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4"/>
  </p:sldMasterIdLst>
  <p:notesMasterIdLst>
    <p:notesMasterId r:id="rId24"/>
  </p:notesMasterIdLst>
  <p:handoutMasterIdLst>
    <p:handoutMasterId r:id="rId25"/>
  </p:handoutMasterIdLst>
  <p:sldIdLst>
    <p:sldId id="268" r:id="rId5"/>
    <p:sldId id="269" r:id="rId6"/>
    <p:sldId id="270" r:id="rId7"/>
    <p:sldId id="271"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87" r:id="rId23"/>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E68E62-E038-49BE-B19D-1457BB8A8BB8}" v="2" dt="2018-08-02T15:50:19.2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52"/>
    <p:restoredTop sz="94654"/>
  </p:normalViewPr>
  <p:slideViewPr>
    <p:cSldViewPr snapToGrid="0" snapToObjects="1">
      <p:cViewPr>
        <p:scale>
          <a:sx n="48" d="100"/>
          <a:sy n="48" d="100"/>
        </p:scale>
        <p:origin x="-1128" y="-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47877289-0439-4378-8828-E122DAB62179}" type="datetimeFigureOut">
              <a:rPr lang="en-US" smtClean="0"/>
              <a:t>9/23/2018</a:t>
            </a:fld>
            <a:endParaRPr lang="en-US"/>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F4969F9B-C600-4027-A7C5-BD6981407232}" type="slidenum">
              <a:rPr lang="en-US" smtClean="0"/>
              <a:t>‹#›</a:t>
            </a:fld>
            <a:endParaRPr lang="en-US"/>
          </a:p>
        </p:txBody>
      </p:sp>
    </p:spTree>
    <p:extLst>
      <p:ext uri="{BB962C8B-B14F-4D97-AF65-F5344CB8AC3E}">
        <p14:creationId xmlns:p14="http://schemas.microsoft.com/office/powerpoint/2010/main" val="39712686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0779BC5B-DD42-174F-A352-A557703073C2}" type="datetimeFigureOut">
              <a:rPr lang="en-US" smtClean="0"/>
              <a:t>9/23/2018</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11591B3E-F4AD-3A4B-90E2-3CECAAB70BC7}" type="slidenum">
              <a:rPr lang="en-US" smtClean="0"/>
              <a:t>‹#›</a:t>
            </a:fld>
            <a:endParaRPr lang="en-US"/>
          </a:p>
        </p:txBody>
      </p:sp>
    </p:spTree>
    <p:extLst>
      <p:ext uri="{BB962C8B-B14F-4D97-AF65-F5344CB8AC3E}">
        <p14:creationId xmlns:p14="http://schemas.microsoft.com/office/powerpoint/2010/main" val="1741543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3D62AD-6548-4B84-BAF8-040346AEAAA6}" type="slidenum">
              <a:rPr lang="en-US" smtClean="0"/>
              <a:pPr/>
              <a:t>1</a:t>
            </a:fld>
            <a:endParaRPr lang="en-US" dirty="0"/>
          </a:p>
        </p:txBody>
      </p:sp>
    </p:spTree>
    <p:extLst>
      <p:ext uri="{BB962C8B-B14F-4D97-AF65-F5344CB8AC3E}">
        <p14:creationId xmlns:p14="http://schemas.microsoft.com/office/powerpoint/2010/main" val="31184572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ADABBE-7063-4EA0-8883-EA84F6AC1298}" type="slidenum">
              <a:rPr lang="en-US" smtClean="0"/>
              <a:t>13</a:t>
            </a:fld>
            <a:endParaRPr lang="en-US" dirty="0"/>
          </a:p>
        </p:txBody>
      </p:sp>
    </p:spTree>
    <p:extLst>
      <p:ext uri="{BB962C8B-B14F-4D97-AF65-F5344CB8AC3E}">
        <p14:creationId xmlns:p14="http://schemas.microsoft.com/office/powerpoint/2010/main" val="19400686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ADABBE-7063-4EA0-8883-EA84F6AC1298}" type="slidenum">
              <a:rPr lang="en-US" smtClean="0"/>
              <a:t>14</a:t>
            </a:fld>
            <a:endParaRPr lang="en-US" dirty="0"/>
          </a:p>
        </p:txBody>
      </p:sp>
    </p:spTree>
    <p:extLst>
      <p:ext uri="{BB962C8B-B14F-4D97-AF65-F5344CB8AC3E}">
        <p14:creationId xmlns:p14="http://schemas.microsoft.com/office/powerpoint/2010/main" val="28322577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Highlight that on the landing page of the</a:t>
            </a:r>
            <a:r>
              <a:rPr lang="en-US" baseline="0" dirty="0"/>
              <a:t> OPCA website viewers can find the following items of note:</a:t>
            </a:r>
          </a:p>
          <a:p>
            <a:pPr marL="233309" indent="-233309">
              <a:buFont typeface="+mj-lt"/>
              <a:buAutoNum type="arabicPeriod"/>
            </a:pPr>
            <a:r>
              <a:rPr lang="en-US" baseline="0" dirty="0"/>
              <a:t>Accreditation search-tool</a:t>
            </a:r>
          </a:p>
          <a:p>
            <a:pPr marL="233309" indent="-233309">
              <a:buFont typeface="+mj-lt"/>
              <a:buAutoNum type="arabicPeriod"/>
            </a:pPr>
            <a:r>
              <a:rPr lang="en-US" baseline="0" dirty="0"/>
              <a:t>Listing of applicant, withdrawn, and intent to apply programs</a:t>
            </a:r>
          </a:p>
          <a:p>
            <a:pPr marL="233309" indent="-233309">
              <a:buFont typeface="+mj-lt"/>
              <a:buAutoNum type="arabicPeriod"/>
            </a:pPr>
            <a:r>
              <a:rPr lang="en-US" baseline="0" dirty="0"/>
              <a:t>Public Comment System</a:t>
            </a:r>
          </a:p>
          <a:p>
            <a:pPr marL="233309" indent="-233309">
              <a:buFont typeface="+mj-lt"/>
              <a:buAutoNum type="arabicPeriod"/>
            </a:pPr>
            <a:r>
              <a:rPr lang="en-US" baseline="0" dirty="0"/>
              <a:t>CoA Update</a:t>
            </a:r>
            <a:endParaRPr lang="en-US" dirty="0"/>
          </a:p>
        </p:txBody>
      </p:sp>
      <p:sp>
        <p:nvSpPr>
          <p:cNvPr id="4" name="Slide Number Placeholder 3"/>
          <p:cNvSpPr>
            <a:spLocks noGrp="1"/>
          </p:cNvSpPr>
          <p:nvPr>
            <p:ph type="sldNum" sz="quarter" idx="10"/>
          </p:nvPr>
        </p:nvSpPr>
        <p:spPr/>
        <p:txBody>
          <a:bodyPr/>
          <a:lstStyle/>
          <a:p>
            <a:fld id="{653D62AD-6548-4B84-BAF8-040346AEAAA6}" type="slidenum">
              <a:rPr lang="en-US" smtClean="0"/>
              <a:pPr/>
              <a:t>16</a:t>
            </a:fld>
            <a:endParaRPr lang="en-US" dirty="0"/>
          </a:p>
        </p:txBody>
      </p:sp>
    </p:spTree>
    <p:extLst>
      <p:ext uri="{BB962C8B-B14F-4D97-AF65-F5344CB8AC3E}">
        <p14:creationId xmlns:p14="http://schemas.microsoft.com/office/powerpoint/2010/main" val="28775874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ADABBE-7063-4EA0-8883-EA84F6AC1298}" type="slidenum">
              <a:rPr lang="en-US" smtClean="0"/>
              <a:t>18</a:t>
            </a:fld>
            <a:endParaRPr lang="en-US" dirty="0"/>
          </a:p>
        </p:txBody>
      </p:sp>
    </p:spTree>
    <p:extLst>
      <p:ext uri="{BB962C8B-B14F-4D97-AF65-F5344CB8AC3E}">
        <p14:creationId xmlns:p14="http://schemas.microsoft.com/office/powerpoint/2010/main" val="13041251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3D62AD-6548-4B84-BAF8-040346AEAAA6}" type="slidenum">
              <a:rPr lang="en-US" smtClean="0"/>
              <a:pPr/>
              <a:t>19</a:t>
            </a:fld>
            <a:endParaRPr lang="en-US" dirty="0"/>
          </a:p>
        </p:txBody>
      </p:sp>
    </p:spTree>
    <p:extLst>
      <p:ext uri="{BB962C8B-B14F-4D97-AF65-F5344CB8AC3E}">
        <p14:creationId xmlns:p14="http://schemas.microsoft.com/office/powerpoint/2010/main" val="2282795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3D62AD-6548-4B84-BAF8-040346AEAAA6}" type="slidenum">
              <a:rPr lang="en-US" smtClean="0"/>
              <a:pPr/>
              <a:t>2</a:t>
            </a:fld>
            <a:endParaRPr lang="en-US" dirty="0"/>
          </a:p>
        </p:txBody>
      </p:sp>
    </p:spTree>
    <p:extLst>
      <p:ext uri="{BB962C8B-B14F-4D97-AF65-F5344CB8AC3E}">
        <p14:creationId xmlns:p14="http://schemas.microsoft.com/office/powerpoint/2010/main" val="1732476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a:t>
            </a:r>
            <a:r>
              <a:rPr lang="en-US" baseline="0" dirty="0"/>
              <a:t> scope is granular and specific to each training level, that said, the statement above speaks to the general scope that is consistent across training levels.</a:t>
            </a:r>
          </a:p>
          <a:p>
            <a:endParaRPr lang="en-US" baseline="0" dirty="0"/>
          </a:p>
          <a:p>
            <a:r>
              <a:rPr lang="en-US" baseline="0" dirty="0"/>
              <a:t>Doctoral break-down: </a:t>
            </a:r>
          </a:p>
          <a:p>
            <a:pPr marL="816582" lvl="2"/>
            <a:r>
              <a:rPr lang="en-US" sz="2000" i="1" dirty="0"/>
              <a:t>Ph.D				306</a:t>
            </a:r>
          </a:p>
          <a:p>
            <a:pPr marL="816582" lvl="2"/>
            <a:r>
              <a:rPr lang="en-US" sz="2000" i="1" dirty="0" err="1"/>
              <a:t>Psy.D</a:t>
            </a:r>
            <a:r>
              <a:rPr lang="en-US" sz="2000" i="1" dirty="0"/>
              <a:t>.				  88</a:t>
            </a:r>
          </a:p>
        </p:txBody>
      </p:sp>
      <p:sp>
        <p:nvSpPr>
          <p:cNvPr id="4" name="Slide Number Placeholder 3"/>
          <p:cNvSpPr>
            <a:spLocks noGrp="1"/>
          </p:cNvSpPr>
          <p:nvPr>
            <p:ph type="sldNum" sz="quarter" idx="10"/>
          </p:nvPr>
        </p:nvSpPr>
        <p:spPr/>
        <p:txBody>
          <a:bodyPr/>
          <a:lstStyle/>
          <a:p>
            <a:fld id="{653D62AD-6548-4B84-BAF8-040346AEAAA6}" type="slidenum">
              <a:rPr lang="en-US" smtClean="0"/>
              <a:pPr/>
              <a:t>3</a:t>
            </a:fld>
            <a:endParaRPr lang="en-US" dirty="0"/>
          </a:p>
        </p:txBody>
      </p:sp>
    </p:spTree>
    <p:extLst>
      <p:ext uri="{BB962C8B-B14F-4D97-AF65-F5344CB8AC3E}">
        <p14:creationId xmlns:p14="http://schemas.microsoft.com/office/powerpoint/2010/main" val="7005200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ADABBE-7063-4EA0-8883-EA84F6AC1298}" type="slidenum">
              <a:rPr lang="en-US" smtClean="0"/>
              <a:t>6</a:t>
            </a:fld>
            <a:endParaRPr lang="en-US" dirty="0"/>
          </a:p>
        </p:txBody>
      </p:sp>
    </p:spTree>
    <p:extLst>
      <p:ext uri="{BB962C8B-B14F-4D97-AF65-F5344CB8AC3E}">
        <p14:creationId xmlns:p14="http://schemas.microsoft.com/office/powerpoint/2010/main" val="1312883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Direct Observation: +audio, one time/evaluation, all competencies?</a:t>
            </a:r>
          </a:p>
          <a:p>
            <a:endParaRPr lang="en-US" dirty="0"/>
          </a:p>
          <a:p>
            <a:r>
              <a:rPr lang="en-US" dirty="0"/>
              <a:t>Outcome Data:</a:t>
            </a:r>
            <a:r>
              <a:rPr lang="en-US" baseline="0" dirty="0"/>
              <a:t> elements, MLA </a:t>
            </a:r>
          </a:p>
          <a:p>
            <a:endParaRPr lang="en-US" baseline="0" dirty="0"/>
          </a:p>
          <a:p>
            <a:r>
              <a:rPr lang="en-US" u="sng" dirty="0"/>
              <a:t>Public Comment</a:t>
            </a:r>
            <a:r>
              <a:rPr lang="en-US" dirty="0"/>
              <a:t> </a:t>
            </a:r>
          </a:p>
          <a:p>
            <a:r>
              <a:rPr lang="en-US" dirty="0"/>
              <a:t>Diversity recruitment and retention </a:t>
            </a:r>
          </a:p>
          <a:p>
            <a:r>
              <a:rPr lang="en-US" dirty="0"/>
              <a:t>Accredit on contingency </a:t>
            </a:r>
          </a:p>
          <a:p>
            <a:endParaRPr lang="en-US" dirty="0"/>
          </a:p>
        </p:txBody>
      </p:sp>
      <p:sp>
        <p:nvSpPr>
          <p:cNvPr id="4" name="Slide Number Placeholder 3"/>
          <p:cNvSpPr>
            <a:spLocks noGrp="1"/>
          </p:cNvSpPr>
          <p:nvPr>
            <p:ph type="sldNum" sz="quarter" idx="10"/>
          </p:nvPr>
        </p:nvSpPr>
        <p:spPr/>
        <p:txBody>
          <a:bodyPr/>
          <a:lstStyle/>
          <a:p>
            <a:fld id="{B2ADABBE-7063-4EA0-8883-EA84F6AC1298}" type="slidenum">
              <a:rPr lang="en-US" smtClean="0"/>
              <a:t>7</a:t>
            </a:fld>
            <a:endParaRPr lang="en-US" dirty="0"/>
          </a:p>
        </p:txBody>
      </p:sp>
    </p:spTree>
    <p:extLst>
      <p:ext uri="{BB962C8B-B14F-4D97-AF65-F5344CB8AC3E}">
        <p14:creationId xmlns:p14="http://schemas.microsoft.com/office/powerpoint/2010/main" val="14207392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ADABBE-7063-4EA0-8883-EA84F6AC1298}" type="slidenum">
              <a:rPr lang="en-US" smtClean="0"/>
              <a:t>9</a:t>
            </a:fld>
            <a:endParaRPr lang="en-US" dirty="0"/>
          </a:p>
        </p:txBody>
      </p:sp>
    </p:spTree>
    <p:extLst>
      <p:ext uri="{BB962C8B-B14F-4D97-AF65-F5344CB8AC3E}">
        <p14:creationId xmlns:p14="http://schemas.microsoft.com/office/powerpoint/2010/main" val="29521543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ADABBE-7063-4EA0-8883-EA84F6AC1298}" type="slidenum">
              <a:rPr lang="en-US" smtClean="0"/>
              <a:t>10</a:t>
            </a:fld>
            <a:endParaRPr lang="en-US" dirty="0"/>
          </a:p>
        </p:txBody>
      </p:sp>
    </p:spTree>
    <p:extLst>
      <p:ext uri="{BB962C8B-B14F-4D97-AF65-F5344CB8AC3E}">
        <p14:creationId xmlns:p14="http://schemas.microsoft.com/office/powerpoint/2010/main" val="16764592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Standard II.A. Required Profession-Wide Competencies</a:t>
            </a:r>
          </a:p>
          <a:p>
            <a:endParaRPr lang="en-US" dirty="0"/>
          </a:p>
          <a:p>
            <a:r>
              <a:rPr lang="en-US" dirty="0"/>
              <a:t>Supervision</a:t>
            </a:r>
          </a:p>
          <a:p>
            <a:r>
              <a:rPr lang="en-US" dirty="0"/>
              <a:t> </a:t>
            </a:r>
          </a:p>
          <a:p>
            <a:r>
              <a:rPr lang="en-US" dirty="0"/>
              <a:t>The CoA views supervision as grounded in science and integral to the activities of health service psychology.  Supervision involves the mentoring and monitoring of trainees and others in the development of competence and skill in professional practice and the effective evaluation of those skills.  Supervisors act as role models and maintain responsibility for the activities they oversee.  Trainees are expected to:</a:t>
            </a:r>
          </a:p>
          <a:p>
            <a:endParaRPr lang="en-US" dirty="0"/>
          </a:p>
          <a:p>
            <a:r>
              <a:rPr lang="en-US" dirty="0"/>
              <a:t>Demonstrate knowledge of supervision models and practices.</a:t>
            </a:r>
          </a:p>
          <a:p>
            <a:r>
              <a:rPr lang="en-US" dirty="0"/>
              <a:t> </a:t>
            </a:r>
          </a:p>
          <a:p>
            <a:r>
              <a:rPr lang="en-US" dirty="0"/>
              <a:t>Apply this knowledge in direct or simulated practice with psychology trainees, or other health professionals. Examples of direct or simulated practice examples of supervision include, but are not limited to, role-played supervision with others, and peer supervision with other trainees. </a:t>
            </a:r>
          </a:p>
          <a:p>
            <a:endParaRPr lang="en-US" dirty="0"/>
          </a:p>
        </p:txBody>
      </p:sp>
      <p:sp>
        <p:nvSpPr>
          <p:cNvPr id="4" name="Slide Number Placeholder 3"/>
          <p:cNvSpPr>
            <a:spLocks noGrp="1"/>
          </p:cNvSpPr>
          <p:nvPr>
            <p:ph type="sldNum" sz="quarter" idx="10"/>
          </p:nvPr>
        </p:nvSpPr>
        <p:spPr/>
        <p:txBody>
          <a:bodyPr/>
          <a:lstStyle/>
          <a:p>
            <a:fld id="{B2ADABBE-7063-4EA0-8883-EA84F6AC1298}" type="slidenum">
              <a:rPr lang="en-US" smtClean="0"/>
              <a:t>11</a:t>
            </a:fld>
            <a:endParaRPr lang="en-US" dirty="0"/>
          </a:p>
        </p:txBody>
      </p:sp>
    </p:spTree>
    <p:extLst>
      <p:ext uri="{BB962C8B-B14F-4D97-AF65-F5344CB8AC3E}">
        <p14:creationId xmlns:p14="http://schemas.microsoft.com/office/powerpoint/2010/main" val="5361573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Standard II.A. Required Profession-Wide Competencies</a:t>
            </a:r>
          </a:p>
          <a:p>
            <a:endParaRPr lang="en-US" dirty="0"/>
          </a:p>
          <a:p>
            <a:r>
              <a:rPr lang="en-US" dirty="0"/>
              <a:t>Supervision</a:t>
            </a:r>
          </a:p>
          <a:p>
            <a:r>
              <a:rPr lang="en-US" dirty="0"/>
              <a:t> </a:t>
            </a:r>
          </a:p>
          <a:p>
            <a:r>
              <a:rPr lang="en-US" dirty="0"/>
              <a:t>The CoA views supervision as grounded in science and integral to the activities of health service psychology.  Supervision involves the mentoring and monitoring of trainees and others in the development of competence and skill in professional practice and the effective evaluation of those skills.  Supervisors act as role models and maintain responsibility for the activities they oversee.  Trainees are expected to:</a:t>
            </a:r>
          </a:p>
          <a:p>
            <a:endParaRPr lang="en-US" dirty="0"/>
          </a:p>
          <a:p>
            <a:r>
              <a:rPr lang="en-US" dirty="0"/>
              <a:t>Demonstrate knowledge of supervision models and practices.</a:t>
            </a:r>
          </a:p>
          <a:p>
            <a:r>
              <a:rPr lang="en-US" dirty="0"/>
              <a:t> </a:t>
            </a:r>
          </a:p>
          <a:p>
            <a:r>
              <a:rPr lang="en-US" dirty="0"/>
              <a:t>Apply this knowledge in direct or simulated practice with psychology trainees, or other health professionals. Examples of direct or simulated practice examples of supervision include, but are not limited to, role-played supervision with others, and peer supervision with other trainees. </a:t>
            </a:r>
          </a:p>
          <a:p>
            <a:endParaRPr lang="en-US" dirty="0"/>
          </a:p>
        </p:txBody>
      </p:sp>
      <p:sp>
        <p:nvSpPr>
          <p:cNvPr id="4" name="Slide Number Placeholder 3"/>
          <p:cNvSpPr>
            <a:spLocks noGrp="1"/>
          </p:cNvSpPr>
          <p:nvPr>
            <p:ph type="sldNum" sz="quarter" idx="10"/>
          </p:nvPr>
        </p:nvSpPr>
        <p:spPr/>
        <p:txBody>
          <a:bodyPr/>
          <a:lstStyle/>
          <a:p>
            <a:fld id="{B2ADABBE-7063-4EA0-8883-EA84F6AC1298}" type="slidenum">
              <a:rPr lang="en-US" smtClean="0"/>
              <a:t>12</a:t>
            </a:fld>
            <a:endParaRPr lang="en-US" dirty="0"/>
          </a:p>
        </p:txBody>
      </p:sp>
    </p:spTree>
    <p:extLst>
      <p:ext uri="{BB962C8B-B14F-4D97-AF65-F5344CB8AC3E}">
        <p14:creationId xmlns:p14="http://schemas.microsoft.com/office/powerpoint/2010/main" val="24413107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pic>
        <p:nvPicPr>
          <p:cNvPr id="13" name="Picture 12">
            <a:extLst>
              <a:ext uri="{FF2B5EF4-FFF2-40B4-BE49-F238E27FC236}">
                <a16:creationId xmlns="" xmlns:a16="http://schemas.microsoft.com/office/drawing/2014/main" id="{C021F60D-A067-D54B-A0F7-5464495FF0B4}"/>
              </a:ext>
            </a:extLst>
          </p:cNvPr>
          <p:cNvPicPr>
            <a:picLocks noChangeAspect="1"/>
          </p:cNvPicPr>
          <p:nvPr userDrawn="1"/>
        </p:nvPicPr>
        <p:blipFill>
          <a:blip r:embed="rId2"/>
          <a:stretch>
            <a:fillRect/>
          </a:stretch>
        </p:blipFill>
        <p:spPr>
          <a:xfrm>
            <a:off x="0" y="0"/>
            <a:ext cx="3175000" cy="6858000"/>
          </a:xfrm>
          <a:prstGeom prst="rect">
            <a:avLst/>
          </a:prstGeom>
        </p:spPr>
      </p:pic>
      <p:sp>
        <p:nvSpPr>
          <p:cNvPr id="5" name="Title 4">
            <a:extLst>
              <a:ext uri="{FF2B5EF4-FFF2-40B4-BE49-F238E27FC236}">
                <a16:creationId xmlns="" xmlns:a16="http://schemas.microsoft.com/office/drawing/2014/main" id="{114A9DCD-B893-0545-8ACF-6FD5A9A0D316}"/>
              </a:ext>
            </a:extLst>
          </p:cNvPr>
          <p:cNvSpPr>
            <a:spLocks noGrp="1"/>
          </p:cNvSpPr>
          <p:nvPr>
            <p:ph type="title" hasCustomPrompt="1"/>
          </p:nvPr>
        </p:nvSpPr>
        <p:spPr>
          <a:xfrm>
            <a:off x="3657600" y="389182"/>
            <a:ext cx="4857750" cy="3760787"/>
          </a:xfrm>
        </p:spPr>
        <p:txBody>
          <a:bodyPr anchor="b">
            <a:normAutofit/>
          </a:bodyPr>
          <a:lstStyle>
            <a:lvl1pPr>
              <a:defRPr sz="4400">
                <a:solidFill>
                  <a:schemeClr val="tx1"/>
                </a:solidFill>
              </a:defRPr>
            </a:lvl1pPr>
          </a:lstStyle>
          <a:p>
            <a:r>
              <a:rPr lang="en-US" dirty="0"/>
              <a:t>Slide Title Goes Here</a:t>
            </a:r>
          </a:p>
        </p:txBody>
      </p:sp>
      <p:sp>
        <p:nvSpPr>
          <p:cNvPr id="9" name="Text Placeholder 8">
            <a:extLst>
              <a:ext uri="{FF2B5EF4-FFF2-40B4-BE49-F238E27FC236}">
                <a16:creationId xmlns="" xmlns:a16="http://schemas.microsoft.com/office/drawing/2014/main" id="{0FC2ABED-7E5E-244B-89A9-842CDDA5CFC2}"/>
              </a:ext>
            </a:extLst>
          </p:cNvPr>
          <p:cNvSpPr>
            <a:spLocks noGrp="1"/>
          </p:cNvSpPr>
          <p:nvPr>
            <p:ph type="body" sz="quarter" idx="10" hasCustomPrompt="1"/>
          </p:nvPr>
        </p:nvSpPr>
        <p:spPr>
          <a:xfrm>
            <a:off x="3657600" y="4492869"/>
            <a:ext cx="4857750" cy="1688123"/>
          </a:xfrm>
        </p:spPr>
        <p:txBody>
          <a:bodyPr anchor="b">
            <a:noAutofit/>
          </a:bodyPr>
          <a:lstStyle>
            <a:lvl1pPr marL="0" indent="0">
              <a:buNone/>
              <a:defRPr sz="2800" spc="130" baseline="0">
                <a:solidFill>
                  <a:schemeClr val="tx1"/>
                </a:solidFill>
              </a:defRPr>
            </a:lvl1pPr>
            <a:lvl2pPr marL="457200" indent="0">
              <a:buNone/>
              <a:defRPr sz="2800" spc="130" baseline="0">
                <a:solidFill>
                  <a:schemeClr val="tx1"/>
                </a:solidFill>
              </a:defRPr>
            </a:lvl2pPr>
            <a:lvl3pPr marL="914400" indent="0">
              <a:buNone/>
              <a:defRPr sz="2800" spc="130" baseline="0">
                <a:solidFill>
                  <a:schemeClr val="tx1"/>
                </a:solidFill>
              </a:defRPr>
            </a:lvl3pPr>
            <a:lvl4pPr marL="1371600" indent="0">
              <a:buNone/>
              <a:defRPr sz="2800" spc="130" baseline="0">
                <a:solidFill>
                  <a:schemeClr val="tx1"/>
                </a:solidFill>
              </a:defRPr>
            </a:lvl4pPr>
            <a:lvl5pPr marL="1828800" indent="0">
              <a:buNone/>
              <a:defRPr sz="2800" spc="130" baseline="0">
                <a:solidFill>
                  <a:schemeClr val="tx1"/>
                </a:solidFill>
              </a:defRPr>
            </a:lvl5pPr>
          </a:lstStyle>
          <a:p>
            <a:pPr lvl="0"/>
            <a:r>
              <a:rPr lang="en-US" dirty="0"/>
              <a:t>Sub-information goes here</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a:extLst>
              <a:ext uri="{FF2B5EF4-FFF2-40B4-BE49-F238E27FC236}">
                <a16:creationId xmlns="" xmlns:a16="http://schemas.microsoft.com/office/drawing/2014/main" id="{6B2BACF1-2020-4147-9552-EDEB43F4F215}"/>
              </a:ext>
            </a:extLst>
          </p:cNvPr>
          <p:cNvPicPr>
            <a:picLocks noChangeAspect="1"/>
          </p:cNvPicPr>
          <p:nvPr userDrawn="1"/>
        </p:nvPicPr>
        <p:blipFill>
          <a:blip r:embed="rId3"/>
          <a:stretch>
            <a:fillRect/>
          </a:stretch>
        </p:blipFill>
        <p:spPr>
          <a:xfrm>
            <a:off x="541705" y="5422862"/>
            <a:ext cx="2222500" cy="838200"/>
          </a:xfrm>
          <a:prstGeom prst="rect">
            <a:avLst/>
          </a:prstGeom>
        </p:spPr>
      </p:pic>
    </p:spTree>
    <p:extLst>
      <p:ext uri="{BB962C8B-B14F-4D97-AF65-F5344CB8AC3E}">
        <p14:creationId xmlns:p14="http://schemas.microsoft.com/office/powerpoint/2010/main" val="3444798482"/>
      </p:ext>
    </p:extLst>
  </p:cSld>
  <p:clrMapOvr>
    <a:masterClrMapping/>
  </p:clrMapOvr>
  <p:extLst mod="1">
    <p:ext uri="{DCECCB84-F9BA-43D5-87BE-67443E8EF086}">
      <p15:sldGuideLst xmlns:p15="http://schemas.microsoft.com/office/powerpoint/2012/main" xmlns="">
        <p15:guide id="1" orient="horz" pos="2160" userDrawn="1">
          <p15:clr>
            <a:srgbClr val="FBAE40"/>
          </p15:clr>
        </p15:guide>
        <p15:guide id="2" pos="326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 xmlns:a16="http://schemas.microsoft.com/office/drawing/2014/main" id="{3F4784EF-EE3A-7C4A-A062-8F8888F64DE2}"/>
              </a:ext>
            </a:extLst>
          </p:cNvPr>
          <p:cNvPicPr>
            <a:picLocks noChangeAspect="1"/>
          </p:cNvPicPr>
          <p:nvPr userDrawn="1"/>
        </p:nvPicPr>
        <p:blipFill>
          <a:blip r:embed="rId2"/>
          <a:stretch>
            <a:fillRect/>
          </a:stretch>
        </p:blipFill>
        <p:spPr>
          <a:xfrm>
            <a:off x="0" y="0"/>
            <a:ext cx="9144000" cy="6718300"/>
          </a:xfrm>
          <a:prstGeom prst="rect">
            <a:avLst/>
          </a:prstGeom>
        </p:spPr>
      </p:pic>
      <p:sp>
        <p:nvSpPr>
          <p:cNvPr id="2" name="Title 1"/>
          <p:cNvSpPr>
            <a:spLocks noGrp="1"/>
          </p:cNvSpPr>
          <p:nvPr>
            <p:ph type="title"/>
          </p:nvPr>
        </p:nvSpPr>
        <p:spPr>
          <a:xfrm>
            <a:off x="495300" y="914400"/>
            <a:ext cx="8153400" cy="1131570"/>
          </a:xfrm>
        </p:spPr>
        <p:txBody>
          <a:bodyPr lIns="0" tIns="0" rIns="0" bIns="0" anchor="b" anchorCtr="0">
            <a:noAutofit/>
          </a:bodyPr>
          <a:lstStyle/>
          <a:p>
            <a:r>
              <a:rPr lang="en-US" dirty="0"/>
              <a:t>Click to edit Master title style</a:t>
            </a:r>
          </a:p>
        </p:txBody>
      </p:sp>
      <p:sp>
        <p:nvSpPr>
          <p:cNvPr id="3" name="Content Placeholder 2"/>
          <p:cNvSpPr>
            <a:spLocks noGrp="1"/>
          </p:cNvSpPr>
          <p:nvPr>
            <p:ph idx="1"/>
          </p:nvPr>
        </p:nvSpPr>
        <p:spPr>
          <a:xfrm>
            <a:off x="495300" y="2303232"/>
            <a:ext cx="8153400" cy="3859823"/>
          </a:xfrm>
        </p:spPr>
        <p:txBody>
          <a:bodyPr lIns="0" tIns="0" rIns="0" bIns="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90424135"/>
      </p:ext>
    </p:extLst>
  </p:cSld>
  <p:clrMapOvr>
    <a:masterClrMapping/>
  </p:clrMapOvr>
  <p:extLst mod="1">
    <p:ext uri="{DCECCB84-F9BA-43D5-87BE-67443E8EF086}">
      <p15:sldGuideLst xmlns:p15="http://schemas.microsoft.com/office/powerpoint/2012/main" xmlns="">
        <p15:guide id="1" orient="horz" pos="576">
          <p15:clr>
            <a:srgbClr val="FBAE40"/>
          </p15:clr>
        </p15:guide>
        <p15:guide id="2" pos="312">
          <p15:clr>
            <a:srgbClr val="FBAE40"/>
          </p15:clr>
        </p15:guide>
        <p15:guide id="3" pos="5448">
          <p15:clr>
            <a:srgbClr val="FBAE40"/>
          </p15:clr>
        </p15:guide>
        <p15:guide id="4" orient="horz" pos="388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04D25F04-F315-6142-8760-22C7949A3DB0}"/>
              </a:ext>
            </a:extLst>
          </p:cNvPr>
          <p:cNvPicPr>
            <a:picLocks noChangeAspect="1"/>
          </p:cNvPicPr>
          <p:nvPr userDrawn="1"/>
        </p:nvPicPr>
        <p:blipFill>
          <a:blip r:embed="rId2"/>
          <a:stretch>
            <a:fillRect/>
          </a:stretch>
        </p:blipFill>
        <p:spPr>
          <a:xfrm>
            <a:off x="0" y="0"/>
            <a:ext cx="9144000" cy="6718300"/>
          </a:xfrm>
          <a:prstGeom prst="rect">
            <a:avLst/>
          </a:prstGeom>
        </p:spPr>
      </p:pic>
      <p:sp>
        <p:nvSpPr>
          <p:cNvPr id="2" name="Title 1"/>
          <p:cNvSpPr>
            <a:spLocks noGrp="1"/>
          </p:cNvSpPr>
          <p:nvPr>
            <p:ph type="title"/>
          </p:nvPr>
        </p:nvSpPr>
        <p:spPr>
          <a:xfrm>
            <a:off x="495300" y="914400"/>
            <a:ext cx="8153400" cy="1131570"/>
          </a:xfrm>
        </p:spPr>
        <p:txBody>
          <a:bodyPr lIns="0" tIns="0" rIns="0" bIns="0" anchor="b" anchorCtr="0">
            <a:noAutofit/>
          </a:bodyPr>
          <a:lstStyle/>
          <a:p>
            <a:r>
              <a:rPr lang="en-US" dirty="0"/>
              <a:t>Click to edit Master title style</a:t>
            </a:r>
          </a:p>
        </p:txBody>
      </p:sp>
      <p:sp>
        <p:nvSpPr>
          <p:cNvPr id="3" name="Content Placeholder 2"/>
          <p:cNvSpPr>
            <a:spLocks noGrp="1"/>
          </p:cNvSpPr>
          <p:nvPr>
            <p:ph sz="half" idx="1"/>
          </p:nvPr>
        </p:nvSpPr>
        <p:spPr>
          <a:xfrm>
            <a:off x="495300" y="2308859"/>
            <a:ext cx="4019550" cy="3868103"/>
          </a:xfrm>
        </p:spPr>
        <p:txBody>
          <a:bodyPr lIns="0" tIns="0" rIns="0" bIns="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2308859"/>
            <a:ext cx="4019550" cy="3868103"/>
          </a:xfrm>
        </p:spPr>
        <p:txBody>
          <a:bodyPr lIns="0" tIns="0" rIns="0" bIns="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7278895"/>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312">
          <p15:clr>
            <a:srgbClr val="FBAE40"/>
          </p15:clr>
        </p15:guide>
        <p15:guide id="3" orient="horz" pos="576">
          <p15:clr>
            <a:srgbClr val="FBAE40"/>
          </p15:clr>
        </p15:guide>
        <p15:guide id="4" pos="5448">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ivider">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A73D81B-56A7-2547-8C5E-5D829542A1B1}"/>
              </a:ext>
            </a:extLst>
          </p:cNvPr>
          <p:cNvSpPr>
            <a:spLocks noGrp="1"/>
          </p:cNvSpPr>
          <p:nvPr>
            <p:ph type="title"/>
          </p:nvPr>
        </p:nvSpPr>
        <p:spPr>
          <a:xfrm>
            <a:off x="628650" y="1466240"/>
            <a:ext cx="7886700" cy="3925521"/>
          </a:xfrm>
        </p:spPr>
        <p:txBody>
          <a:bodyPr>
            <a:normAutofit/>
          </a:bodyPr>
          <a:lstStyle>
            <a:lvl1pPr algn="ctr">
              <a:defRPr sz="5000">
                <a:solidFill>
                  <a:schemeClr val="bg1"/>
                </a:solidFill>
              </a:defRPr>
            </a:lvl1pPr>
          </a:lstStyle>
          <a:p>
            <a:endParaRPr lang="en-US" dirty="0"/>
          </a:p>
        </p:txBody>
      </p:sp>
      <p:pic>
        <p:nvPicPr>
          <p:cNvPr id="6" name="Picture 5">
            <a:extLst>
              <a:ext uri="{FF2B5EF4-FFF2-40B4-BE49-F238E27FC236}">
                <a16:creationId xmlns="" xmlns:a16="http://schemas.microsoft.com/office/drawing/2014/main" id="{E8458BAE-8F04-BA49-8F6F-36A64ADE22E8}"/>
              </a:ext>
            </a:extLst>
          </p:cNvPr>
          <p:cNvPicPr>
            <a:picLocks noChangeAspect="1"/>
          </p:cNvPicPr>
          <p:nvPr userDrawn="1"/>
        </p:nvPicPr>
        <p:blipFill>
          <a:blip r:embed="rId2"/>
          <a:stretch>
            <a:fillRect/>
          </a:stretch>
        </p:blipFill>
        <p:spPr>
          <a:xfrm>
            <a:off x="514350" y="6535787"/>
            <a:ext cx="8115300" cy="177800"/>
          </a:xfrm>
          <a:prstGeom prst="rect">
            <a:avLst/>
          </a:prstGeom>
        </p:spPr>
      </p:pic>
    </p:spTree>
    <p:extLst>
      <p:ext uri="{BB962C8B-B14F-4D97-AF65-F5344CB8AC3E}">
        <p14:creationId xmlns:p14="http://schemas.microsoft.com/office/powerpoint/2010/main" val="220072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7270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bg>
      <p:bgPr>
        <a:solidFill>
          <a:schemeClr val="bg1">
            <a:lumMod val="95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114A9DCD-B893-0545-8ACF-6FD5A9A0D316}"/>
              </a:ext>
            </a:extLst>
          </p:cNvPr>
          <p:cNvSpPr>
            <a:spLocks noGrp="1"/>
          </p:cNvSpPr>
          <p:nvPr>
            <p:ph type="title" hasCustomPrompt="1"/>
          </p:nvPr>
        </p:nvSpPr>
        <p:spPr>
          <a:xfrm>
            <a:off x="3657600" y="389182"/>
            <a:ext cx="4857750" cy="3760787"/>
          </a:xfrm>
        </p:spPr>
        <p:txBody>
          <a:bodyPr anchor="b">
            <a:normAutofit/>
          </a:bodyPr>
          <a:lstStyle>
            <a:lvl1pPr>
              <a:defRPr sz="4400">
                <a:solidFill>
                  <a:schemeClr val="tx1"/>
                </a:solidFill>
              </a:defRPr>
            </a:lvl1pPr>
          </a:lstStyle>
          <a:p>
            <a:r>
              <a:rPr lang="en-US" dirty="0"/>
              <a:t>Name Here</a:t>
            </a:r>
          </a:p>
        </p:txBody>
      </p:sp>
      <p:sp>
        <p:nvSpPr>
          <p:cNvPr id="9" name="Text Placeholder 8">
            <a:extLst>
              <a:ext uri="{FF2B5EF4-FFF2-40B4-BE49-F238E27FC236}">
                <a16:creationId xmlns="" xmlns:a16="http://schemas.microsoft.com/office/drawing/2014/main" id="{0FC2ABED-7E5E-244B-89A9-842CDDA5CFC2}"/>
              </a:ext>
            </a:extLst>
          </p:cNvPr>
          <p:cNvSpPr>
            <a:spLocks noGrp="1"/>
          </p:cNvSpPr>
          <p:nvPr>
            <p:ph type="body" sz="quarter" idx="10" hasCustomPrompt="1"/>
          </p:nvPr>
        </p:nvSpPr>
        <p:spPr>
          <a:xfrm>
            <a:off x="3657600" y="4492869"/>
            <a:ext cx="4857750" cy="1688123"/>
          </a:xfrm>
        </p:spPr>
        <p:txBody>
          <a:bodyPr anchor="t">
            <a:noAutofit/>
          </a:bodyPr>
          <a:lstStyle>
            <a:lvl1pPr marL="0" indent="0">
              <a:buNone/>
              <a:defRPr sz="2800" spc="130" baseline="0">
                <a:solidFill>
                  <a:schemeClr val="tx1"/>
                </a:solidFill>
              </a:defRPr>
            </a:lvl1pPr>
            <a:lvl2pPr marL="457200" indent="0">
              <a:buNone/>
              <a:defRPr sz="2800" spc="130" baseline="0">
                <a:solidFill>
                  <a:schemeClr val="tx1"/>
                </a:solidFill>
              </a:defRPr>
            </a:lvl2pPr>
            <a:lvl3pPr marL="914400" indent="0">
              <a:buNone/>
              <a:defRPr sz="2800" spc="130" baseline="0">
                <a:solidFill>
                  <a:schemeClr val="tx1"/>
                </a:solidFill>
              </a:defRPr>
            </a:lvl3pPr>
            <a:lvl4pPr marL="1371600" indent="0">
              <a:buNone/>
              <a:defRPr sz="2800" spc="130" baseline="0">
                <a:solidFill>
                  <a:schemeClr val="tx1"/>
                </a:solidFill>
              </a:defRPr>
            </a:lvl4pPr>
            <a:lvl5pPr marL="1828800" indent="0">
              <a:buNone/>
              <a:defRPr sz="2800" spc="130" baseline="0">
                <a:solidFill>
                  <a:schemeClr val="tx1"/>
                </a:solidFill>
              </a:defRPr>
            </a:lvl5pPr>
          </a:lstStyle>
          <a:p>
            <a:pPr lvl="0"/>
            <a:r>
              <a:rPr lang="en-US" dirty="0"/>
              <a:t>Sub-information goes here</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 xmlns:a16="http://schemas.microsoft.com/office/drawing/2014/main" id="{3CEA3FA3-C63C-D848-9343-34F8BDDCFAA6}"/>
              </a:ext>
            </a:extLst>
          </p:cNvPr>
          <p:cNvPicPr>
            <a:picLocks noChangeAspect="1"/>
          </p:cNvPicPr>
          <p:nvPr userDrawn="1"/>
        </p:nvPicPr>
        <p:blipFill>
          <a:blip r:embed="rId2"/>
          <a:stretch>
            <a:fillRect/>
          </a:stretch>
        </p:blipFill>
        <p:spPr>
          <a:xfrm>
            <a:off x="0" y="0"/>
            <a:ext cx="3175000" cy="6858000"/>
          </a:xfrm>
          <a:prstGeom prst="rect">
            <a:avLst/>
          </a:prstGeom>
        </p:spPr>
      </p:pic>
    </p:spTree>
    <p:extLst>
      <p:ext uri="{BB962C8B-B14F-4D97-AF65-F5344CB8AC3E}">
        <p14:creationId xmlns:p14="http://schemas.microsoft.com/office/powerpoint/2010/main" val="1802161247"/>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326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22961" y="6459786"/>
            <a:ext cx="1854203" cy="365125"/>
          </a:xfrm>
          <a:prstGeom prst="rect">
            <a:avLst/>
          </a:prstGeom>
        </p:spPr>
        <p:txBody>
          <a:bodyPr/>
          <a:lstStyle/>
          <a:p>
            <a:fld id="{8BD31F07-2D34-464E-89A0-13352361F9B6}" type="datetimeFigureOut">
              <a:rPr lang="en-US" smtClean="0"/>
              <a:t>9/23/2018</a:t>
            </a:fld>
            <a:endParaRPr lang="en-US" dirty="0"/>
          </a:p>
        </p:txBody>
      </p:sp>
      <p:sp>
        <p:nvSpPr>
          <p:cNvPr id="4" name="Footer Placeholder 3"/>
          <p:cNvSpPr>
            <a:spLocks noGrp="1"/>
          </p:cNvSpPr>
          <p:nvPr>
            <p:ph type="ftr" sz="quarter" idx="11"/>
          </p:nvPr>
        </p:nvSpPr>
        <p:spPr>
          <a:xfrm>
            <a:off x="2764639" y="6459786"/>
            <a:ext cx="3617103"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7425344" y="6459786"/>
            <a:ext cx="984019" cy="365125"/>
          </a:xfrm>
          <a:prstGeom prst="rect">
            <a:avLst/>
          </a:prstGeom>
        </p:spPr>
        <p:txBody>
          <a:bodyPr/>
          <a:lstStyle/>
          <a:p>
            <a:fld id="{87EEC494-5480-4D0E-9A21-DAD04693C88E}" type="slidenum">
              <a:rPr lang="en-US" smtClean="0"/>
              <a:t>‹#›</a:t>
            </a:fld>
            <a:endParaRPr lang="en-US" dirty="0"/>
          </a:p>
        </p:txBody>
      </p:sp>
    </p:spTree>
    <p:extLst>
      <p:ext uri="{BB962C8B-B14F-4D97-AF65-F5344CB8AC3E}">
        <p14:creationId xmlns:p14="http://schemas.microsoft.com/office/powerpoint/2010/main" val="1649613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2700" b="0">
                <a:solidFill>
                  <a:srgbClr val="FFFFFF"/>
                </a:solidFill>
              </a:defRPr>
            </a:lvl1pPr>
          </a:lstStyle>
          <a:p>
            <a:r>
              <a:rPr lang="en-US"/>
              <a:t>Click to edit Master title style</a:t>
            </a:r>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a:prstGeom prst="rect">
            <a:avLst/>
          </a:prstGeom>
        </p:spPr>
        <p:txBody>
          <a:bodyPr/>
          <a:lstStyle>
            <a:lvl1pPr algn="l">
              <a:defRPr/>
            </a:lvl1pPr>
          </a:lstStyle>
          <a:p>
            <a:fld id="{8BD31F07-2D34-464E-89A0-13352361F9B6}" type="datetimeFigureOut">
              <a:rPr lang="en-US" smtClean="0"/>
              <a:t>9/23/2018</a:t>
            </a:fld>
            <a:endParaRPr lang="en-US" dirty="0"/>
          </a:p>
        </p:txBody>
      </p:sp>
      <p:sp>
        <p:nvSpPr>
          <p:cNvPr id="6" name="Footer Placeholder 5"/>
          <p:cNvSpPr>
            <a:spLocks noGrp="1"/>
          </p:cNvSpPr>
          <p:nvPr>
            <p:ph type="ftr" sz="quarter" idx="11"/>
          </p:nvPr>
        </p:nvSpPr>
        <p:spPr>
          <a:xfrm>
            <a:off x="3600450" y="6459786"/>
            <a:ext cx="3486150" cy="365125"/>
          </a:xfrm>
          <a:prstGeom prst="rect">
            <a:avLst/>
          </a:prstGeo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25344" y="6459786"/>
            <a:ext cx="984019" cy="365125"/>
          </a:xfrm>
          <a:prstGeom prst="rect">
            <a:avLst/>
          </a:prstGeom>
        </p:spPr>
        <p:txBody>
          <a:bodyPr/>
          <a:lstStyle>
            <a:lvl1pPr>
              <a:defRPr>
                <a:solidFill>
                  <a:schemeClr val="tx2"/>
                </a:solidFill>
              </a:defRPr>
            </a:lvl1pPr>
          </a:lstStyle>
          <a:p>
            <a:fld id="{87EEC494-5480-4D0E-9A21-DAD04693C88E}" type="slidenum">
              <a:rPr lang="en-US" smtClean="0"/>
              <a:t>‹#›</a:t>
            </a:fld>
            <a:endParaRPr lang="en-US" dirty="0"/>
          </a:p>
        </p:txBody>
      </p:sp>
    </p:spTree>
    <p:extLst>
      <p:ext uri="{BB962C8B-B14F-4D97-AF65-F5344CB8AC3E}">
        <p14:creationId xmlns:p14="http://schemas.microsoft.com/office/powerpoint/2010/main" val="1323946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secHead">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6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22961" y="6459786"/>
            <a:ext cx="1854203" cy="365125"/>
          </a:xfrm>
          <a:prstGeom prst="rect">
            <a:avLst/>
          </a:prstGeom>
        </p:spPr>
        <p:txBody>
          <a:bodyPr/>
          <a:lstStyle/>
          <a:p>
            <a:fld id="{8BD31F07-2D34-464E-89A0-13352361F9B6}" type="datetimeFigureOut">
              <a:rPr lang="en-US" smtClean="0"/>
              <a:t>9/23/2018</a:t>
            </a:fld>
            <a:endParaRPr lang="en-US" dirty="0"/>
          </a:p>
        </p:txBody>
      </p:sp>
      <p:sp>
        <p:nvSpPr>
          <p:cNvPr id="5" name="Footer Placeholder 4"/>
          <p:cNvSpPr>
            <a:spLocks noGrp="1"/>
          </p:cNvSpPr>
          <p:nvPr>
            <p:ph type="ftr" sz="quarter" idx="11"/>
          </p:nvPr>
        </p:nvSpPr>
        <p:spPr>
          <a:xfrm>
            <a:off x="2764639" y="6459786"/>
            <a:ext cx="3617103"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7425344" y="6459786"/>
            <a:ext cx="984019" cy="365125"/>
          </a:xfrm>
          <a:prstGeom prst="rect">
            <a:avLst/>
          </a:prstGeom>
        </p:spPr>
        <p:txBody>
          <a:bodyPr/>
          <a:lstStyle/>
          <a:p>
            <a:fld id="{87EEC494-5480-4D0E-9A21-DAD04693C88E}"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914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107883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7" r:id="rId4"/>
    <p:sldLayoutId id="2147483668" r:id="rId5"/>
    <p:sldLayoutId id="2147483669" r:id="rId6"/>
    <p:sldLayoutId id="2147483670" r:id="rId7"/>
    <p:sldLayoutId id="2147483671" r:id="rId8"/>
    <p:sldLayoutId id="2147483672" r:id="rId9"/>
  </p:sldLayoutIdLst>
  <p:hf hdr="0" ftr="0" dt="0"/>
  <p:txStyles>
    <p:titleStyle>
      <a:lvl1pPr algn="l" defTabSz="914400" rtl="0" eaLnBrk="1" latinLnBrk="0" hangingPunct="1">
        <a:lnSpc>
          <a:spcPct val="90000"/>
        </a:lnSpc>
        <a:spcBef>
          <a:spcPct val="0"/>
        </a:spcBef>
        <a:buNone/>
        <a:defRPr sz="4400" b="1" i="0" kern="1200">
          <a:solidFill>
            <a:schemeClr val="tx1"/>
          </a:solidFill>
          <a:latin typeface="Franklin Gothic Book" panose="020B0503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Franklin Gothic Book" panose="020B05030201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Franklin Gothic Book" panose="020B05030201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Franklin Gothic Book" panose="020B05030201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Franklin Gothic Book" panose="020B05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Franklin Gothic Book" panose="020B05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1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hyperlink" Target="http://www.apa.org/ed/accreditation/visits/visitors/workshops.asp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657600" y="167951"/>
            <a:ext cx="4857750" cy="3366148"/>
          </a:xfrm>
        </p:spPr>
        <p:txBody>
          <a:bodyPr>
            <a:normAutofit/>
          </a:bodyPr>
          <a:lstStyle/>
          <a:p>
            <a:pPr algn="ctr"/>
            <a:r>
              <a:rPr lang="en-US" b="1" dirty="0"/>
              <a:t>2018 Commission on Accreditation Update</a:t>
            </a:r>
            <a:br>
              <a:rPr lang="en-US" b="1" dirty="0"/>
            </a:br>
            <a:r>
              <a:rPr lang="en-US" b="1" dirty="0"/>
              <a:t> </a:t>
            </a:r>
            <a:br>
              <a:rPr lang="en-US" b="1" dirty="0"/>
            </a:br>
            <a:r>
              <a:rPr lang="en-US" b="1" dirty="0"/>
              <a:t>Leadership</a:t>
            </a:r>
          </a:p>
        </p:txBody>
      </p:sp>
      <p:sp>
        <p:nvSpPr>
          <p:cNvPr id="3" name="Subtitle 2"/>
          <p:cNvSpPr>
            <a:spLocks noGrp="1"/>
          </p:cNvSpPr>
          <p:nvPr>
            <p:ph type="body" sz="quarter" idx="10"/>
          </p:nvPr>
        </p:nvSpPr>
        <p:spPr>
          <a:xfrm>
            <a:off x="3657600" y="3978651"/>
            <a:ext cx="4857750" cy="1688123"/>
          </a:xfrm>
        </p:spPr>
        <p:txBody>
          <a:bodyPr>
            <a:noAutofit/>
          </a:bodyPr>
          <a:lstStyle/>
          <a:p>
            <a:pPr algn="l"/>
            <a:endParaRPr lang="en-US" sz="1800" dirty="0">
              <a:solidFill>
                <a:schemeClr val="tx1">
                  <a:lumMod val="65000"/>
                  <a:lumOff val="35000"/>
                </a:schemeClr>
              </a:solidFill>
              <a:latin typeface="Arial Narrow" panose="020B0606020202030204" pitchFamily="34" charset="0"/>
            </a:endParaRPr>
          </a:p>
          <a:p>
            <a:pPr algn="ctr"/>
            <a:r>
              <a:rPr lang="en-US" sz="1800" dirty="0">
                <a:solidFill>
                  <a:schemeClr val="tx1">
                    <a:lumMod val="65000"/>
                    <a:lumOff val="35000"/>
                  </a:schemeClr>
                </a:solidFill>
                <a:latin typeface="+mn-lt"/>
              </a:rPr>
              <a:t>Stephen McCutcheon, PhD – Chair</a:t>
            </a:r>
          </a:p>
          <a:p>
            <a:pPr algn="ctr"/>
            <a:r>
              <a:rPr lang="en-US" sz="1800" dirty="0">
                <a:solidFill>
                  <a:schemeClr val="tx1">
                    <a:lumMod val="65000"/>
                    <a:lumOff val="35000"/>
                  </a:schemeClr>
                </a:solidFill>
                <a:latin typeface="+mn-lt"/>
              </a:rPr>
              <a:t>David Smith, PhD, ABPP – Associate Chair, Program Review</a:t>
            </a:r>
          </a:p>
          <a:p>
            <a:pPr algn="ctr"/>
            <a:r>
              <a:rPr lang="en-US" sz="1800" dirty="0">
                <a:solidFill>
                  <a:schemeClr val="tx1">
                    <a:lumMod val="65000"/>
                    <a:lumOff val="35000"/>
                  </a:schemeClr>
                </a:solidFill>
                <a:latin typeface="+mn-lt"/>
              </a:rPr>
              <a:t>Cindy Juntunen, PhD – Associate Chair, Quality Assurance</a:t>
            </a:r>
          </a:p>
          <a:p>
            <a:pPr algn="ctr"/>
            <a:endParaRPr lang="en-US" sz="1500" dirty="0">
              <a:solidFill>
                <a:schemeClr val="tx1">
                  <a:lumMod val="65000"/>
                  <a:lumOff val="35000"/>
                </a:schemeClr>
              </a:solidFill>
              <a:latin typeface="Arial Narrow" panose="020B0606020202030204" pitchFamily="34" charset="0"/>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103845" y="6052763"/>
            <a:ext cx="1965186" cy="562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04101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348615"/>
            <a:ext cx="8153400" cy="1131570"/>
          </a:xfrm>
        </p:spPr>
        <p:txBody>
          <a:bodyPr/>
          <a:lstStyle/>
          <a:p>
            <a:pPr algn="ctr"/>
            <a:r>
              <a:rPr lang="en-US" b="1" dirty="0"/>
              <a:t>Proximal and Distal Data </a:t>
            </a:r>
          </a:p>
        </p:txBody>
      </p:sp>
      <p:sp>
        <p:nvSpPr>
          <p:cNvPr id="3" name="Content Placeholder 2"/>
          <p:cNvSpPr>
            <a:spLocks noGrp="1"/>
          </p:cNvSpPr>
          <p:nvPr>
            <p:ph idx="1"/>
          </p:nvPr>
        </p:nvSpPr>
        <p:spPr>
          <a:xfrm>
            <a:off x="495300" y="1652175"/>
            <a:ext cx="8153400" cy="3859823"/>
          </a:xfrm>
        </p:spPr>
        <p:txBody>
          <a:bodyPr>
            <a:normAutofit/>
          </a:bodyPr>
          <a:lstStyle/>
          <a:p>
            <a:pPr marL="0" indent="0" algn="ctr">
              <a:lnSpc>
                <a:spcPct val="150000"/>
              </a:lnSpc>
              <a:buNone/>
            </a:pPr>
            <a:r>
              <a:rPr lang="en-US" sz="2025" b="1" dirty="0"/>
              <a:t>Proximal</a:t>
            </a:r>
            <a:r>
              <a:rPr lang="en-US" sz="2025" dirty="0"/>
              <a:t>: Data demonstrating that MLAs are met for all PWCs and PSCs (if any).</a:t>
            </a:r>
          </a:p>
          <a:p>
            <a:pPr marL="0" indent="0" algn="ctr">
              <a:lnSpc>
                <a:spcPct val="150000"/>
              </a:lnSpc>
              <a:buNone/>
            </a:pPr>
            <a:r>
              <a:rPr lang="en-US" sz="2100" b="1" dirty="0"/>
              <a:t>Distal</a:t>
            </a:r>
            <a:r>
              <a:rPr lang="en-US" sz="2100" dirty="0"/>
              <a:t>: Data demonstrating achievement of PWCs and PSCs (If any).</a:t>
            </a:r>
          </a:p>
          <a:p>
            <a:pPr marL="0" indent="0" algn="ctr">
              <a:lnSpc>
                <a:spcPct val="150000"/>
              </a:lnSpc>
              <a:buNone/>
            </a:pPr>
            <a:r>
              <a:rPr lang="en-US" sz="2100" dirty="0"/>
              <a:t>Specify MLA and methods of evaluation appropriate to each competency.</a:t>
            </a:r>
          </a:p>
          <a:p>
            <a:pPr marL="0" indent="0" algn="ctr">
              <a:lnSpc>
                <a:spcPct val="150000"/>
              </a:lnSpc>
              <a:buNone/>
            </a:pPr>
            <a:r>
              <a:rPr lang="en-US" sz="2100" dirty="0"/>
              <a:t>Provide outcome data linked to exit criteria and demonstrate all students met MLAs upon completion.</a:t>
            </a:r>
          </a:p>
          <a:p>
            <a:pPr marL="0" indent="0">
              <a:buNone/>
            </a:pPr>
            <a:endParaRPr lang="en-US" dirty="0"/>
          </a:p>
          <a:p>
            <a:endParaRPr lang="en-US" dirty="0"/>
          </a:p>
          <a:p>
            <a:endParaRPr lang="en-US" dirty="0"/>
          </a:p>
        </p:txBody>
      </p:sp>
      <p:sp>
        <p:nvSpPr>
          <p:cNvPr id="4" name="TextBox 3"/>
          <p:cNvSpPr txBox="1"/>
          <p:nvPr/>
        </p:nvSpPr>
        <p:spPr>
          <a:xfrm>
            <a:off x="154456" y="5843350"/>
            <a:ext cx="3082729" cy="338554"/>
          </a:xfrm>
          <a:prstGeom prst="rect">
            <a:avLst/>
          </a:prstGeom>
          <a:noFill/>
        </p:spPr>
        <p:txBody>
          <a:bodyPr wrap="square" rtlCol="0">
            <a:spAutoFit/>
          </a:bodyPr>
          <a:lstStyle/>
          <a:p>
            <a:pPr algn="ctr"/>
            <a:r>
              <a:rPr lang="en-US" sz="1600" u="sng" dirty="0"/>
              <a:t>IR C-18 D, IR C-16 I and IR C-16 P </a:t>
            </a: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769567" y="6018552"/>
            <a:ext cx="2014064" cy="5765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8275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297" y="348615"/>
            <a:ext cx="8153400" cy="1131570"/>
          </a:xfrm>
        </p:spPr>
        <p:txBody>
          <a:bodyPr/>
          <a:lstStyle/>
          <a:p>
            <a:pPr algn="ctr"/>
            <a:r>
              <a:rPr lang="en-US" b="1" dirty="0"/>
              <a:t>Internship Supervision </a:t>
            </a:r>
          </a:p>
        </p:txBody>
      </p:sp>
      <p:sp>
        <p:nvSpPr>
          <p:cNvPr id="3" name="Content Placeholder 2"/>
          <p:cNvSpPr>
            <a:spLocks noGrp="1"/>
          </p:cNvSpPr>
          <p:nvPr>
            <p:ph idx="1"/>
          </p:nvPr>
        </p:nvSpPr>
        <p:spPr>
          <a:xfrm>
            <a:off x="245431" y="1558378"/>
            <a:ext cx="8711132" cy="4281497"/>
          </a:xfrm>
        </p:spPr>
        <p:txBody>
          <a:bodyPr vert="horz" lIns="0" tIns="34290" rIns="0" bIns="34290" rtlCol="0" anchor="t">
            <a:normAutofit fontScale="47500" lnSpcReduction="20000"/>
          </a:bodyPr>
          <a:lstStyle/>
          <a:p>
            <a:pPr marL="0" indent="0" algn="ctr">
              <a:lnSpc>
                <a:spcPct val="150000"/>
              </a:lnSpc>
              <a:buNone/>
            </a:pPr>
            <a:r>
              <a:rPr lang="en-US" sz="5000" dirty="0"/>
              <a:t>At least 4 hours of supervision per week</a:t>
            </a:r>
            <a:endParaRPr lang="en-US" sz="5000" dirty="0">
              <a:cs typeface="Calibri"/>
            </a:endParaRPr>
          </a:p>
          <a:p>
            <a:pPr marL="0" indent="0" algn="ctr">
              <a:lnSpc>
                <a:spcPct val="150000"/>
              </a:lnSpc>
              <a:buNone/>
            </a:pPr>
            <a:r>
              <a:rPr lang="en-US" sz="5000" dirty="0"/>
              <a:t>One or more licensed and appropriately trained psychologists involved in supervisory relationship must conduct 2 hours of individual supervision </a:t>
            </a:r>
            <a:r>
              <a:rPr lang="en-US" sz="5000" dirty="0">
                <a:cs typeface="Calibri"/>
              </a:rPr>
              <a:t>with intern</a:t>
            </a:r>
          </a:p>
          <a:p>
            <a:pPr marL="0" indent="0" algn="ctr">
              <a:lnSpc>
                <a:spcPct val="150000"/>
              </a:lnSpc>
              <a:buNone/>
            </a:pPr>
            <a:r>
              <a:rPr lang="en-US" sz="5000" dirty="0"/>
              <a:t>Supervisory hours beyond 2 hours of individual supervision must be consistent with definition of supervision </a:t>
            </a:r>
            <a:endParaRPr lang="en-US" sz="5000" dirty="0">
              <a:cs typeface="Calibri"/>
            </a:endParaRPr>
          </a:p>
          <a:p>
            <a:pPr marL="0" indent="0" algn="ctr">
              <a:lnSpc>
                <a:spcPct val="150000"/>
              </a:lnSpc>
              <a:buNone/>
            </a:pPr>
            <a:r>
              <a:rPr lang="en-US" sz="5000" dirty="0">
                <a:solidFill>
                  <a:srgbClr val="404040"/>
                </a:solidFill>
                <a:cs typeface="Calibri"/>
              </a:rPr>
              <a:t>Interns should have access to consultation and supervision during times they are providing clinical services. </a:t>
            </a:r>
            <a:endParaRPr lang="en-US" sz="5000" dirty="0">
              <a:solidFill>
                <a:srgbClr val="404040"/>
              </a:solidFill>
            </a:endParaRPr>
          </a:p>
          <a:p>
            <a:pPr>
              <a:buNone/>
            </a:pPr>
            <a:endParaRPr lang="en-US" dirty="0">
              <a:solidFill>
                <a:schemeClr val="tx1"/>
              </a:solidFill>
              <a:cs typeface="Calibri"/>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769567" y="6018552"/>
            <a:ext cx="2014064" cy="5765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43996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10207"/>
            <a:ext cx="8153400" cy="1131570"/>
          </a:xfrm>
        </p:spPr>
        <p:txBody>
          <a:bodyPr/>
          <a:lstStyle/>
          <a:p>
            <a:pPr algn="ctr"/>
            <a:r>
              <a:rPr lang="en-US" b="1" dirty="0"/>
              <a:t>PostDoc Supervision</a:t>
            </a:r>
          </a:p>
        </p:txBody>
      </p:sp>
      <p:sp>
        <p:nvSpPr>
          <p:cNvPr id="3" name="Content Placeholder 2"/>
          <p:cNvSpPr>
            <a:spLocks noGrp="1"/>
          </p:cNvSpPr>
          <p:nvPr>
            <p:ph idx="1"/>
          </p:nvPr>
        </p:nvSpPr>
        <p:spPr>
          <a:xfrm>
            <a:off x="610014" y="1495317"/>
            <a:ext cx="7923972" cy="4443028"/>
          </a:xfrm>
        </p:spPr>
        <p:txBody>
          <a:bodyPr vert="horz" lIns="0" tIns="34290" rIns="0" bIns="34290" rtlCol="0" anchor="t">
            <a:normAutofit/>
          </a:bodyPr>
          <a:lstStyle/>
          <a:p>
            <a:pPr marL="0" indent="0" algn="ctr">
              <a:lnSpc>
                <a:spcPct val="150000"/>
              </a:lnSpc>
              <a:buNone/>
            </a:pPr>
            <a:r>
              <a:rPr lang="en-US" sz="2400" dirty="0">
                <a:cs typeface="Calibri"/>
              </a:rPr>
              <a:t>At least two hours per week of individual supervision conducted by appropriately trained and licensed doctoral- level psychologists</a:t>
            </a:r>
          </a:p>
          <a:p>
            <a:pPr marL="0" indent="0" algn="ctr">
              <a:lnSpc>
                <a:spcPct val="150000"/>
              </a:lnSpc>
              <a:buNone/>
            </a:pPr>
            <a:r>
              <a:rPr lang="en-US" sz="2400" dirty="0">
                <a:cs typeface="Calibri"/>
              </a:rPr>
              <a:t>Supervisor has ongoing supervisory relationship and primary clinical responsibility for cases they supervise </a:t>
            </a:r>
          </a:p>
          <a:p>
            <a:pPr marL="0" indent="0" algn="ctr">
              <a:lnSpc>
                <a:spcPct val="150000"/>
              </a:lnSpc>
              <a:buNone/>
            </a:pPr>
            <a:r>
              <a:rPr lang="en-US" sz="2400" dirty="0">
                <a:cs typeface="Calibri"/>
              </a:rPr>
              <a:t>Primary supervisor responsible for oversight and integration of supervision provided by other health professionals</a:t>
            </a: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769567" y="6018552"/>
            <a:ext cx="2014064" cy="5765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99269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451" y="189186"/>
            <a:ext cx="8153400" cy="1131570"/>
          </a:xfrm>
        </p:spPr>
        <p:txBody>
          <a:bodyPr/>
          <a:lstStyle/>
          <a:p>
            <a:pPr algn="ctr"/>
            <a:r>
              <a:rPr lang="en-US" b="1" dirty="0"/>
              <a:t>Sufficient Number of Interns </a:t>
            </a:r>
          </a:p>
        </p:txBody>
      </p:sp>
      <p:sp>
        <p:nvSpPr>
          <p:cNvPr id="3" name="Content Placeholder 2"/>
          <p:cNvSpPr>
            <a:spLocks noGrp="1"/>
          </p:cNvSpPr>
          <p:nvPr>
            <p:ph idx="1"/>
          </p:nvPr>
        </p:nvSpPr>
        <p:spPr>
          <a:xfrm>
            <a:off x="387626" y="1524000"/>
            <a:ext cx="8401050" cy="4456386"/>
          </a:xfrm>
        </p:spPr>
        <p:txBody>
          <a:bodyPr>
            <a:noAutofit/>
          </a:bodyPr>
          <a:lstStyle/>
          <a:p>
            <a:pPr marL="0" indent="0" algn="ctr">
              <a:buNone/>
            </a:pPr>
            <a:r>
              <a:rPr lang="en-US" sz="2400" dirty="0"/>
              <a:t>The program has at least two interns who are: </a:t>
            </a:r>
          </a:p>
          <a:p>
            <a:pPr marL="0" indent="0" algn="ctr">
              <a:buNone/>
            </a:pPr>
            <a:endParaRPr lang="en-US" sz="2400" dirty="0"/>
          </a:p>
          <a:p>
            <a:r>
              <a:rPr lang="en-US" sz="2400" dirty="0"/>
              <a:t>Provided appropriate peer interaction, support, and socialization opportunities </a:t>
            </a:r>
          </a:p>
          <a:p>
            <a:r>
              <a:rPr lang="en-US" sz="2400" dirty="0"/>
              <a:t>Provided socialization and interaction opportunities with professional colleagues that are consistent with training structure </a:t>
            </a:r>
          </a:p>
          <a:p>
            <a:r>
              <a:rPr lang="en-US" sz="2400" dirty="0"/>
              <a:t>Perceptive of the program’s philosophy, aims, and expected competencies </a:t>
            </a:r>
          </a:p>
          <a:p>
            <a:r>
              <a:rPr lang="en-US" sz="2400" dirty="0"/>
              <a:t>Officially recognized at the training site with a title or designation such as “psychology intern” </a:t>
            </a: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769567" y="6018552"/>
            <a:ext cx="2014064" cy="5765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44666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36635"/>
            <a:ext cx="8153400" cy="1131570"/>
          </a:xfrm>
        </p:spPr>
        <p:txBody>
          <a:bodyPr/>
          <a:lstStyle/>
          <a:p>
            <a:pPr algn="ctr"/>
            <a:r>
              <a:rPr lang="en-US" b="1" dirty="0"/>
              <a:t>Substantive Changes</a:t>
            </a:r>
          </a:p>
        </p:txBody>
      </p:sp>
      <p:sp>
        <p:nvSpPr>
          <p:cNvPr id="3" name="Content Placeholder 2"/>
          <p:cNvSpPr>
            <a:spLocks noGrp="1"/>
          </p:cNvSpPr>
          <p:nvPr>
            <p:ph idx="1"/>
          </p:nvPr>
        </p:nvSpPr>
        <p:spPr>
          <a:xfrm>
            <a:off x="495300" y="1502980"/>
            <a:ext cx="8153400" cy="4660076"/>
          </a:xfrm>
        </p:spPr>
        <p:txBody>
          <a:bodyPr/>
          <a:lstStyle/>
          <a:p>
            <a:pPr marL="0" indent="0">
              <a:buNone/>
            </a:pPr>
            <a:r>
              <a:rPr lang="en-US" sz="2400" dirty="0">
                <a:latin typeface="+mn-lt"/>
              </a:rPr>
              <a:t>The program is to inform the CoA in a timely manner of changes that could alter the program’s quality. This includes notification of any potential substantive changes in the program, such as: </a:t>
            </a:r>
          </a:p>
          <a:p>
            <a:r>
              <a:rPr lang="en-US" sz="2400" dirty="0">
                <a:latin typeface="+mn-lt"/>
              </a:rPr>
              <a:t>Sequence of experiential training</a:t>
            </a:r>
          </a:p>
          <a:p>
            <a:r>
              <a:rPr lang="en-US" sz="2400" dirty="0">
                <a:latin typeface="+mn-lt"/>
              </a:rPr>
              <a:t>Changes in practice area or degree conferred </a:t>
            </a:r>
          </a:p>
          <a:p>
            <a:r>
              <a:rPr lang="en-US" sz="2400" dirty="0">
                <a:latin typeface="+mn-lt"/>
              </a:rPr>
              <a:t>Faculty changes </a:t>
            </a:r>
          </a:p>
          <a:p>
            <a:r>
              <a:rPr lang="en-US" sz="2400" dirty="0">
                <a:latin typeface="+mn-lt"/>
              </a:rPr>
              <a:t>Program resources</a:t>
            </a:r>
          </a:p>
          <a:p>
            <a:r>
              <a:rPr lang="en-US" sz="2400" dirty="0">
                <a:latin typeface="+mn-lt"/>
              </a:rPr>
              <a:t>Changes in administration </a:t>
            </a:r>
          </a:p>
          <a:p>
            <a:endParaRPr lang="en-US" dirty="0"/>
          </a:p>
          <a:p>
            <a:endParaRPr lang="en-US" dirty="0"/>
          </a:p>
        </p:txBody>
      </p:sp>
      <p:sp>
        <p:nvSpPr>
          <p:cNvPr id="4" name="TextBox 3"/>
          <p:cNvSpPr txBox="1"/>
          <p:nvPr/>
        </p:nvSpPr>
        <p:spPr>
          <a:xfrm>
            <a:off x="2857214" y="5341820"/>
            <a:ext cx="3429571" cy="323165"/>
          </a:xfrm>
          <a:prstGeom prst="rect">
            <a:avLst/>
          </a:prstGeom>
          <a:noFill/>
        </p:spPr>
        <p:txBody>
          <a:bodyPr wrap="square" rtlCol="0">
            <a:spAutoFit/>
          </a:bodyPr>
          <a:lstStyle/>
          <a:p>
            <a:pPr algn="ctr"/>
            <a:r>
              <a:rPr lang="en-US" sz="1500" u="sng" dirty="0"/>
              <a:t>IR C-27, D IR C-24 I and IR C-20 P </a:t>
            </a: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769567" y="6018552"/>
            <a:ext cx="2014064" cy="5765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19103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F029F3F-5F2D-844F-9418-7587F1898D96}"/>
              </a:ext>
            </a:extLst>
          </p:cNvPr>
          <p:cNvSpPr>
            <a:spLocks noGrp="1"/>
          </p:cNvSpPr>
          <p:nvPr>
            <p:ph type="title"/>
          </p:nvPr>
        </p:nvSpPr>
        <p:spPr>
          <a:xfrm>
            <a:off x="517922" y="348615"/>
            <a:ext cx="8153400" cy="1131570"/>
          </a:xfrm>
        </p:spPr>
        <p:txBody>
          <a:bodyPr/>
          <a:lstStyle/>
          <a:p>
            <a:pPr algn="ctr"/>
            <a:r>
              <a:rPr lang="en-US" b="1" dirty="0"/>
              <a:t>Substantive Changes</a:t>
            </a:r>
            <a:endParaRPr lang="en-US" dirty="0"/>
          </a:p>
        </p:txBody>
      </p:sp>
      <p:pic>
        <p:nvPicPr>
          <p:cNvPr id="5" name="Content Placeholder 4">
            <a:extLst>
              <a:ext uri="{FF2B5EF4-FFF2-40B4-BE49-F238E27FC236}">
                <a16:creationId xmlns="" xmlns:a16="http://schemas.microsoft.com/office/drawing/2014/main" id="{CAF543E9-8B96-9940-8406-150A9DD4A0F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7111" y="1904818"/>
            <a:ext cx="8375021" cy="3024533"/>
          </a:xfrm>
        </p:spPr>
      </p:pic>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769567" y="6018552"/>
            <a:ext cx="2014064" cy="5765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56712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984421" y="1519265"/>
            <a:ext cx="6820929" cy="4306675"/>
          </a:xfrm>
          <a:prstGeom prst="rect">
            <a:avLst/>
          </a:prstGeom>
        </p:spPr>
      </p:pic>
      <p:sp>
        <p:nvSpPr>
          <p:cNvPr id="10" name="Right Arrow 9"/>
          <p:cNvSpPr/>
          <p:nvPr/>
        </p:nvSpPr>
        <p:spPr>
          <a:xfrm rot="18910867">
            <a:off x="2175157" y="5589897"/>
            <a:ext cx="504762" cy="29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ight Arrow 10"/>
          <p:cNvSpPr/>
          <p:nvPr/>
        </p:nvSpPr>
        <p:spPr>
          <a:xfrm rot="13114797">
            <a:off x="5828357" y="4732001"/>
            <a:ext cx="536491" cy="3312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ight Arrow 11"/>
          <p:cNvSpPr/>
          <p:nvPr/>
        </p:nvSpPr>
        <p:spPr>
          <a:xfrm rot="7780794">
            <a:off x="7100008" y="1715964"/>
            <a:ext cx="694699" cy="3539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ight Arrow 8"/>
          <p:cNvSpPr/>
          <p:nvPr/>
        </p:nvSpPr>
        <p:spPr>
          <a:xfrm rot="2407911">
            <a:off x="5607602" y="2690693"/>
            <a:ext cx="683449" cy="3426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itle 3"/>
          <p:cNvSpPr>
            <a:spLocks noGrp="1"/>
          </p:cNvSpPr>
          <p:nvPr>
            <p:ph type="title"/>
          </p:nvPr>
        </p:nvSpPr>
        <p:spPr>
          <a:xfrm>
            <a:off x="683741" y="773741"/>
            <a:ext cx="7422291" cy="1342767"/>
          </a:xfrm>
        </p:spPr>
        <p:txBody>
          <a:bodyPr/>
          <a:lstStyle/>
          <a:p>
            <a:pPr algn="ctr"/>
            <a:r>
              <a:rPr lang="en-US" sz="3600" dirty="0"/>
              <a:t>Office of Program Consultation &amp; Accreditation Website</a:t>
            </a:r>
            <a:r>
              <a:rPr lang="en-US" dirty="0"/>
              <a:t/>
            </a:r>
            <a:br>
              <a:rPr lang="en-US" dirty="0"/>
            </a:br>
            <a:endParaRPr lang="en-US" dirty="0"/>
          </a:p>
        </p:txBody>
      </p:sp>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769567" y="6018552"/>
            <a:ext cx="2014064" cy="5765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29998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8818" y="1717822"/>
            <a:ext cx="7669799" cy="3958048"/>
          </a:xfrm>
          <a:prstGeom prst="rect">
            <a:avLst/>
          </a:prstGeom>
        </p:spPr>
      </p:pic>
      <p:sp>
        <p:nvSpPr>
          <p:cNvPr id="6" name="Right Arrow 5"/>
          <p:cNvSpPr/>
          <p:nvPr/>
        </p:nvSpPr>
        <p:spPr>
          <a:xfrm rot="7780794">
            <a:off x="3562474" y="1636458"/>
            <a:ext cx="474571" cy="3026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Right Arrow 6"/>
          <p:cNvSpPr/>
          <p:nvPr/>
        </p:nvSpPr>
        <p:spPr>
          <a:xfrm rot="18910867">
            <a:off x="572362" y="2984647"/>
            <a:ext cx="504762" cy="29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Title 7"/>
          <p:cNvSpPr>
            <a:spLocks noGrp="1"/>
          </p:cNvSpPr>
          <p:nvPr>
            <p:ph type="title"/>
          </p:nvPr>
        </p:nvSpPr>
        <p:spPr>
          <a:xfrm>
            <a:off x="347018" y="1044410"/>
            <a:ext cx="8153400" cy="1131570"/>
          </a:xfrm>
        </p:spPr>
        <p:txBody>
          <a:bodyPr/>
          <a:lstStyle/>
          <a:p>
            <a:pPr algn="ctr"/>
            <a:r>
              <a:rPr lang="en-US" sz="3600" dirty="0"/>
              <a:t>Office of Program Consultation &amp; Accreditation Website</a:t>
            </a:r>
            <a:r>
              <a:rPr lang="en-US" dirty="0"/>
              <a:t/>
            </a:r>
            <a:br>
              <a:rPr lang="en-US" dirty="0"/>
            </a:br>
            <a:endParaRPr lang="en-US" dirty="0"/>
          </a:p>
        </p:txBody>
      </p:sp>
      <p:pic>
        <p:nvPicPr>
          <p:cNvPr id="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769567" y="6018552"/>
            <a:ext cx="2014064" cy="5765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2286000" y="2828836"/>
            <a:ext cx="4572000" cy="1200329"/>
          </a:xfrm>
          <a:prstGeom prst="rect">
            <a:avLst/>
          </a:prstGeom>
        </p:spPr>
        <p:txBody>
          <a:bodyPr>
            <a:spAutoFit/>
          </a:bodyPr>
          <a:lstStyle/>
          <a:p>
            <a:r>
              <a:rPr lang="en-US" dirty="0">
                <a:latin typeface="Helvetica Neue"/>
                <a:ea typeface="Calibri" panose="020F0502020204030204" pitchFamily="34" charset="0"/>
                <a:cs typeface="Times New Roman" panose="02020603050405020304" pitchFamily="18" charset="0"/>
              </a:rPr>
              <a:t>She conceptualizes these difficulties through the lens of epigenetic and intersectional experiences that shape development. </a:t>
            </a:r>
            <a:endParaRPr lang="en-US" dirty="0"/>
          </a:p>
        </p:txBody>
      </p:sp>
    </p:spTree>
    <p:extLst>
      <p:ext uri="{BB962C8B-B14F-4D97-AF65-F5344CB8AC3E}">
        <p14:creationId xmlns:p14="http://schemas.microsoft.com/office/powerpoint/2010/main" val="28673544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b="1" dirty="0"/>
              <a:t>Questions</a:t>
            </a:r>
            <a:r>
              <a:rPr lang="en-US" dirty="0"/>
              <a:t> </a:t>
            </a:r>
          </a:p>
        </p:txBody>
      </p:sp>
    </p:spTree>
    <p:extLst>
      <p:ext uri="{BB962C8B-B14F-4D97-AF65-F5344CB8AC3E}">
        <p14:creationId xmlns:p14="http://schemas.microsoft.com/office/powerpoint/2010/main" val="3107893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22960" y="1315270"/>
            <a:ext cx="7543800" cy="1088068"/>
          </a:xfrm>
        </p:spPr>
        <p:txBody>
          <a:bodyPr/>
          <a:lstStyle/>
          <a:p>
            <a:pPr algn="ctr"/>
            <a:r>
              <a:rPr lang="en-US" b="1" dirty="0"/>
              <a:t>Office of Program Consultation and Accreditation (OPCA) Contact  </a:t>
            </a:r>
          </a:p>
        </p:txBody>
      </p:sp>
      <p:sp>
        <p:nvSpPr>
          <p:cNvPr id="9" name="Content Placeholder 8"/>
          <p:cNvSpPr>
            <a:spLocks noGrp="1"/>
          </p:cNvSpPr>
          <p:nvPr>
            <p:ph idx="1"/>
          </p:nvPr>
        </p:nvSpPr>
        <p:spPr>
          <a:xfrm>
            <a:off x="822960" y="2639812"/>
            <a:ext cx="7543800" cy="2888717"/>
          </a:xfrm>
        </p:spPr>
        <p:txBody>
          <a:bodyPr>
            <a:normAutofit/>
          </a:bodyPr>
          <a:lstStyle/>
          <a:p>
            <a:pPr algn="ctr"/>
            <a:r>
              <a:rPr lang="en-US" sz="1800" dirty="0"/>
              <a:t>Office of Program Consultation and Accreditation </a:t>
            </a:r>
            <a:br>
              <a:rPr lang="en-US" sz="1800" dirty="0"/>
            </a:br>
            <a:r>
              <a:rPr lang="en-US" sz="1800" dirty="0"/>
              <a:t>750 First Street, NE </a:t>
            </a:r>
            <a:br>
              <a:rPr lang="en-US" sz="1800" dirty="0"/>
            </a:br>
            <a:r>
              <a:rPr lang="en-US" sz="1800" dirty="0"/>
              <a:t>Washington, DC 20002-4242</a:t>
            </a:r>
          </a:p>
          <a:p>
            <a:pPr algn="ctr"/>
            <a:r>
              <a:rPr lang="en-US" sz="1800" dirty="0"/>
              <a:t>Telephone: (202) 336-5979 </a:t>
            </a:r>
          </a:p>
          <a:p>
            <a:pPr algn="ctr"/>
            <a:r>
              <a:rPr lang="en-US" sz="1800" u="sng" dirty="0"/>
              <a:t>apaaccred@apa.org</a:t>
            </a:r>
            <a:r>
              <a:rPr lang="en-US" sz="1800" dirty="0"/>
              <a:t>  (General Questions) </a:t>
            </a:r>
            <a:br>
              <a:rPr lang="en-US" sz="1800" dirty="0"/>
            </a:br>
            <a:r>
              <a:rPr lang="en-US" sz="1800" u="sng" dirty="0"/>
              <a:t>aro@apa.org</a:t>
            </a:r>
            <a:r>
              <a:rPr lang="en-US" sz="1800" dirty="0"/>
              <a:t>  (Annual Report Online only)</a:t>
            </a:r>
          </a:p>
          <a:p>
            <a:pPr algn="ctr"/>
            <a:endParaRPr lang="en-US" sz="1800" dirty="0"/>
          </a:p>
          <a:p>
            <a:pPr algn="ctr">
              <a:lnSpc>
                <a:spcPct val="80000"/>
              </a:lnSpc>
              <a:spcBef>
                <a:spcPts val="0"/>
              </a:spcBef>
            </a:pPr>
            <a:r>
              <a:rPr lang="en-US" sz="1800" dirty="0"/>
              <a:t>Jacqueline Remondet Wall, PhD | Director, OPCA</a:t>
            </a:r>
          </a:p>
          <a:p>
            <a:pPr algn="ctr">
              <a:lnSpc>
                <a:spcPct val="80000"/>
              </a:lnSpc>
              <a:spcBef>
                <a:spcPts val="0"/>
              </a:spcBef>
            </a:pPr>
            <a:r>
              <a:rPr lang="en-US" sz="1800" dirty="0"/>
              <a:t>Associate Executive Director, Education Directorate</a:t>
            </a:r>
          </a:p>
          <a:p>
            <a:pPr algn="ctr">
              <a:lnSpc>
                <a:spcPct val="80000"/>
              </a:lnSpc>
              <a:spcBef>
                <a:spcPts val="0"/>
              </a:spcBef>
            </a:pPr>
            <a:r>
              <a:rPr lang="en-US" sz="1800" u="sng" dirty="0"/>
              <a:t>jwall@apa.org  </a:t>
            </a:r>
          </a:p>
          <a:p>
            <a:endParaRPr lang="en-US" dirty="0"/>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769567" y="6018552"/>
            <a:ext cx="2014064" cy="5765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59144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769567" y="6018552"/>
            <a:ext cx="2014064" cy="5765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le 3"/>
          <p:cNvSpPr>
            <a:spLocks noGrp="1"/>
          </p:cNvSpPr>
          <p:nvPr>
            <p:ph type="title"/>
          </p:nvPr>
        </p:nvSpPr>
        <p:spPr>
          <a:xfrm>
            <a:off x="420655" y="615820"/>
            <a:ext cx="8153400" cy="1131570"/>
          </a:xfrm>
        </p:spPr>
        <p:txBody>
          <a:bodyPr/>
          <a:lstStyle/>
          <a:p>
            <a:pPr algn="ctr"/>
            <a:r>
              <a:rPr lang="en-US" b="1" dirty="0"/>
              <a:t>Agenda </a:t>
            </a:r>
          </a:p>
        </p:txBody>
      </p:sp>
      <p:sp>
        <p:nvSpPr>
          <p:cNvPr id="6" name="TextBox 5"/>
          <p:cNvSpPr txBox="1"/>
          <p:nvPr/>
        </p:nvSpPr>
        <p:spPr>
          <a:xfrm>
            <a:off x="890399" y="1978790"/>
            <a:ext cx="7772400" cy="3685624"/>
          </a:xfrm>
          <a:prstGeom prst="rect">
            <a:avLst/>
          </a:prstGeom>
          <a:noFill/>
        </p:spPr>
        <p:txBody>
          <a:bodyPr wrap="square" rtlCol="0">
            <a:spAutoFit/>
          </a:bodyPr>
          <a:lstStyle/>
          <a:p>
            <a:pPr marL="342900" indent="-342900">
              <a:buFont typeface="Wingdings" panose="05000000000000000000" pitchFamily="2" charset="2"/>
              <a:buChar char="q"/>
            </a:pPr>
            <a:r>
              <a:rPr lang="en-US" sz="2000" dirty="0">
                <a:latin typeface="+mj-lt"/>
              </a:rPr>
              <a:t>The APA Commission on Accreditation</a:t>
            </a:r>
          </a:p>
          <a:p>
            <a:endParaRPr lang="en-US" sz="2000" dirty="0">
              <a:latin typeface="+mj-lt"/>
            </a:endParaRPr>
          </a:p>
          <a:p>
            <a:pPr marL="342900" indent="-342900">
              <a:buFont typeface="Wingdings" panose="05000000000000000000" pitchFamily="2" charset="2"/>
              <a:buChar char="q"/>
            </a:pPr>
            <a:r>
              <a:rPr lang="en-US" sz="2000" dirty="0">
                <a:latin typeface="+mj-lt"/>
              </a:rPr>
              <a:t>Call for Open Seat Nomination </a:t>
            </a:r>
          </a:p>
          <a:p>
            <a:pPr marL="342900" indent="-342900">
              <a:buFont typeface="Wingdings" panose="05000000000000000000" pitchFamily="2" charset="2"/>
              <a:buChar char="q"/>
            </a:pPr>
            <a:endParaRPr lang="en-US" sz="2000" dirty="0">
              <a:latin typeface="+mj-lt"/>
            </a:endParaRPr>
          </a:p>
          <a:p>
            <a:pPr marL="342900" indent="-342900">
              <a:buFont typeface="Wingdings" panose="05000000000000000000" pitchFamily="2" charset="2"/>
              <a:buChar char="q"/>
            </a:pPr>
            <a:r>
              <a:rPr lang="en-US" sz="2000" dirty="0">
                <a:latin typeface="+mj-lt"/>
              </a:rPr>
              <a:t>Call for Site Visitors  </a:t>
            </a:r>
          </a:p>
          <a:p>
            <a:r>
              <a:rPr lang="en-US" sz="2000" dirty="0">
                <a:latin typeface="+mj-lt"/>
              </a:rPr>
              <a:t> </a:t>
            </a:r>
          </a:p>
          <a:p>
            <a:pPr marL="342900" indent="-342900">
              <a:buFont typeface="Wingdings" panose="05000000000000000000" pitchFamily="2" charset="2"/>
              <a:buChar char="q"/>
            </a:pPr>
            <a:r>
              <a:rPr lang="en-US" sz="2000" dirty="0">
                <a:latin typeface="+mj-lt"/>
              </a:rPr>
              <a:t>Current and Future Directions  </a:t>
            </a:r>
          </a:p>
          <a:p>
            <a:endParaRPr lang="en-US" sz="2000" dirty="0">
              <a:latin typeface="+mj-lt"/>
            </a:endParaRPr>
          </a:p>
          <a:p>
            <a:pPr marL="342900" indent="-342900">
              <a:buFont typeface="Wingdings" panose="05000000000000000000" pitchFamily="2" charset="2"/>
              <a:buChar char="q"/>
            </a:pPr>
            <a:r>
              <a:rPr lang="en-US" sz="2000" dirty="0">
                <a:latin typeface="+mj-lt"/>
              </a:rPr>
              <a:t>Public Comment</a:t>
            </a:r>
          </a:p>
          <a:p>
            <a:pPr marL="342900" indent="-342900">
              <a:buFont typeface="Wingdings" panose="05000000000000000000" pitchFamily="2" charset="2"/>
              <a:buChar char="q"/>
            </a:pPr>
            <a:endParaRPr lang="en-US" sz="2000" dirty="0">
              <a:latin typeface="+mj-lt"/>
            </a:endParaRPr>
          </a:p>
          <a:p>
            <a:pPr marL="342900" indent="-342900">
              <a:buFont typeface="Wingdings" panose="05000000000000000000" pitchFamily="2" charset="2"/>
              <a:buChar char="q"/>
            </a:pPr>
            <a:r>
              <a:rPr lang="en-US" sz="2000" dirty="0">
                <a:latin typeface="+mj-lt"/>
              </a:rPr>
              <a:t>CoA Website Orientation </a:t>
            </a:r>
          </a:p>
          <a:p>
            <a:pPr marL="214313" indent="-214313">
              <a:buFont typeface="Wingdings" panose="05000000000000000000" pitchFamily="2" charset="2"/>
              <a:buChar char="§"/>
            </a:pPr>
            <a:endParaRPr lang="en-US" sz="1350" dirty="0"/>
          </a:p>
        </p:txBody>
      </p:sp>
    </p:spTree>
    <p:extLst>
      <p:ext uri="{BB962C8B-B14F-4D97-AF65-F5344CB8AC3E}">
        <p14:creationId xmlns:p14="http://schemas.microsoft.com/office/powerpoint/2010/main" val="1618541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473615"/>
            <a:ext cx="8153400" cy="1131570"/>
          </a:xfrm>
        </p:spPr>
        <p:txBody>
          <a:bodyPr/>
          <a:lstStyle/>
          <a:p>
            <a:pPr algn="ctr"/>
            <a:r>
              <a:rPr lang="en-US" b="1" dirty="0"/>
              <a:t>The Commission on Accreditation </a:t>
            </a:r>
          </a:p>
        </p:txBody>
      </p:sp>
      <p:sp>
        <p:nvSpPr>
          <p:cNvPr id="3" name="TextBox 2"/>
          <p:cNvSpPr txBox="1"/>
          <p:nvPr/>
        </p:nvSpPr>
        <p:spPr>
          <a:xfrm>
            <a:off x="551906" y="1736193"/>
            <a:ext cx="8040188" cy="4247317"/>
          </a:xfrm>
          <a:prstGeom prst="rect">
            <a:avLst/>
          </a:prstGeom>
          <a:noFill/>
        </p:spPr>
        <p:txBody>
          <a:bodyPr wrap="square" rtlCol="0">
            <a:spAutoFit/>
          </a:bodyPr>
          <a:lstStyle/>
          <a:p>
            <a:pPr marL="257175" indent="-257175">
              <a:buFont typeface="Wingdings" panose="05000000000000000000" pitchFamily="2" charset="2"/>
              <a:buChar char="q"/>
            </a:pPr>
            <a:r>
              <a:rPr lang="en-US" dirty="0"/>
              <a:t>The APA’s Commission on Accreditation (CoA) accredits programs at the doctoral,  internship, and postdoctoral residency levels that prepare individuals in health service psychology. </a:t>
            </a:r>
          </a:p>
          <a:p>
            <a:endParaRPr lang="en-US" dirty="0"/>
          </a:p>
          <a:p>
            <a:pPr marL="257175" indent="-257175">
              <a:buFont typeface="Wingdings" panose="05000000000000000000" pitchFamily="2" charset="2"/>
              <a:buChar char="q"/>
            </a:pPr>
            <a:r>
              <a:rPr lang="en-US" dirty="0"/>
              <a:t>CoA reviews programs for their consistency with the Standards of Accreditation in Health Service Psychology (SoA). The SoA became effective January 1, 2017. </a:t>
            </a:r>
          </a:p>
          <a:p>
            <a:endParaRPr lang="en-US" dirty="0"/>
          </a:p>
          <a:p>
            <a:pPr marL="257175" indent="-257175">
              <a:buFont typeface="Wingdings" panose="05000000000000000000" pitchFamily="2" charset="2"/>
              <a:buChar char="q"/>
            </a:pPr>
            <a:r>
              <a:rPr lang="en-US" dirty="0"/>
              <a:t>The CoA accredits approximately 1145 programs preparing individuals in health service psychology. </a:t>
            </a:r>
          </a:p>
          <a:p>
            <a:pPr marL="600075" lvl="1" indent="-257175">
              <a:buFont typeface="Wingdings" panose="05000000000000000000" pitchFamily="2" charset="2"/>
              <a:buChar char="Ø"/>
            </a:pPr>
            <a:r>
              <a:rPr lang="en-US" dirty="0"/>
              <a:t>401 Doctoral Programs (244 Clinical, 75 Counseling, 70 School, &amp; 12 Combined)</a:t>
            </a:r>
          </a:p>
          <a:p>
            <a:pPr marL="600075" lvl="1" indent="-257175">
              <a:buFont typeface="Wingdings" panose="05000000000000000000" pitchFamily="2" charset="2"/>
              <a:buChar char="Ø"/>
            </a:pPr>
            <a:r>
              <a:rPr lang="en-US" dirty="0"/>
              <a:t>612 Internship Programs</a:t>
            </a:r>
          </a:p>
          <a:p>
            <a:pPr marL="600075" lvl="1" indent="-257175">
              <a:buFont typeface="Wingdings" panose="05000000000000000000" pitchFamily="2" charset="2"/>
              <a:buChar char="Ø"/>
            </a:pPr>
            <a:r>
              <a:rPr lang="en-US" dirty="0"/>
              <a:t>132 Postdoctoral Residency Programs (80 Clinical, 27 Neuropsychology, 9 Clinical Health, 7 Clinical Child,6 Rehabilitation, 2 Geropsychology and 1 Forensic)</a:t>
            </a: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769567" y="6018552"/>
            <a:ext cx="2014064" cy="5765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32439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348615"/>
            <a:ext cx="8153400" cy="1131570"/>
          </a:xfrm>
        </p:spPr>
        <p:txBody>
          <a:bodyPr/>
          <a:lstStyle/>
          <a:p>
            <a:pPr algn="ctr"/>
            <a:r>
              <a:rPr lang="en-US" b="1" dirty="0"/>
              <a:t>The Commission on Accreditation</a:t>
            </a:r>
          </a:p>
        </p:txBody>
      </p:sp>
      <p:sp>
        <p:nvSpPr>
          <p:cNvPr id="3" name="TextBox 2"/>
          <p:cNvSpPr txBox="1"/>
          <p:nvPr/>
        </p:nvSpPr>
        <p:spPr>
          <a:xfrm>
            <a:off x="618541" y="1712538"/>
            <a:ext cx="7906917" cy="3693319"/>
          </a:xfrm>
          <a:prstGeom prst="rect">
            <a:avLst/>
          </a:prstGeom>
          <a:noFill/>
        </p:spPr>
        <p:txBody>
          <a:bodyPr wrap="square" rtlCol="0">
            <a:spAutoFit/>
          </a:bodyPr>
          <a:lstStyle/>
          <a:p>
            <a:pPr marL="257175" indent="-257175">
              <a:buFont typeface="Wingdings" panose="05000000000000000000" pitchFamily="2" charset="2"/>
              <a:buChar char="q"/>
            </a:pPr>
            <a:r>
              <a:rPr lang="en-US" dirty="0"/>
              <a:t>The CoA is a 32-member body representing a broad array of constituencies. </a:t>
            </a:r>
          </a:p>
          <a:p>
            <a:endParaRPr lang="en-US" dirty="0"/>
          </a:p>
          <a:p>
            <a:pPr marL="257175" indent="-257175">
              <a:buFont typeface="Wingdings" panose="05000000000000000000" pitchFamily="2" charset="2"/>
              <a:buChar char="q"/>
            </a:pPr>
            <a:r>
              <a:rPr lang="en-US" dirty="0"/>
              <a:t>The CoA is responsible for formulating, promulgating, and implementing accreditation policies, procedures, and criteria for the accreditation of programs in health service psychology.</a:t>
            </a:r>
          </a:p>
          <a:p>
            <a:endParaRPr lang="en-US" dirty="0"/>
          </a:p>
          <a:p>
            <a:pPr marL="257175" indent="-257175">
              <a:buFont typeface="Wingdings" panose="05000000000000000000" pitchFamily="2" charset="2"/>
              <a:buChar char="q"/>
            </a:pPr>
            <a:r>
              <a:rPr lang="en-US" dirty="0"/>
              <a:t>The CoA meets four times annually to consider policy-related matters and to act on programs seeking accreditation or re-accreditation. </a:t>
            </a:r>
          </a:p>
          <a:p>
            <a:endParaRPr lang="en-US" dirty="0"/>
          </a:p>
          <a:p>
            <a:r>
              <a:rPr lang="en-US" dirty="0"/>
              <a:t>	Feb 6-10, 2019	Policy Meeting</a:t>
            </a:r>
          </a:p>
          <a:p>
            <a:r>
              <a:rPr lang="en-US" dirty="0"/>
              <a:t>	April 4-7, 2019 	Spring Program Review Meeting</a:t>
            </a:r>
          </a:p>
          <a:p>
            <a:r>
              <a:rPr lang="en-US" dirty="0"/>
              <a:t>	July 18-21, 2019 	Summer Program Review Meeting</a:t>
            </a:r>
          </a:p>
          <a:p>
            <a:r>
              <a:rPr lang="en-US" dirty="0"/>
              <a:t>	Oct 17-20, 2019	Fall Program Review Meeting</a:t>
            </a: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3769567" y="6018552"/>
            <a:ext cx="2014064" cy="5765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77199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7145" y="223935"/>
            <a:ext cx="8153400" cy="1131570"/>
          </a:xfrm>
        </p:spPr>
        <p:txBody>
          <a:bodyPr/>
          <a:lstStyle/>
          <a:p>
            <a:pPr algn="ctr"/>
            <a:r>
              <a:rPr lang="en-US" b="1" dirty="0"/>
              <a:t>Call for Site Visitors</a:t>
            </a:r>
          </a:p>
        </p:txBody>
      </p:sp>
      <p:sp>
        <p:nvSpPr>
          <p:cNvPr id="3" name="TextBox 2"/>
          <p:cNvSpPr txBox="1"/>
          <p:nvPr/>
        </p:nvSpPr>
        <p:spPr>
          <a:xfrm>
            <a:off x="614809" y="1469805"/>
            <a:ext cx="8058071" cy="4031873"/>
          </a:xfrm>
          <a:prstGeom prst="rect">
            <a:avLst/>
          </a:prstGeom>
          <a:noFill/>
        </p:spPr>
        <p:txBody>
          <a:bodyPr wrap="square" rtlCol="0">
            <a:spAutoFit/>
          </a:bodyPr>
          <a:lstStyle/>
          <a:p>
            <a:pPr marL="214313" indent="-214313">
              <a:buFont typeface="Wingdings" panose="05000000000000000000" pitchFamily="2" charset="2"/>
              <a:buChar char="q"/>
            </a:pPr>
            <a:r>
              <a:rPr lang="en-US" sz="1600" dirty="0"/>
              <a:t>The CoA is actively seeking site visitors for all levels of training. Significant need for internship, postdoctoral, as well as generalist site visitors. </a:t>
            </a:r>
          </a:p>
          <a:p>
            <a:endParaRPr lang="en-US" sz="1600" dirty="0"/>
          </a:p>
          <a:p>
            <a:pPr marL="214313" indent="-214313">
              <a:buFont typeface="Wingdings" panose="05000000000000000000" pitchFamily="2" charset="2"/>
              <a:buChar char="q"/>
            </a:pPr>
            <a:r>
              <a:rPr lang="en-US" sz="1600" dirty="0"/>
              <a:t>Vital role in the accreditation process. Rewarding way to serve the profession of psychology. </a:t>
            </a:r>
          </a:p>
          <a:p>
            <a:pPr marL="214313" indent="-214313">
              <a:buFont typeface="Wingdings" panose="05000000000000000000" pitchFamily="2" charset="2"/>
              <a:buChar char="q"/>
            </a:pPr>
            <a:endParaRPr lang="en-US" sz="1600" dirty="0"/>
          </a:p>
          <a:p>
            <a:pPr marL="214313" indent="-214313">
              <a:buFont typeface="Wingdings" panose="05000000000000000000" pitchFamily="2" charset="2"/>
              <a:buChar char="q"/>
            </a:pPr>
            <a:r>
              <a:rPr lang="en-US" sz="1600" dirty="0"/>
              <a:t>The growing diversity of training and program aims has created a greater need for a robust cadre of site visitors to provide effective and appropriate observations.</a:t>
            </a:r>
          </a:p>
          <a:p>
            <a:endParaRPr lang="en-US" sz="1600" dirty="0"/>
          </a:p>
          <a:p>
            <a:pPr marL="214313" indent="-214313">
              <a:buFont typeface="Wingdings" panose="05000000000000000000" pitchFamily="2" charset="2"/>
              <a:buChar char="q"/>
            </a:pPr>
            <a:r>
              <a:rPr lang="en-US" sz="1600" dirty="0"/>
              <a:t>Upcoming site visitor workshops are listed on the Commission’s website; </a:t>
            </a:r>
            <a:r>
              <a:rPr lang="en-US" sz="1600" dirty="0">
                <a:hlinkClick r:id="rId2"/>
              </a:rPr>
              <a:t>http://www.apa.org/ed/accreditation/visits/visitors/workshops.aspx</a:t>
            </a:r>
            <a:r>
              <a:rPr lang="en-US" sz="1600" dirty="0"/>
              <a:t>. Completers receive 7.5 CE credits. </a:t>
            </a:r>
          </a:p>
          <a:p>
            <a:endParaRPr lang="en-US" sz="1600" dirty="0"/>
          </a:p>
          <a:p>
            <a:pPr marL="214313" indent="-214313">
              <a:buFont typeface="Wingdings" panose="05000000000000000000" pitchFamily="2" charset="2"/>
              <a:buChar char="q"/>
            </a:pPr>
            <a:r>
              <a:rPr lang="en-US" sz="1600" dirty="0"/>
              <a:t>For more information on how to become a site visitor or be retrained as a site visitor under the SoA, please visit the Office of Program Consultation and Accreditation webpage or contact the office at (202) 336-5979.</a:t>
            </a: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769567" y="6018552"/>
            <a:ext cx="2014064" cy="5765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08259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348615"/>
            <a:ext cx="8153400" cy="1131570"/>
          </a:xfrm>
        </p:spPr>
        <p:txBody>
          <a:bodyPr/>
          <a:lstStyle/>
          <a:p>
            <a:pPr algn="ctr"/>
            <a:r>
              <a:rPr lang="en-US" b="1" dirty="0"/>
              <a:t>Recent Policy Updates</a:t>
            </a:r>
          </a:p>
        </p:txBody>
      </p:sp>
      <p:graphicFrame>
        <p:nvGraphicFramePr>
          <p:cNvPr id="3" name="Table 2">
            <a:extLst>
              <a:ext uri="{FF2B5EF4-FFF2-40B4-BE49-F238E27FC236}">
                <a16:creationId xmlns="" xmlns:a16="http://schemas.microsoft.com/office/drawing/2014/main" id="{C548B2CB-BB84-4916-8B83-E119A471EAD0}"/>
              </a:ext>
            </a:extLst>
          </p:cNvPr>
          <p:cNvGraphicFramePr>
            <a:graphicFrameLocks noGrp="1"/>
          </p:cNvGraphicFramePr>
          <p:nvPr>
            <p:extLst>
              <p:ext uri="{D42A27DB-BD31-4B8C-83A1-F6EECF244321}">
                <p14:modId xmlns:p14="http://schemas.microsoft.com/office/powerpoint/2010/main" val="3938835876"/>
              </p:ext>
            </p:extLst>
          </p:nvPr>
        </p:nvGraphicFramePr>
        <p:xfrm>
          <a:off x="2155372" y="1660848"/>
          <a:ext cx="4833256" cy="4189448"/>
        </p:xfrm>
        <a:graphic>
          <a:graphicData uri="http://schemas.openxmlformats.org/drawingml/2006/table">
            <a:tbl>
              <a:tblPr firstRow="1" bandRow="1">
                <a:tableStyleId>{5C22544A-7EE6-4342-B048-85BDC9FD1C3A}</a:tableStyleId>
              </a:tblPr>
              <a:tblGrid>
                <a:gridCol w="4833256">
                  <a:extLst>
                    <a:ext uri="{9D8B030D-6E8A-4147-A177-3AD203B41FA5}">
                      <a16:colId xmlns="" xmlns:a16="http://schemas.microsoft.com/office/drawing/2014/main" val="3130110698"/>
                    </a:ext>
                  </a:extLst>
                </a:gridCol>
              </a:tblGrid>
              <a:tr h="1047362">
                <a:tc>
                  <a:txBody>
                    <a:bodyPr/>
                    <a:lstStyle/>
                    <a:p>
                      <a:pPr algn="ctr"/>
                      <a:r>
                        <a:rPr lang="en-US" sz="1800" dirty="0">
                          <a:latin typeface="+mn-lt"/>
                        </a:rPr>
                        <a:t>Revised Attestation</a:t>
                      </a:r>
                    </a:p>
                  </a:txBody>
                  <a:tcPr marL="68580" marR="68580" marT="34290" marB="34290"/>
                </a:tc>
                <a:extLst>
                  <a:ext uri="{0D108BD9-81ED-4DB2-BD59-A6C34878D82A}">
                    <a16:rowId xmlns="" xmlns:a16="http://schemas.microsoft.com/office/drawing/2014/main" val="362593379"/>
                  </a:ext>
                </a:extLst>
              </a:tr>
              <a:tr h="1047362">
                <a:tc>
                  <a:txBody>
                    <a:bodyPr/>
                    <a:lstStyle/>
                    <a:p>
                      <a:pPr algn="ctr"/>
                      <a:r>
                        <a:rPr lang="en-US" sz="1800" dirty="0">
                          <a:latin typeface="+mn-lt"/>
                        </a:rPr>
                        <a:t>AOP Revisions Approved  (accreditation effective date, removal of AP)</a:t>
                      </a:r>
                    </a:p>
                  </a:txBody>
                  <a:tcPr marL="68580" marR="68580" marT="34290" marB="34290"/>
                </a:tc>
                <a:extLst>
                  <a:ext uri="{0D108BD9-81ED-4DB2-BD59-A6C34878D82A}">
                    <a16:rowId xmlns="" xmlns:a16="http://schemas.microsoft.com/office/drawing/2014/main" val="621255762"/>
                  </a:ext>
                </a:extLst>
              </a:tr>
              <a:tr h="1047362">
                <a:tc>
                  <a:txBody>
                    <a:bodyPr/>
                    <a:lstStyle/>
                    <a:p>
                      <a:pPr algn="ctr"/>
                      <a:r>
                        <a:rPr lang="en-US" sz="1800" dirty="0">
                          <a:latin typeface="+mn-lt"/>
                        </a:rPr>
                        <a:t>CVs no longer required in the self-study</a:t>
                      </a:r>
                    </a:p>
                  </a:txBody>
                  <a:tcPr marL="68580" marR="68580" marT="34290" marB="34290"/>
                </a:tc>
                <a:extLst>
                  <a:ext uri="{0D108BD9-81ED-4DB2-BD59-A6C34878D82A}">
                    <a16:rowId xmlns="" xmlns:a16="http://schemas.microsoft.com/office/drawing/2014/main" val="1246408385"/>
                  </a:ext>
                </a:extLst>
              </a:tr>
              <a:tr h="1047362">
                <a:tc>
                  <a:txBody>
                    <a:bodyPr/>
                    <a:lstStyle/>
                    <a:p>
                      <a:pPr algn="ctr"/>
                      <a:r>
                        <a:rPr lang="en-US" sz="1800" dirty="0">
                          <a:latin typeface="+mn-lt"/>
                        </a:rPr>
                        <a:t>Revised site visitor confidentiality agreement</a:t>
                      </a:r>
                    </a:p>
                  </a:txBody>
                  <a:tcPr marL="68580" marR="68580" marT="34290" marB="34290"/>
                </a:tc>
                <a:extLst>
                  <a:ext uri="{0D108BD9-81ED-4DB2-BD59-A6C34878D82A}">
                    <a16:rowId xmlns="" xmlns:a16="http://schemas.microsoft.com/office/drawing/2014/main" val="2812042420"/>
                  </a:ext>
                </a:extLst>
              </a:tr>
            </a:tbl>
          </a:graphicData>
        </a:graphic>
      </p:graphicFrame>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769567" y="6018552"/>
            <a:ext cx="2014064" cy="5765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7414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59" y="767255"/>
            <a:ext cx="8153400" cy="1131570"/>
          </a:xfrm>
        </p:spPr>
        <p:txBody>
          <a:bodyPr/>
          <a:lstStyle/>
          <a:p>
            <a:pPr algn="ctr"/>
            <a:r>
              <a:rPr lang="en-US" b="1" dirty="0"/>
              <a:t>Implementing Regulations of Interest</a:t>
            </a:r>
          </a:p>
        </p:txBody>
      </p:sp>
      <p:graphicFrame>
        <p:nvGraphicFramePr>
          <p:cNvPr id="5" name="Table 4"/>
          <p:cNvGraphicFramePr>
            <a:graphicFrameLocks noGrp="1"/>
          </p:cNvGraphicFramePr>
          <p:nvPr>
            <p:extLst>
              <p:ext uri="{D42A27DB-BD31-4B8C-83A1-F6EECF244321}">
                <p14:modId xmlns:p14="http://schemas.microsoft.com/office/powerpoint/2010/main" val="2884633058"/>
              </p:ext>
            </p:extLst>
          </p:nvPr>
        </p:nvGraphicFramePr>
        <p:xfrm>
          <a:off x="1122109" y="2070539"/>
          <a:ext cx="6945500" cy="3678621"/>
        </p:xfrm>
        <a:graphic>
          <a:graphicData uri="http://schemas.openxmlformats.org/drawingml/2006/table">
            <a:tbl>
              <a:tblPr firstRow="1" bandRow="1">
                <a:tableStyleId>{5C22544A-7EE6-4342-B048-85BDC9FD1C3A}</a:tableStyleId>
              </a:tblPr>
              <a:tblGrid>
                <a:gridCol w="1736375">
                  <a:extLst>
                    <a:ext uri="{9D8B030D-6E8A-4147-A177-3AD203B41FA5}">
                      <a16:colId xmlns="" xmlns:a16="http://schemas.microsoft.com/office/drawing/2014/main" val="20000"/>
                    </a:ext>
                  </a:extLst>
                </a:gridCol>
                <a:gridCol w="1736375">
                  <a:extLst>
                    <a:ext uri="{9D8B030D-6E8A-4147-A177-3AD203B41FA5}">
                      <a16:colId xmlns="" xmlns:a16="http://schemas.microsoft.com/office/drawing/2014/main" val="20001"/>
                    </a:ext>
                  </a:extLst>
                </a:gridCol>
                <a:gridCol w="1736375">
                  <a:extLst>
                    <a:ext uri="{9D8B030D-6E8A-4147-A177-3AD203B41FA5}">
                      <a16:colId xmlns="" xmlns:a16="http://schemas.microsoft.com/office/drawing/2014/main" val="20002"/>
                    </a:ext>
                  </a:extLst>
                </a:gridCol>
                <a:gridCol w="1736375">
                  <a:extLst>
                    <a:ext uri="{9D8B030D-6E8A-4147-A177-3AD203B41FA5}">
                      <a16:colId xmlns="" xmlns:a16="http://schemas.microsoft.com/office/drawing/2014/main" val="20003"/>
                    </a:ext>
                  </a:extLst>
                </a:gridCol>
              </a:tblGrid>
              <a:tr h="570729">
                <a:tc>
                  <a:txBody>
                    <a:bodyPr/>
                    <a:lstStyle/>
                    <a:p>
                      <a:pPr algn="ctr"/>
                      <a:endParaRPr lang="en-US" sz="1400" dirty="0"/>
                    </a:p>
                  </a:txBody>
                  <a:tcPr marL="68580" marR="68580" marT="34290" marB="34290"/>
                </a:tc>
                <a:tc>
                  <a:txBody>
                    <a:bodyPr/>
                    <a:lstStyle/>
                    <a:p>
                      <a:pPr algn="ctr"/>
                      <a:r>
                        <a:rPr lang="en-US" sz="1400" dirty="0"/>
                        <a:t>Doctoral</a:t>
                      </a:r>
                    </a:p>
                  </a:txBody>
                  <a:tcPr marL="68580" marR="68580" marT="34290" marB="34290"/>
                </a:tc>
                <a:tc>
                  <a:txBody>
                    <a:bodyPr/>
                    <a:lstStyle/>
                    <a:p>
                      <a:pPr algn="ctr"/>
                      <a:r>
                        <a:rPr lang="en-US" sz="1400" dirty="0"/>
                        <a:t>Internship</a:t>
                      </a:r>
                    </a:p>
                  </a:txBody>
                  <a:tcPr marL="68580" marR="68580" marT="34290" marB="34290"/>
                </a:tc>
                <a:tc>
                  <a:txBody>
                    <a:bodyPr/>
                    <a:lstStyle/>
                    <a:p>
                      <a:pPr algn="ctr"/>
                      <a:r>
                        <a:rPr lang="en-US" sz="1400" dirty="0"/>
                        <a:t>Postdoctoral</a:t>
                      </a:r>
                    </a:p>
                  </a:txBody>
                  <a:tcPr marL="68580" marR="68580" marT="34290" marB="34290"/>
                </a:tc>
                <a:extLst>
                  <a:ext uri="{0D108BD9-81ED-4DB2-BD59-A6C34878D82A}">
                    <a16:rowId xmlns="" xmlns:a16="http://schemas.microsoft.com/office/drawing/2014/main" val="10000"/>
                  </a:ext>
                </a:extLst>
              </a:tr>
              <a:tr h="657034">
                <a:tc>
                  <a:txBody>
                    <a:bodyPr/>
                    <a:lstStyle/>
                    <a:p>
                      <a:pPr algn="ctr"/>
                      <a:r>
                        <a:rPr lang="en-US" sz="1400" dirty="0"/>
                        <a:t>Direct</a:t>
                      </a:r>
                      <a:r>
                        <a:rPr lang="en-US" sz="1400" baseline="0" dirty="0"/>
                        <a:t> Observation </a:t>
                      </a:r>
                      <a:endParaRPr lang="en-US" sz="1400" dirty="0"/>
                    </a:p>
                  </a:txBody>
                  <a:tcPr marL="68580" marR="68580" marT="34290" marB="34290"/>
                </a:tc>
                <a:tc>
                  <a:txBody>
                    <a:bodyPr/>
                    <a:lstStyle/>
                    <a:p>
                      <a:pPr algn="ctr"/>
                      <a:r>
                        <a:rPr lang="en-US" sz="1400" dirty="0"/>
                        <a:t>IR</a:t>
                      </a:r>
                      <a:r>
                        <a:rPr lang="en-US" sz="1400" baseline="0" dirty="0"/>
                        <a:t> C-14 D</a:t>
                      </a:r>
                      <a:endParaRPr lang="en-US" sz="1400" dirty="0"/>
                    </a:p>
                  </a:txBody>
                  <a:tcPr marL="68580" marR="68580" marT="34290" marB="34290"/>
                </a:tc>
                <a:tc>
                  <a:txBody>
                    <a:bodyPr/>
                    <a:lstStyle/>
                    <a:p>
                      <a:pPr algn="ctr"/>
                      <a:r>
                        <a:rPr lang="en-US" sz="1400" dirty="0"/>
                        <a:t>IR C-17</a:t>
                      </a:r>
                      <a:r>
                        <a:rPr lang="en-US" sz="1400" baseline="0" dirty="0"/>
                        <a:t> I </a:t>
                      </a:r>
                      <a:endParaRPr lang="en-US" sz="1400" dirty="0"/>
                    </a:p>
                  </a:txBody>
                  <a:tcPr marL="68580" marR="68580" marT="34290" marB="34290"/>
                </a:tc>
                <a:tc>
                  <a:txBody>
                    <a:bodyPr/>
                    <a:lstStyle/>
                    <a:p>
                      <a:pPr algn="ctr"/>
                      <a:r>
                        <a:rPr lang="en-US" sz="1400" dirty="0"/>
                        <a:t>IR C-17 P</a:t>
                      </a:r>
                    </a:p>
                  </a:txBody>
                  <a:tcPr marL="68580" marR="68580" marT="34290" marB="34290"/>
                </a:tc>
                <a:extLst>
                  <a:ext uri="{0D108BD9-81ED-4DB2-BD59-A6C34878D82A}">
                    <a16:rowId xmlns="" xmlns:a16="http://schemas.microsoft.com/office/drawing/2014/main" val="10001"/>
                  </a:ext>
                </a:extLst>
              </a:tr>
              <a:tr h="657034">
                <a:tc>
                  <a:txBody>
                    <a:bodyPr/>
                    <a:lstStyle/>
                    <a:p>
                      <a:pPr algn="ctr"/>
                      <a:r>
                        <a:rPr lang="en-US" sz="1400" dirty="0"/>
                        <a:t>Profession Wide Competencies </a:t>
                      </a:r>
                    </a:p>
                  </a:txBody>
                  <a:tcPr marL="68580" marR="68580" marT="34290" marB="34290"/>
                </a:tc>
                <a:tc>
                  <a:txBody>
                    <a:bodyPr/>
                    <a:lstStyle/>
                    <a:p>
                      <a:pPr algn="ctr"/>
                      <a:r>
                        <a:rPr lang="en-US" sz="1400" dirty="0"/>
                        <a:t>IR</a:t>
                      </a:r>
                      <a:r>
                        <a:rPr lang="en-US" sz="1400" baseline="0" dirty="0"/>
                        <a:t> C-8 D</a:t>
                      </a:r>
                      <a:endParaRPr lang="en-US" sz="1400" dirty="0"/>
                    </a:p>
                  </a:txBody>
                  <a:tcPr marL="68580" marR="68580" marT="34290" marB="34290"/>
                </a:tc>
                <a:tc>
                  <a:txBody>
                    <a:bodyPr/>
                    <a:lstStyle/>
                    <a:p>
                      <a:pPr algn="ctr"/>
                      <a:r>
                        <a:rPr lang="en-US" sz="1400" dirty="0"/>
                        <a:t>IR C-8 I</a:t>
                      </a:r>
                    </a:p>
                  </a:txBody>
                  <a:tcPr marL="68580" marR="68580" marT="34290" marB="34290"/>
                </a:tc>
                <a:tc>
                  <a:txBody>
                    <a:bodyPr/>
                    <a:lstStyle/>
                    <a:p>
                      <a:pPr algn="ctr"/>
                      <a:r>
                        <a:rPr lang="en-US" sz="1400" dirty="0"/>
                        <a:t>IR C-9</a:t>
                      </a:r>
                      <a:r>
                        <a:rPr lang="en-US" sz="1400" baseline="0" dirty="0"/>
                        <a:t> P</a:t>
                      </a:r>
                      <a:endParaRPr lang="en-US" sz="1400" dirty="0"/>
                    </a:p>
                  </a:txBody>
                  <a:tcPr marL="68580" marR="68580" marT="34290" marB="34290"/>
                </a:tc>
                <a:extLst>
                  <a:ext uri="{0D108BD9-81ED-4DB2-BD59-A6C34878D82A}">
                    <a16:rowId xmlns="" xmlns:a16="http://schemas.microsoft.com/office/drawing/2014/main" val="10002"/>
                  </a:ext>
                </a:extLst>
              </a:tr>
              <a:tr h="570729">
                <a:tc>
                  <a:txBody>
                    <a:bodyPr/>
                    <a:lstStyle/>
                    <a:p>
                      <a:pPr algn="ctr"/>
                      <a:r>
                        <a:rPr lang="en-US" sz="1400" dirty="0"/>
                        <a:t>Outcome Data </a:t>
                      </a:r>
                    </a:p>
                  </a:txBody>
                  <a:tcPr marL="68580" marR="68580" marT="34290" marB="34290"/>
                </a:tc>
                <a:tc>
                  <a:txBody>
                    <a:bodyPr/>
                    <a:lstStyle/>
                    <a:p>
                      <a:pPr algn="ctr"/>
                      <a:r>
                        <a:rPr lang="en-US" sz="1400" dirty="0"/>
                        <a:t>IR C-18 D</a:t>
                      </a:r>
                    </a:p>
                  </a:txBody>
                  <a:tcPr marL="68580" marR="68580" marT="34290" marB="34290"/>
                </a:tc>
                <a:tc>
                  <a:txBody>
                    <a:bodyPr/>
                    <a:lstStyle/>
                    <a:p>
                      <a:pPr algn="ctr"/>
                      <a:r>
                        <a:rPr lang="en-US" sz="1400" dirty="0"/>
                        <a:t>IR C-16 I</a:t>
                      </a:r>
                    </a:p>
                  </a:txBody>
                  <a:tcPr marL="68580" marR="68580" marT="34290" marB="34290"/>
                </a:tc>
                <a:tc>
                  <a:txBody>
                    <a:bodyPr/>
                    <a:lstStyle/>
                    <a:p>
                      <a:pPr algn="ctr"/>
                      <a:r>
                        <a:rPr lang="en-US" sz="1400" dirty="0"/>
                        <a:t>IR C-16 P</a:t>
                      </a:r>
                    </a:p>
                  </a:txBody>
                  <a:tcPr marL="68580" marR="68580" marT="34290" marB="34290"/>
                </a:tc>
                <a:extLst>
                  <a:ext uri="{0D108BD9-81ED-4DB2-BD59-A6C34878D82A}">
                    <a16:rowId xmlns="" xmlns:a16="http://schemas.microsoft.com/office/drawing/2014/main" val="10003"/>
                  </a:ext>
                </a:extLst>
              </a:tr>
              <a:tr h="1223095">
                <a:tc>
                  <a:txBody>
                    <a:bodyPr/>
                    <a:lstStyle/>
                    <a:p>
                      <a:pPr algn="ctr"/>
                      <a:r>
                        <a:rPr lang="en-US" sz="1400" dirty="0"/>
                        <a:t>Trainee Admissions,</a:t>
                      </a:r>
                      <a:r>
                        <a:rPr lang="en-US" sz="1400" baseline="0" dirty="0"/>
                        <a:t> Support, and Outcome Data</a:t>
                      </a:r>
                      <a:endParaRPr lang="en-US" sz="1400" dirty="0"/>
                    </a:p>
                  </a:txBody>
                  <a:tcPr marL="68580" marR="68580" marT="34290" marB="34290"/>
                </a:tc>
                <a:tc>
                  <a:txBody>
                    <a:bodyPr/>
                    <a:lstStyle/>
                    <a:p>
                      <a:endParaRPr lang="en-US" sz="1400" dirty="0"/>
                    </a:p>
                  </a:txBody>
                  <a:tcPr marL="68580" marR="68580" marT="34290" marB="34290"/>
                </a:tc>
                <a:tc>
                  <a:txBody>
                    <a:bodyPr/>
                    <a:lstStyle/>
                    <a:p>
                      <a:pPr algn="ctr"/>
                      <a:r>
                        <a:rPr lang="en-US" sz="1400" dirty="0"/>
                        <a:t>IR C-27 I</a:t>
                      </a:r>
                    </a:p>
                  </a:txBody>
                  <a:tcPr marL="68580" marR="68580" marT="34290" marB="34290"/>
                </a:tc>
                <a:tc>
                  <a:txBody>
                    <a:bodyPr/>
                    <a:lstStyle/>
                    <a:p>
                      <a:pPr algn="ctr"/>
                      <a:r>
                        <a:rPr lang="en-US" sz="1400" dirty="0"/>
                        <a:t>IR C-23 P</a:t>
                      </a:r>
                    </a:p>
                  </a:txBody>
                  <a:tcPr marL="68580" marR="68580" marT="34290" marB="34290"/>
                </a:tc>
                <a:extLst>
                  <a:ext uri="{0D108BD9-81ED-4DB2-BD59-A6C34878D82A}">
                    <a16:rowId xmlns="" xmlns:a16="http://schemas.microsoft.com/office/drawing/2014/main" val="10004"/>
                  </a:ext>
                </a:extLst>
              </a:tr>
            </a:tbl>
          </a:graphicData>
        </a:graphic>
      </p:graphicFrame>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769567" y="6018552"/>
            <a:ext cx="2014064" cy="5765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26447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186" y="3077364"/>
            <a:ext cx="2638097" cy="1421064"/>
          </a:xfrm>
        </p:spPr>
        <p:txBody>
          <a:bodyPr>
            <a:noAutofit/>
          </a:bodyPr>
          <a:lstStyle/>
          <a:p>
            <a:pPr algn="ctr"/>
            <a:r>
              <a:rPr lang="en-US" sz="3200" b="1" dirty="0"/>
              <a:t>Top Reasons Programs Receive Reporting Requirements </a:t>
            </a:r>
          </a:p>
        </p:txBody>
      </p:sp>
      <p:sp>
        <p:nvSpPr>
          <p:cNvPr id="3" name="Content Placeholder 2"/>
          <p:cNvSpPr>
            <a:spLocks noGrp="1"/>
          </p:cNvSpPr>
          <p:nvPr>
            <p:ph idx="1"/>
          </p:nvPr>
        </p:nvSpPr>
        <p:spPr>
          <a:xfrm>
            <a:off x="3747594" y="1246528"/>
            <a:ext cx="4869180" cy="4744370"/>
          </a:xfrm>
        </p:spPr>
        <p:txBody>
          <a:bodyPr>
            <a:normAutofit/>
          </a:bodyPr>
          <a:lstStyle/>
          <a:p>
            <a:pPr algn="ctr">
              <a:lnSpc>
                <a:spcPct val="150000"/>
              </a:lnSpc>
            </a:pPr>
            <a:r>
              <a:rPr lang="en-US" dirty="0">
                <a:latin typeface="+mj-lt"/>
              </a:rPr>
              <a:t>Recruitment and Retention </a:t>
            </a:r>
          </a:p>
          <a:p>
            <a:pPr algn="ctr">
              <a:lnSpc>
                <a:spcPct val="150000"/>
              </a:lnSpc>
            </a:pPr>
            <a:r>
              <a:rPr lang="en-US" dirty="0">
                <a:latin typeface="+mj-lt"/>
              </a:rPr>
              <a:t>Proximal and Distal Data </a:t>
            </a:r>
          </a:p>
          <a:p>
            <a:pPr algn="ctr">
              <a:lnSpc>
                <a:spcPct val="150000"/>
              </a:lnSpc>
            </a:pPr>
            <a:r>
              <a:rPr lang="en-US" dirty="0">
                <a:latin typeface="+mj-lt"/>
              </a:rPr>
              <a:t>Supervision </a:t>
            </a:r>
          </a:p>
          <a:p>
            <a:pPr algn="ctr">
              <a:lnSpc>
                <a:spcPct val="150000"/>
              </a:lnSpc>
            </a:pPr>
            <a:r>
              <a:rPr lang="en-US" dirty="0">
                <a:latin typeface="+mj-lt"/>
              </a:rPr>
              <a:t>Sufficient Number of Interns</a:t>
            </a:r>
          </a:p>
          <a:p>
            <a:pPr algn="ctr">
              <a:lnSpc>
                <a:spcPct val="150000"/>
              </a:lnSpc>
            </a:pPr>
            <a:r>
              <a:rPr lang="en-US" dirty="0">
                <a:latin typeface="+mj-lt"/>
              </a:rPr>
              <a:t>Substantive Changes  </a:t>
            </a:r>
          </a:p>
        </p:txBody>
      </p:sp>
    </p:spTree>
    <p:extLst>
      <p:ext uri="{BB962C8B-B14F-4D97-AF65-F5344CB8AC3E}">
        <p14:creationId xmlns:p14="http://schemas.microsoft.com/office/powerpoint/2010/main" val="1815070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Recruitment and Retention </a:t>
            </a:r>
          </a:p>
        </p:txBody>
      </p:sp>
      <p:pic>
        <p:nvPicPr>
          <p:cNvPr id="4" name="Content Placeholder 3"/>
          <p:cNvPicPr>
            <a:picLocks noGrp="1" noChangeAspect="1"/>
          </p:cNvPicPr>
          <p:nvPr>
            <p:ph idx="1"/>
          </p:nvPr>
        </p:nvPicPr>
        <p:blipFill>
          <a:blip r:embed="rId3"/>
          <a:stretch>
            <a:fillRect/>
          </a:stretch>
        </p:blipFill>
        <p:spPr>
          <a:xfrm>
            <a:off x="3354067" y="2589691"/>
            <a:ext cx="5563800" cy="2608406"/>
          </a:xfrm>
          <a:prstGeom prst="rect">
            <a:avLst/>
          </a:prstGeom>
        </p:spPr>
      </p:pic>
      <p:sp>
        <p:nvSpPr>
          <p:cNvPr id="5" name="TextBox 4"/>
          <p:cNvSpPr txBox="1"/>
          <p:nvPr/>
        </p:nvSpPr>
        <p:spPr>
          <a:xfrm>
            <a:off x="252563" y="2589691"/>
            <a:ext cx="2996648" cy="2608406"/>
          </a:xfrm>
          <a:prstGeom prst="rect">
            <a:avLst/>
          </a:prstGeom>
          <a:noFill/>
        </p:spPr>
        <p:txBody>
          <a:bodyPr wrap="square" rtlCol="0">
            <a:spAutoFit/>
          </a:bodyPr>
          <a:lstStyle/>
          <a:p>
            <a:pPr algn="ctr"/>
            <a:r>
              <a:rPr lang="en-US" sz="2400" dirty="0"/>
              <a:t>Reporting Diversity Recruitment and Retention </a:t>
            </a:r>
          </a:p>
          <a:p>
            <a:pPr algn="ctr"/>
            <a:endParaRPr lang="en-US" sz="1350" dirty="0"/>
          </a:p>
          <a:p>
            <a:pPr algn="ctr"/>
            <a:endParaRPr lang="en-US" sz="1350" dirty="0"/>
          </a:p>
          <a:p>
            <a:pPr algn="ctr"/>
            <a:endParaRPr lang="en-US" sz="1350" dirty="0"/>
          </a:p>
          <a:p>
            <a:pPr algn="ctr"/>
            <a:endParaRPr lang="en-US" sz="1500" dirty="0"/>
          </a:p>
          <a:p>
            <a:pPr algn="ctr"/>
            <a:r>
              <a:rPr lang="en-US" u="sng" dirty="0"/>
              <a:t>Refer to IR C-21 D, IR C-19 I or IR C-6 P</a:t>
            </a:r>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769567" y="6018552"/>
            <a:ext cx="2014064" cy="5765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47078531"/>
      </p:ext>
    </p:extLst>
  </p:cSld>
  <p:clrMapOvr>
    <a:masterClrMapping/>
  </p:clrMapOvr>
</p:sld>
</file>

<file path=ppt/theme/theme1.xml><?xml version="1.0" encoding="utf-8"?>
<a:theme xmlns:a="http://schemas.openxmlformats.org/drawingml/2006/main" name="Office Theme">
  <a:themeElements>
    <a:clrScheme name="APA18">
      <a:dk1>
        <a:srgbClr val="000000"/>
      </a:dk1>
      <a:lt1>
        <a:srgbClr val="FFFFFF"/>
      </a:lt1>
      <a:dk2>
        <a:srgbClr val="EE3023"/>
      </a:dk2>
      <a:lt2>
        <a:srgbClr val="CDCDCD"/>
      </a:lt2>
      <a:accent1>
        <a:srgbClr val="ED3023"/>
      </a:accent1>
      <a:accent2>
        <a:srgbClr val="000000"/>
      </a:accent2>
      <a:accent3>
        <a:srgbClr val="999999"/>
      </a:accent3>
      <a:accent4>
        <a:srgbClr val="FFFFFF"/>
      </a:accent4>
      <a:accent5>
        <a:srgbClr val="E8927C"/>
      </a:accent5>
      <a:accent6>
        <a:srgbClr val="790000"/>
      </a:accent6>
      <a:hlink>
        <a:srgbClr val="005399"/>
      </a:hlink>
      <a:folHlink>
        <a:srgbClr val="0B2839"/>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2098850137BEE40BAB4E7D11020CD36" ma:contentTypeVersion="11" ma:contentTypeDescription="Create a new document." ma:contentTypeScope="" ma:versionID="bac66474bad7f297e0e530f51f18aab8">
  <xsd:schema xmlns:xsd="http://www.w3.org/2001/XMLSchema" xmlns:xs="http://www.w3.org/2001/XMLSchema" xmlns:p="http://schemas.microsoft.com/office/2006/metadata/properties" xmlns:ns2="42249161-2134-4e4f-8548-160de12f9416" targetNamespace="http://schemas.microsoft.com/office/2006/metadata/properties" ma:root="true" ma:fieldsID="470c31dff7ea8d70a1bea59120df7dc9" ns2:_="">
    <xsd:import namespace="42249161-2134-4e4f-8548-160de12f9416"/>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249161-2134-4e4f-8548-160de12f9416"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2B56B27-4367-40E2-BDBE-6E01BCA5D1BB}">
  <ds:schemaRefs>
    <ds:schemaRef ds:uri="http://schemas.microsoft.com/sharepoint/v3/contenttype/forms"/>
  </ds:schemaRefs>
</ds:datastoreItem>
</file>

<file path=customXml/itemProps2.xml><?xml version="1.0" encoding="utf-8"?>
<ds:datastoreItem xmlns:ds="http://schemas.openxmlformats.org/officeDocument/2006/customXml" ds:itemID="{458620D8-AC3E-4E3E-83E2-3E74D1F774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2249161-2134-4e4f-8548-160de12f94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45DDDF8-F6E8-4C2A-8C75-409B7CBBF634}">
  <ds:schemaRef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42249161-2134-4e4f-8548-160de12f9416"/>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APA18</Template>
  <TotalTime>3336</TotalTime>
  <Words>952</Words>
  <Application>Microsoft Office PowerPoint</Application>
  <PresentationFormat>On-screen Show (4:3)</PresentationFormat>
  <Paragraphs>177</Paragraphs>
  <Slides>19</Slides>
  <Notes>14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2018 Commission on Accreditation Update   Leadership</vt:lpstr>
      <vt:lpstr>Agenda </vt:lpstr>
      <vt:lpstr>The Commission on Accreditation </vt:lpstr>
      <vt:lpstr>The Commission on Accreditation</vt:lpstr>
      <vt:lpstr>Call for Site Visitors</vt:lpstr>
      <vt:lpstr>Recent Policy Updates</vt:lpstr>
      <vt:lpstr>Implementing Regulations of Interest</vt:lpstr>
      <vt:lpstr>Top Reasons Programs Receive Reporting Requirements </vt:lpstr>
      <vt:lpstr>Recruitment and Retention </vt:lpstr>
      <vt:lpstr>Proximal and Distal Data </vt:lpstr>
      <vt:lpstr>Internship Supervision </vt:lpstr>
      <vt:lpstr>PostDoc Supervision</vt:lpstr>
      <vt:lpstr>Sufficient Number of Interns </vt:lpstr>
      <vt:lpstr>Substantive Changes</vt:lpstr>
      <vt:lpstr>Substantive Changes</vt:lpstr>
      <vt:lpstr>Office of Program Consultation &amp; Accreditation Website </vt:lpstr>
      <vt:lpstr>Office of Program Consultation &amp; Accreditation Website </vt:lpstr>
      <vt:lpstr>Questions </vt:lpstr>
      <vt:lpstr>Office of Program Consultation and Accreditation (OPCA) Contact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Semenov, Rachel</dc:creator>
  <cp:lastModifiedBy>Brigid Cahill</cp:lastModifiedBy>
  <cp:revision>42</cp:revision>
  <cp:lastPrinted>2018-08-02T15:49:30Z</cp:lastPrinted>
  <dcterms:created xsi:type="dcterms:W3CDTF">2018-03-16T14:49:18Z</dcterms:created>
  <dcterms:modified xsi:type="dcterms:W3CDTF">2018-09-24T01:09:04Z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0x010100C2098850137BEE40BAB4E7D11020CD36</vt:lpwstr>
  </property>
</Properties>
</file>