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6"/>
  </p:notesMasterIdLst>
  <p:handoutMasterIdLst>
    <p:handoutMasterId r:id="rId27"/>
  </p:handoutMasterIdLst>
  <p:sldIdLst>
    <p:sldId id="256" r:id="rId2"/>
    <p:sldId id="268" r:id="rId3"/>
    <p:sldId id="261" r:id="rId4"/>
    <p:sldId id="292" r:id="rId5"/>
    <p:sldId id="265" r:id="rId6"/>
    <p:sldId id="269" r:id="rId7"/>
    <p:sldId id="272" r:id="rId8"/>
    <p:sldId id="293" r:id="rId9"/>
    <p:sldId id="267" r:id="rId10"/>
    <p:sldId id="264" r:id="rId11"/>
    <p:sldId id="280" r:id="rId12"/>
    <p:sldId id="287" r:id="rId13"/>
    <p:sldId id="275" r:id="rId14"/>
    <p:sldId id="276" r:id="rId15"/>
    <p:sldId id="278" r:id="rId16"/>
    <p:sldId id="285" r:id="rId17"/>
    <p:sldId id="274" r:id="rId18"/>
    <p:sldId id="288" r:id="rId19"/>
    <p:sldId id="290" r:id="rId20"/>
    <p:sldId id="291" r:id="rId21"/>
    <p:sldId id="271" r:id="rId22"/>
    <p:sldId id="279" r:id="rId23"/>
    <p:sldId id="270" r:id="rId24"/>
    <p:sldId id="286"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2856" y="18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A559C3-7423-B14C-98EB-F195736F44E6}" type="datetimeFigureOut">
              <a:rPr lang="en-US" smtClean="0"/>
              <a:t>11/25/15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8FC29-E261-D74E-8D51-FBF318F4D034}" type="slidenum">
              <a:rPr lang="en-US" smtClean="0"/>
              <a:t>‹#›</a:t>
            </a:fld>
            <a:endParaRPr lang="en-US"/>
          </a:p>
        </p:txBody>
      </p:sp>
    </p:spTree>
    <p:extLst>
      <p:ext uri="{BB962C8B-B14F-4D97-AF65-F5344CB8AC3E}">
        <p14:creationId xmlns:p14="http://schemas.microsoft.com/office/powerpoint/2010/main" val="3213974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ECE1DFD-DDEF-5448-8514-7213B6A1907D}" type="slidenum">
              <a:rPr lang="en-US"/>
              <a:pPr/>
              <a:t>‹#›</a:t>
            </a:fld>
            <a:endParaRPr lang="en-US"/>
          </a:p>
        </p:txBody>
      </p:sp>
    </p:spTree>
    <p:extLst>
      <p:ext uri="{BB962C8B-B14F-4D97-AF65-F5344CB8AC3E}">
        <p14:creationId xmlns:p14="http://schemas.microsoft.com/office/powerpoint/2010/main" val="19537403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youtu.be/ISsdSvJhniQ"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a:t>
            </a:fld>
            <a:endParaRPr lang="en-US"/>
          </a:p>
        </p:txBody>
      </p:sp>
    </p:spTree>
    <p:extLst>
      <p:ext uri="{BB962C8B-B14F-4D97-AF65-F5344CB8AC3E}">
        <p14:creationId xmlns:p14="http://schemas.microsoft.com/office/powerpoint/2010/main" val="425576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502F8-64C5-1A4F-8B08-3C2A1C600FC8}" type="slidenum">
              <a:rPr lang="en-US"/>
              <a:pPr/>
              <a:t>10</a:t>
            </a:fld>
            <a:endParaRPr lang="en-US"/>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a:xfrm>
            <a:off x="685800" y="4343400"/>
            <a:ext cx="5486400" cy="4572882"/>
          </a:xfrm>
        </p:spPr>
        <p:txBody>
          <a:bodyPr/>
          <a:lstStyle/>
          <a:p>
            <a:pPr marL="0" indent="0">
              <a:buFontTx/>
              <a:buNone/>
            </a:pPr>
            <a:endParaRPr lang="en-US" sz="1100" dirty="0"/>
          </a:p>
        </p:txBody>
      </p:sp>
    </p:spTree>
    <p:extLst>
      <p:ext uri="{BB962C8B-B14F-4D97-AF65-F5344CB8AC3E}">
        <p14:creationId xmlns:p14="http://schemas.microsoft.com/office/powerpoint/2010/main" val="3698536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11</a:t>
            </a:fld>
            <a:endParaRPr lang="en-US"/>
          </a:p>
        </p:txBody>
      </p:sp>
    </p:spTree>
    <p:extLst>
      <p:ext uri="{BB962C8B-B14F-4D97-AF65-F5344CB8AC3E}">
        <p14:creationId xmlns:p14="http://schemas.microsoft.com/office/powerpoint/2010/main" val="106761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12</a:t>
            </a:fld>
            <a:endParaRPr lang="en-US"/>
          </a:p>
        </p:txBody>
      </p:sp>
    </p:spTree>
    <p:extLst>
      <p:ext uri="{BB962C8B-B14F-4D97-AF65-F5344CB8AC3E}">
        <p14:creationId xmlns:p14="http://schemas.microsoft.com/office/powerpoint/2010/main" val="106761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13</a:t>
            </a:fld>
            <a:endParaRPr lang="en-US"/>
          </a:p>
        </p:txBody>
      </p:sp>
    </p:spTree>
    <p:extLst>
      <p:ext uri="{BB962C8B-B14F-4D97-AF65-F5344CB8AC3E}">
        <p14:creationId xmlns:p14="http://schemas.microsoft.com/office/powerpoint/2010/main" val="160488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14</a:t>
            </a:fld>
            <a:endParaRPr lang="en-US"/>
          </a:p>
        </p:txBody>
      </p:sp>
    </p:spTree>
    <p:extLst>
      <p:ext uri="{BB962C8B-B14F-4D97-AF65-F5344CB8AC3E}">
        <p14:creationId xmlns:p14="http://schemas.microsoft.com/office/powerpoint/2010/main" val="290985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15</a:t>
            </a:fld>
            <a:endParaRPr lang="en-US"/>
          </a:p>
        </p:txBody>
      </p:sp>
    </p:spTree>
    <p:extLst>
      <p:ext uri="{BB962C8B-B14F-4D97-AF65-F5344CB8AC3E}">
        <p14:creationId xmlns:p14="http://schemas.microsoft.com/office/powerpoint/2010/main" val="380783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16</a:t>
            </a:fld>
            <a:endParaRPr lang="en-US"/>
          </a:p>
        </p:txBody>
      </p:sp>
    </p:spTree>
    <p:extLst>
      <p:ext uri="{BB962C8B-B14F-4D97-AF65-F5344CB8AC3E}">
        <p14:creationId xmlns:p14="http://schemas.microsoft.com/office/powerpoint/2010/main" val="3807837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470249"/>
          </a:xfrm>
        </p:spPr>
        <p:txBody>
          <a:bodyPr/>
          <a:lstStyle/>
          <a:p>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17</a:t>
            </a:fld>
            <a:endParaRPr lang="en-US"/>
          </a:p>
        </p:txBody>
      </p:sp>
    </p:spTree>
    <p:extLst>
      <p:ext uri="{BB962C8B-B14F-4D97-AF65-F5344CB8AC3E}">
        <p14:creationId xmlns:p14="http://schemas.microsoft.com/office/powerpoint/2010/main" val="387022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18</a:t>
            </a:fld>
            <a:endParaRPr lang="en-US"/>
          </a:p>
        </p:txBody>
      </p:sp>
    </p:spTree>
    <p:extLst>
      <p:ext uri="{BB962C8B-B14F-4D97-AF65-F5344CB8AC3E}">
        <p14:creationId xmlns:p14="http://schemas.microsoft.com/office/powerpoint/2010/main" val="2383217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19</a:t>
            </a:fld>
            <a:endParaRPr lang="en-US"/>
          </a:p>
        </p:txBody>
      </p:sp>
    </p:spTree>
    <p:extLst>
      <p:ext uri="{BB962C8B-B14F-4D97-AF65-F5344CB8AC3E}">
        <p14:creationId xmlns:p14="http://schemas.microsoft.com/office/powerpoint/2010/main" val="238321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2</a:t>
            </a:fld>
            <a:endParaRPr lang="en-US"/>
          </a:p>
        </p:txBody>
      </p:sp>
    </p:spTree>
    <p:extLst>
      <p:ext uri="{BB962C8B-B14F-4D97-AF65-F5344CB8AC3E}">
        <p14:creationId xmlns:p14="http://schemas.microsoft.com/office/powerpoint/2010/main" val="294433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20</a:t>
            </a:fld>
            <a:endParaRPr lang="en-US"/>
          </a:p>
        </p:txBody>
      </p:sp>
    </p:spTree>
    <p:extLst>
      <p:ext uri="{BB962C8B-B14F-4D97-AF65-F5344CB8AC3E}">
        <p14:creationId xmlns:p14="http://schemas.microsoft.com/office/powerpoint/2010/main" val="2383217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21</a:t>
            </a:fld>
            <a:endParaRPr lang="en-US"/>
          </a:p>
        </p:txBody>
      </p:sp>
    </p:spTree>
    <p:extLst>
      <p:ext uri="{BB962C8B-B14F-4D97-AF65-F5344CB8AC3E}">
        <p14:creationId xmlns:p14="http://schemas.microsoft.com/office/powerpoint/2010/main" val="2017499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ECE1DFD-DDEF-5448-8514-7213B6A1907D}" type="slidenum">
              <a:rPr lang="en-US" smtClean="0"/>
              <a:pPr/>
              <a:t>22</a:t>
            </a:fld>
            <a:endParaRPr lang="en-US"/>
          </a:p>
        </p:txBody>
      </p:sp>
    </p:spTree>
    <p:extLst>
      <p:ext uri="{BB962C8B-B14F-4D97-AF65-F5344CB8AC3E}">
        <p14:creationId xmlns:p14="http://schemas.microsoft.com/office/powerpoint/2010/main" val="2017499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CE1DFD-DDEF-5448-8514-7213B6A1907D}" type="slidenum">
              <a:rPr lang="en-US" smtClean="0"/>
              <a:pPr/>
              <a:t>23</a:t>
            </a:fld>
            <a:endParaRPr lang="en-US"/>
          </a:p>
        </p:txBody>
      </p:sp>
    </p:spTree>
    <p:extLst>
      <p:ext uri="{BB962C8B-B14F-4D97-AF65-F5344CB8AC3E}">
        <p14:creationId xmlns:p14="http://schemas.microsoft.com/office/powerpoint/2010/main" val="493010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CE1DFD-DDEF-5448-8514-7213B6A1907D}" type="slidenum">
              <a:rPr lang="en-US" smtClean="0"/>
              <a:pPr/>
              <a:t>24</a:t>
            </a:fld>
            <a:endParaRPr lang="en-US"/>
          </a:p>
        </p:txBody>
      </p:sp>
    </p:spTree>
    <p:extLst>
      <p:ext uri="{BB962C8B-B14F-4D97-AF65-F5344CB8AC3E}">
        <p14:creationId xmlns:p14="http://schemas.microsoft.com/office/powerpoint/2010/main" val="149161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8AA5EA-3A22-3E47-841B-73ED9C91F9D1}" type="slidenum">
              <a:rPr lang="en-US"/>
              <a:pPr/>
              <a:t>3</a:t>
            </a:fld>
            <a:endParaRPr lang="en-US"/>
          </a:p>
        </p:txBody>
      </p:sp>
      <p:sp>
        <p:nvSpPr>
          <p:cNvPr id="73730"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73731" name="Notes Placeholder 2"/>
          <p:cNvSpPr>
            <a:spLocks noGrp="1"/>
          </p:cNvSpPr>
          <p:nvPr>
            <p:ph type="body" idx="1"/>
          </p:nvPr>
        </p:nvSpPr>
        <p:spPr/>
        <p:txBody>
          <a:bodyPr/>
          <a:lstStyle/>
          <a:p>
            <a:pPr marL="228600" indent="-228600">
              <a:spcBef>
                <a:spcPct val="0"/>
              </a:spcBef>
              <a:buAutoNum type="arabicParenR"/>
            </a:pPr>
            <a:endParaRPr lang="en-US" dirty="0">
              <a:latin typeface="Arial"/>
              <a:cs typeface="Arial"/>
            </a:endParaRPr>
          </a:p>
        </p:txBody>
      </p:sp>
      <p:sp>
        <p:nvSpPr>
          <p:cNvPr id="737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fld id="{67F101A1-67E7-8749-B08E-CAFB9CCFBA65}" type="slidenum">
              <a:rPr lang="en-US" sz="1200">
                <a:latin typeface="Calibri" charset="0"/>
              </a:rPr>
              <a:pPr algn="r" eaLnBrk="1" hangingPunct="1"/>
              <a:t>3</a:t>
            </a:fld>
            <a:endParaRPr lang="en-US" sz="1200">
              <a:latin typeface="Calibri" charset="0"/>
            </a:endParaRPr>
          </a:p>
        </p:txBody>
      </p:sp>
    </p:spTree>
    <p:extLst>
      <p:ext uri="{BB962C8B-B14F-4D97-AF65-F5344CB8AC3E}">
        <p14:creationId xmlns:p14="http://schemas.microsoft.com/office/powerpoint/2010/main" val="173464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Introduce</a:t>
            </a:r>
            <a:r>
              <a:rPr lang="en-US" baseline="0" dirty="0" smtClean="0">
                <a:latin typeface="Arial"/>
                <a:cs typeface="Arial"/>
              </a:rPr>
              <a:t> the video</a:t>
            </a:r>
          </a:p>
          <a:p>
            <a:endParaRPr lang="en-US" sz="1200" dirty="0" smtClean="0">
              <a:latin typeface="Arial"/>
              <a:cs typeface="Arial"/>
            </a:endParaRPr>
          </a:p>
          <a:p>
            <a:r>
              <a:rPr lang="en-US" sz="1200" dirty="0" smtClean="0">
                <a:latin typeface="Arial"/>
                <a:cs typeface="Arial"/>
              </a:rPr>
              <a:t>Social Justice Advocates at the U.. </a:t>
            </a:r>
            <a:r>
              <a:rPr lang="en-US" sz="1200" dirty="0" err="1" smtClean="0">
                <a:latin typeface="Arial"/>
                <a:cs typeface="Arial"/>
              </a:rPr>
              <a:t>Intersectionality</a:t>
            </a:r>
            <a:r>
              <a:rPr lang="en-US" sz="1200" dirty="0" smtClean="0">
                <a:latin typeface="Arial"/>
                <a:cs typeface="Arial"/>
              </a:rPr>
              <a:t>: Queer People of Color</a:t>
            </a:r>
            <a:r>
              <a:rPr lang="en-US" sz="1200" baseline="0" dirty="0" smtClean="0">
                <a:latin typeface="Arial"/>
                <a:cs typeface="Arial"/>
              </a:rPr>
              <a:t> – </a:t>
            </a:r>
          </a:p>
          <a:p>
            <a:endParaRPr lang="en-US" sz="1200" baseline="0" dirty="0" smtClean="0">
              <a:latin typeface="Arial"/>
              <a:cs typeface="Arial"/>
            </a:endParaRPr>
          </a:p>
          <a:p>
            <a:r>
              <a:rPr lang="en-US" sz="1200" baseline="0" dirty="0" smtClean="0">
                <a:latin typeface="Arial"/>
                <a:cs typeface="Arial"/>
              </a:rPr>
              <a:t>Mario Clip: https://</a:t>
            </a:r>
            <a:r>
              <a:rPr lang="en-US" sz="1200" baseline="0" dirty="0" err="1" smtClean="0">
                <a:latin typeface="Arial"/>
                <a:cs typeface="Arial"/>
              </a:rPr>
              <a:t>youtu.be</a:t>
            </a:r>
            <a:r>
              <a:rPr lang="en-US" sz="1200" baseline="0" dirty="0" smtClean="0">
                <a:latin typeface="Arial"/>
                <a:cs typeface="Arial"/>
              </a:rPr>
              <a:t>/JUyn7lKqBa0?t=20m35s </a:t>
            </a:r>
          </a:p>
          <a:p>
            <a:r>
              <a:rPr lang="en-US" sz="1200" baseline="0" dirty="0" smtClean="0">
                <a:latin typeface="Arial"/>
                <a:cs typeface="Arial"/>
              </a:rPr>
              <a:t>Whole Video:: https://</a:t>
            </a:r>
            <a:r>
              <a:rPr lang="en-US" sz="1200" baseline="0" dirty="0" err="1" smtClean="0">
                <a:latin typeface="Arial"/>
                <a:cs typeface="Arial"/>
              </a:rPr>
              <a:t>youtu.be</a:t>
            </a:r>
            <a:r>
              <a:rPr lang="en-US" sz="1200" baseline="0" dirty="0" smtClean="0">
                <a:latin typeface="Arial"/>
                <a:cs typeface="Arial"/>
              </a:rPr>
              <a:t>/JUyn7lKqBa0 </a:t>
            </a:r>
          </a:p>
        </p:txBody>
      </p:sp>
      <p:sp>
        <p:nvSpPr>
          <p:cNvPr id="4" name="Slide Number Placeholder 3"/>
          <p:cNvSpPr>
            <a:spLocks noGrp="1"/>
          </p:cNvSpPr>
          <p:nvPr>
            <p:ph type="sldNum" sz="quarter" idx="10"/>
          </p:nvPr>
        </p:nvSpPr>
        <p:spPr/>
        <p:txBody>
          <a:bodyPr/>
          <a:lstStyle/>
          <a:p>
            <a:fld id="{BECE1DFD-DDEF-5448-8514-7213B6A1907D}" type="slidenum">
              <a:rPr lang="en-US" smtClean="0"/>
              <a:pPr/>
              <a:t>4</a:t>
            </a:fld>
            <a:endParaRPr lang="en-US"/>
          </a:p>
        </p:txBody>
      </p:sp>
    </p:spTree>
    <p:extLst>
      <p:ext uri="{BB962C8B-B14F-4D97-AF65-F5344CB8AC3E}">
        <p14:creationId xmlns:p14="http://schemas.microsoft.com/office/powerpoint/2010/main" val="137782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C7E0E-F115-E44E-9B8E-9ED8B18DB0CD}" type="slidenum">
              <a:rPr lang="en-US"/>
              <a:pPr/>
              <a:t>5</a:t>
            </a:fld>
            <a:endParaRPr lang="en-US"/>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pPr marL="228600" indent="-228600"/>
            <a:endParaRPr lang="en-US" dirty="0"/>
          </a:p>
        </p:txBody>
      </p:sp>
    </p:spTree>
    <p:extLst>
      <p:ext uri="{BB962C8B-B14F-4D97-AF65-F5344CB8AC3E}">
        <p14:creationId xmlns:p14="http://schemas.microsoft.com/office/powerpoint/2010/main" val="37017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**National</a:t>
            </a:r>
            <a:r>
              <a:rPr lang="en-US" baseline="0" dirty="0" smtClean="0"/>
              <a:t> Coalition of Anti-Violence Programs (NCAVP) - 2015</a:t>
            </a: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6</a:t>
            </a:fld>
            <a:endParaRPr lang="en-US"/>
          </a:p>
        </p:txBody>
      </p:sp>
    </p:spTree>
    <p:extLst>
      <p:ext uri="{BB962C8B-B14F-4D97-AF65-F5344CB8AC3E}">
        <p14:creationId xmlns:p14="http://schemas.microsoft.com/office/powerpoint/2010/main" val="32050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recent data from US </a:t>
            </a:r>
            <a:r>
              <a:rPr lang="en-US" dirty="0" err="1" smtClean="0"/>
              <a:t>Dept</a:t>
            </a:r>
            <a:r>
              <a:rPr lang="en-US" dirty="0" smtClean="0"/>
              <a:t> of Labor, overall, black men and white men are employed at higher rates than are black women and white women. However, employment rates have fallen much more sharply for men than for women in either racial group since the 2007-2009 recession began.</a:t>
            </a:r>
            <a:endParaRPr lang="en-US" dirty="0"/>
          </a:p>
        </p:txBody>
      </p:sp>
      <p:sp>
        <p:nvSpPr>
          <p:cNvPr id="4" name="Slide Number Placeholder 3"/>
          <p:cNvSpPr>
            <a:spLocks noGrp="1"/>
          </p:cNvSpPr>
          <p:nvPr>
            <p:ph type="sldNum" sz="quarter" idx="10"/>
          </p:nvPr>
        </p:nvSpPr>
        <p:spPr/>
        <p:txBody>
          <a:bodyPr/>
          <a:lstStyle/>
          <a:p>
            <a:fld id="{BECE1DFD-DDEF-5448-8514-7213B6A1907D}" type="slidenum">
              <a:rPr lang="en-US" smtClean="0"/>
              <a:pPr/>
              <a:t>7</a:t>
            </a:fld>
            <a:endParaRPr lang="en-US"/>
          </a:p>
        </p:txBody>
      </p:sp>
    </p:spTree>
    <p:extLst>
      <p:ext uri="{BB962C8B-B14F-4D97-AF65-F5344CB8AC3E}">
        <p14:creationId xmlns:p14="http://schemas.microsoft.com/office/powerpoint/2010/main" val="252535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**Janet Mock – Flipping the Script</a:t>
            </a:r>
          </a:p>
          <a:p>
            <a:endParaRPr lang="en-US" dirty="0" smtClean="0">
              <a:latin typeface="Arial"/>
              <a:cs typeface="Arial"/>
            </a:endParaRPr>
          </a:p>
          <a:p>
            <a:r>
              <a:rPr lang="en-US" sz="1200" dirty="0" smtClean="0">
                <a:solidFill>
                  <a:schemeClr val="accent1"/>
                </a:solidFill>
                <a:latin typeface="Consolas" charset="0"/>
                <a:hlinkClick r:id="rId3"/>
              </a:rPr>
              <a:t>https://youtu.be/ISsdSvJhniQ</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BECE1DFD-DDEF-5448-8514-7213B6A1907D}" type="slidenum">
              <a:rPr lang="en-US" smtClean="0"/>
              <a:pPr/>
              <a:t>8</a:t>
            </a:fld>
            <a:endParaRPr lang="en-US"/>
          </a:p>
        </p:txBody>
      </p:sp>
    </p:spTree>
    <p:extLst>
      <p:ext uri="{BB962C8B-B14F-4D97-AF65-F5344CB8AC3E}">
        <p14:creationId xmlns:p14="http://schemas.microsoft.com/office/powerpoint/2010/main" val="418649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457419"/>
          </a:xfrm>
        </p:spPr>
        <p:txBody>
          <a:bodyPr/>
          <a:lstStyle/>
          <a:p>
            <a:endParaRPr lang="en-US" sz="1100" dirty="0">
              <a:latin typeface="+mj-lt"/>
            </a:endParaRPr>
          </a:p>
        </p:txBody>
      </p:sp>
      <p:sp>
        <p:nvSpPr>
          <p:cNvPr id="4" name="Slide Number Placeholder 3"/>
          <p:cNvSpPr>
            <a:spLocks noGrp="1"/>
          </p:cNvSpPr>
          <p:nvPr>
            <p:ph type="sldNum" sz="quarter" idx="10"/>
          </p:nvPr>
        </p:nvSpPr>
        <p:spPr/>
        <p:txBody>
          <a:bodyPr/>
          <a:lstStyle/>
          <a:p>
            <a:fld id="{BECE1DFD-DDEF-5448-8514-7213B6A1907D}" type="slidenum">
              <a:rPr lang="en-US" smtClean="0"/>
              <a:pPr/>
              <a:t>9</a:t>
            </a:fld>
            <a:endParaRPr lang="en-US"/>
          </a:p>
        </p:txBody>
      </p:sp>
    </p:spTree>
    <p:extLst>
      <p:ext uri="{BB962C8B-B14F-4D97-AF65-F5344CB8AC3E}">
        <p14:creationId xmlns:p14="http://schemas.microsoft.com/office/powerpoint/2010/main" val="229802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0"/>
            <a:ext cx="9159875" cy="6870700"/>
            <a:chOff x="0" y="0"/>
            <a:chExt cx="5770" cy="4328"/>
          </a:xfrm>
        </p:grpSpPr>
        <p:sp>
          <p:nvSpPr>
            <p:cNvPr id="6553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p>
          </p:txBody>
        </p:sp>
        <p:sp>
          <p:nvSpPr>
            <p:cNvPr id="6554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p>
          </p:txBody>
        </p:sp>
        <p:sp>
          <p:nvSpPr>
            <p:cNvPr id="6554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p>
          </p:txBody>
        </p:sp>
        <p:grpSp>
          <p:nvGrpSpPr>
            <p:cNvPr id="65542" name="Group 6"/>
            <p:cNvGrpSpPr>
              <a:grpSpLocks/>
            </p:cNvGrpSpPr>
            <p:nvPr/>
          </p:nvGrpSpPr>
          <p:grpSpPr bwMode="auto">
            <a:xfrm>
              <a:off x="4944" y="1"/>
              <a:ext cx="816" cy="3974"/>
              <a:chOff x="4944" y="1"/>
              <a:chExt cx="816" cy="3974"/>
            </a:xfrm>
          </p:grpSpPr>
          <p:grpSp>
            <p:nvGrpSpPr>
              <p:cNvPr id="65543" name="Group 7"/>
              <p:cNvGrpSpPr>
                <a:grpSpLocks/>
              </p:cNvGrpSpPr>
              <p:nvPr userDrawn="1"/>
            </p:nvGrpSpPr>
            <p:grpSpPr bwMode="auto">
              <a:xfrm>
                <a:off x="5280" y="1"/>
                <a:ext cx="480" cy="1430"/>
                <a:chOff x="5280" y="1"/>
                <a:chExt cx="480" cy="1430"/>
              </a:xfrm>
            </p:grpSpPr>
            <p:grpSp>
              <p:nvGrpSpPr>
                <p:cNvPr id="65544" name="Group 8"/>
                <p:cNvGrpSpPr>
                  <a:grpSpLocks/>
                </p:cNvGrpSpPr>
                <p:nvPr userDrawn="1"/>
              </p:nvGrpSpPr>
              <p:grpSpPr bwMode="auto">
                <a:xfrm rot="-5400000">
                  <a:off x="5484" y="0"/>
                  <a:ext cx="174" cy="176"/>
                  <a:chOff x="1657" y="323"/>
                  <a:chExt cx="1691" cy="2560"/>
                </a:xfrm>
              </p:grpSpPr>
              <p:grpSp>
                <p:nvGrpSpPr>
                  <p:cNvPr id="65545" name="Group 9"/>
                  <p:cNvGrpSpPr>
                    <a:grpSpLocks/>
                  </p:cNvGrpSpPr>
                  <p:nvPr/>
                </p:nvGrpSpPr>
                <p:grpSpPr bwMode="auto">
                  <a:xfrm>
                    <a:off x="1657" y="323"/>
                    <a:ext cx="1691" cy="2560"/>
                    <a:chOff x="1657" y="323"/>
                    <a:chExt cx="1691" cy="2560"/>
                  </a:xfrm>
                </p:grpSpPr>
                <p:sp>
                  <p:nvSpPr>
                    <p:cNvPr id="65546"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47"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6554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4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5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5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5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5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pic>
              <p:nvPicPr>
                <p:cNvPr id="65554"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55"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56"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57"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58"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59"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60"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61"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65562" name="Group 26"/>
              <p:cNvGrpSpPr>
                <a:grpSpLocks/>
              </p:cNvGrpSpPr>
              <p:nvPr userDrawn="1"/>
            </p:nvGrpSpPr>
            <p:grpSpPr bwMode="auto">
              <a:xfrm>
                <a:off x="4944" y="1008"/>
                <a:ext cx="522" cy="2967"/>
                <a:chOff x="4944" y="1008"/>
                <a:chExt cx="522" cy="2967"/>
              </a:xfrm>
            </p:grpSpPr>
            <p:pic>
              <p:nvPicPr>
                <p:cNvPr id="65563"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64"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65"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66"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67"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68"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69"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0"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1"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2"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3"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4"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5"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6"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8"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79"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80"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81"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sp>
          <p:nvSpPr>
            <p:cNvPr id="65582"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83"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84"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85"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86"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87"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88"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89"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9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p>
          </p:txBody>
        </p:sp>
        <p:sp>
          <p:nvSpPr>
            <p:cNvPr id="65591"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559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eaLnBrk="1" hangingPunct="1"/>
              <a:endParaRPr kumimoji="1" lang="en-US"/>
            </a:p>
          </p:txBody>
        </p:sp>
      </p:grpSp>
      <p:sp>
        <p:nvSpPr>
          <p:cNvPr id="65593"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p>
        </p:txBody>
      </p:sp>
      <p:sp>
        <p:nvSpPr>
          <p:cNvPr id="65594"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p>
        </p:txBody>
      </p:sp>
      <p:sp>
        <p:nvSpPr>
          <p:cNvPr id="65595" name="Rectangle 59"/>
          <p:cNvSpPr>
            <a:spLocks noGrp="1" noChangeArrowheads="1"/>
          </p:cNvSpPr>
          <p:nvPr>
            <p:ph type="dt" sz="quarter" idx="2"/>
          </p:nvPr>
        </p:nvSpPr>
        <p:spPr/>
        <p:txBody>
          <a:bodyPr/>
          <a:lstStyle>
            <a:lvl1pPr>
              <a:defRPr/>
            </a:lvl1pPr>
          </a:lstStyle>
          <a:p>
            <a:endParaRPr lang="en-US"/>
          </a:p>
        </p:txBody>
      </p:sp>
      <p:sp>
        <p:nvSpPr>
          <p:cNvPr id="65596" name="Rectangle 60"/>
          <p:cNvSpPr>
            <a:spLocks noGrp="1" noChangeArrowheads="1"/>
          </p:cNvSpPr>
          <p:nvPr>
            <p:ph type="ftr" sz="quarter" idx="3"/>
          </p:nvPr>
        </p:nvSpPr>
        <p:spPr/>
        <p:txBody>
          <a:bodyPr/>
          <a:lstStyle>
            <a:lvl1pPr>
              <a:defRPr/>
            </a:lvl1pPr>
          </a:lstStyle>
          <a:p>
            <a:endParaRPr lang="en-US"/>
          </a:p>
        </p:txBody>
      </p:sp>
      <p:sp>
        <p:nvSpPr>
          <p:cNvPr id="65597" name="Rectangle 61"/>
          <p:cNvSpPr>
            <a:spLocks noGrp="1" noChangeArrowheads="1"/>
          </p:cNvSpPr>
          <p:nvPr>
            <p:ph type="sldNum" sz="quarter" idx="4"/>
          </p:nvPr>
        </p:nvSpPr>
        <p:spPr/>
        <p:txBody>
          <a:bodyPr/>
          <a:lstStyle>
            <a:lvl1pPr>
              <a:defRPr/>
            </a:lvl1pPr>
          </a:lstStyle>
          <a:p>
            <a:fld id="{32287010-CD5E-0748-A1BE-5EF606E766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02083C-12E5-2E4C-AA67-DBE77698FB35}" type="slidenum">
              <a:rPr lang="en-US"/>
              <a:pPr/>
              <a:t>‹#›</a:t>
            </a:fld>
            <a:endParaRPr lang="en-US"/>
          </a:p>
        </p:txBody>
      </p:sp>
    </p:spTree>
    <p:extLst>
      <p:ext uri="{BB962C8B-B14F-4D97-AF65-F5344CB8AC3E}">
        <p14:creationId xmlns:p14="http://schemas.microsoft.com/office/powerpoint/2010/main" val="224600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6C0A55-E12E-E249-8D87-71E51359B85B}" type="slidenum">
              <a:rPr lang="en-US"/>
              <a:pPr/>
              <a:t>‹#›</a:t>
            </a:fld>
            <a:endParaRPr lang="en-US"/>
          </a:p>
        </p:txBody>
      </p:sp>
    </p:spTree>
    <p:extLst>
      <p:ext uri="{BB962C8B-B14F-4D97-AF65-F5344CB8AC3E}">
        <p14:creationId xmlns:p14="http://schemas.microsoft.com/office/powerpoint/2010/main" val="189977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52F874-7A77-054B-B921-CFD46EEBBAEB}" type="slidenum">
              <a:rPr lang="en-US"/>
              <a:pPr/>
              <a:t>‹#›</a:t>
            </a:fld>
            <a:endParaRPr lang="en-US"/>
          </a:p>
        </p:txBody>
      </p:sp>
    </p:spTree>
    <p:extLst>
      <p:ext uri="{BB962C8B-B14F-4D97-AF65-F5344CB8AC3E}">
        <p14:creationId xmlns:p14="http://schemas.microsoft.com/office/powerpoint/2010/main" val="380707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391AD0-8B9B-6B42-AA6A-23612397774B}" type="slidenum">
              <a:rPr lang="en-US"/>
              <a:pPr/>
              <a:t>‹#›</a:t>
            </a:fld>
            <a:endParaRPr lang="en-US"/>
          </a:p>
        </p:txBody>
      </p:sp>
    </p:spTree>
    <p:extLst>
      <p:ext uri="{BB962C8B-B14F-4D97-AF65-F5344CB8AC3E}">
        <p14:creationId xmlns:p14="http://schemas.microsoft.com/office/powerpoint/2010/main" val="36621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C7BA54-F78A-C649-B3A8-8FD6684C9FBD}" type="slidenum">
              <a:rPr lang="en-US"/>
              <a:pPr/>
              <a:t>‹#›</a:t>
            </a:fld>
            <a:endParaRPr lang="en-US"/>
          </a:p>
        </p:txBody>
      </p:sp>
    </p:spTree>
    <p:extLst>
      <p:ext uri="{BB962C8B-B14F-4D97-AF65-F5344CB8AC3E}">
        <p14:creationId xmlns:p14="http://schemas.microsoft.com/office/powerpoint/2010/main" val="124428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FFD31A-63D9-EC40-BA96-117CDA7670AB}" type="slidenum">
              <a:rPr lang="en-US"/>
              <a:pPr/>
              <a:t>‹#›</a:t>
            </a:fld>
            <a:endParaRPr lang="en-US"/>
          </a:p>
        </p:txBody>
      </p:sp>
    </p:spTree>
    <p:extLst>
      <p:ext uri="{BB962C8B-B14F-4D97-AF65-F5344CB8AC3E}">
        <p14:creationId xmlns:p14="http://schemas.microsoft.com/office/powerpoint/2010/main" val="311102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42D4F57-141C-9F48-BEDC-70983FF24A86}" type="slidenum">
              <a:rPr lang="en-US"/>
              <a:pPr/>
              <a:t>‹#›</a:t>
            </a:fld>
            <a:endParaRPr lang="en-US"/>
          </a:p>
        </p:txBody>
      </p:sp>
    </p:spTree>
    <p:extLst>
      <p:ext uri="{BB962C8B-B14F-4D97-AF65-F5344CB8AC3E}">
        <p14:creationId xmlns:p14="http://schemas.microsoft.com/office/powerpoint/2010/main" val="54756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08B56E0-9110-1044-968F-DA4AE6683AF4}" type="slidenum">
              <a:rPr lang="en-US"/>
              <a:pPr/>
              <a:t>‹#›</a:t>
            </a:fld>
            <a:endParaRPr lang="en-US"/>
          </a:p>
        </p:txBody>
      </p:sp>
    </p:spTree>
    <p:extLst>
      <p:ext uri="{BB962C8B-B14F-4D97-AF65-F5344CB8AC3E}">
        <p14:creationId xmlns:p14="http://schemas.microsoft.com/office/powerpoint/2010/main" val="359992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7DF010-45B1-5D4E-9BE0-6BB443737FEC}" type="slidenum">
              <a:rPr lang="en-US"/>
              <a:pPr/>
              <a:t>‹#›</a:t>
            </a:fld>
            <a:endParaRPr lang="en-US"/>
          </a:p>
        </p:txBody>
      </p:sp>
    </p:spTree>
    <p:extLst>
      <p:ext uri="{BB962C8B-B14F-4D97-AF65-F5344CB8AC3E}">
        <p14:creationId xmlns:p14="http://schemas.microsoft.com/office/powerpoint/2010/main" val="85934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5DB690-4031-A64A-8E70-F486AC96944E}" type="slidenum">
              <a:rPr lang="en-US"/>
              <a:pPr/>
              <a:t>‹#›</a:t>
            </a:fld>
            <a:endParaRPr lang="en-US"/>
          </a:p>
        </p:txBody>
      </p:sp>
    </p:spTree>
    <p:extLst>
      <p:ext uri="{BB962C8B-B14F-4D97-AF65-F5344CB8AC3E}">
        <p14:creationId xmlns:p14="http://schemas.microsoft.com/office/powerpoint/2010/main" val="3663682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9159875" cy="6870700"/>
            <a:chOff x="0" y="0"/>
            <a:chExt cx="5770" cy="4328"/>
          </a:xfrm>
        </p:grpSpPr>
        <p:sp>
          <p:nvSpPr>
            <p:cNvPr id="6451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p>
          </p:txBody>
        </p:sp>
        <p:sp>
          <p:nvSpPr>
            <p:cNvPr id="6451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p>
          </p:txBody>
        </p:sp>
        <p:sp>
          <p:nvSpPr>
            <p:cNvPr id="6451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p>
          </p:txBody>
        </p:sp>
        <p:grpSp>
          <p:nvGrpSpPr>
            <p:cNvPr id="64518" name="Group 6"/>
            <p:cNvGrpSpPr>
              <a:grpSpLocks/>
            </p:cNvGrpSpPr>
            <p:nvPr/>
          </p:nvGrpSpPr>
          <p:grpSpPr bwMode="auto">
            <a:xfrm>
              <a:off x="4944" y="1"/>
              <a:ext cx="816" cy="3974"/>
              <a:chOff x="4944" y="1"/>
              <a:chExt cx="816" cy="3974"/>
            </a:xfrm>
          </p:grpSpPr>
          <p:grpSp>
            <p:nvGrpSpPr>
              <p:cNvPr id="64519" name="Group 7"/>
              <p:cNvGrpSpPr>
                <a:grpSpLocks/>
              </p:cNvGrpSpPr>
              <p:nvPr userDrawn="1"/>
            </p:nvGrpSpPr>
            <p:grpSpPr bwMode="auto">
              <a:xfrm>
                <a:off x="5280" y="1"/>
                <a:ext cx="480" cy="1430"/>
                <a:chOff x="5280" y="1"/>
                <a:chExt cx="480" cy="1430"/>
              </a:xfrm>
            </p:grpSpPr>
            <p:grpSp>
              <p:nvGrpSpPr>
                <p:cNvPr id="64520" name="Group 8"/>
                <p:cNvGrpSpPr>
                  <a:grpSpLocks/>
                </p:cNvGrpSpPr>
                <p:nvPr userDrawn="1"/>
              </p:nvGrpSpPr>
              <p:grpSpPr bwMode="auto">
                <a:xfrm rot="-5400000">
                  <a:off x="5484" y="0"/>
                  <a:ext cx="174" cy="176"/>
                  <a:chOff x="1657" y="323"/>
                  <a:chExt cx="1691" cy="2560"/>
                </a:xfrm>
              </p:grpSpPr>
              <p:grpSp>
                <p:nvGrpSpPr>
                  <p:cNvPr id="64521" name="Group 9"/>
                  <p:cNvGrpSpPr>
                    <a:grpSpLocks/>
                  </p:cNvGrpSpPr>
                  <p:nvPr/>
                </p:nvGrpSpPr>
                <p:grpSpPr bwMode="auto">
                  <a:xfrm>
                    <a:off x="1657" y="323"/>
                    <a:ext cx="1691" cy="2560"/>
                    <a:chOff x="1657" y="323"/>
                    <a:chExt cx="1691" cy="2560"/>
                  </a:xfrm>
                </p:grpSpPr>
                <p:sp>
                  <p:nvSpPr>
                    <p:cNvPr id="64522"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23"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64524"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25"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26"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27"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28"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29"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pic>
              <p:nvPicPr>
                <p:cNvPr id="64530"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31"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32"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33"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34"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35"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36"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37"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64538" name="Group 26"/>
              <p:cNvGrpSpPr>
                <a:grpSpLocks/>
              </p:cNvGrpSpPr>
              <p:nvPr userDrawn="1"/>
            </p:nvGrpSpPr>
            <p:grpSpPr bwMode="auto">
              <a:xfrm>
                <a:off x="4944" y="1008"/>
                <a:ext cx="522" cy="2967"/>
                <a:chOff x="4944" y="1008"/>
                <a:chExt cx="522" cy="2967"/>
              </a:xfrm>
            </p:grpSpPr>
            <p:pic>
              <p:nvPicPr>
                <p:cNvPr id="64539"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0"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1"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2"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3"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4"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5"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6"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7"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8"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49"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50"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51"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52"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53"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54"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55"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56"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4557"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sp>
          <p:nvSpPr>
            <p:cNvPr id="64558"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59"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60"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61"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62"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63"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64"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65"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66"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kumimoji="1" lang="en-US"/>
            </a:p>
          </p:txBody>
        </p:sp>
        <p:sp>
          <p:nvSpPr>
            <p:cNvPr id="64567"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4568"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eaLnBrk="1" hangingPunct="1"/>
              <a:endParaRPr kumimoji="1" lang="en-US"/>
            </a:p>
          </p:txBody>
        </p:sp>
      </p:grpSp>
      <p:sp>
        <p:nvSpPr>
          <p:cNvPr id="64569"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70"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71"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64572"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64573"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D2AA1996-9564-B140-9670-A394C4AF36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ＭＳ Ｐゴシック" charset="0"/>
        </a:defRPr>
      </a:lvl2pPr>
      <a:lvl3pPr algn="l" rtl="0" fontAlgn="base">
        <a:spcBef>
          <a:spcPct val="0"/>
        </a:spcBef>
        <a:spcAft>
          <a:spcPct val="0"/>
        </a:spcAft>
        <a:defRPr sz="4000">
          <a:solidFill>
            <a:schemeClr val="tx2"/>
          </a:solidFill>
          <a:latin typeface="Arial" charset="0"/>
          <a:ea typeface="ＭＳ Ｐゴシック" charset="0"/>
        </a:defRPr>
      </a:lvl3pPr>
      <a:lvl4pPr algn="l" rtl="0" fontAlgn="base">
        <a:spcBef>
          <a:spcPct val="0"/>
        </a:spcBef>
        <a:spcAft>
          <a:spcPct val="0"/>
        </a:spcAft>
        <a:defRPr sz="4000">
          <a:solidFill>
            <a:schemeClr val="tx2"/>
          </a:solidFill>
          <a:latin typeface="Arial" charset="0"/>
          <a:ea typeface="ＭＳ Ｐゴシック" charset="0"/>
        </a:defRPr>
      </a:lvl4pPr>
      <a:lvl5pPr algn="l" rtl="0" fontAlgn="base">
        <a:spcBef>
          <a:spcPct val="0"/>
        </a:spcBef>
        <a:spcAft>
          <a:spcPct val="0"/>
        </a:spcAft>
        <a:defRPr sz="4000">
          <a:solidFill>
            <a:schemeClr val="tx2"/>
          </a:solidFill>
          <a:latin typeface="Arial" charset="0"/>
          <a:ea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ea typeface="+mn-ea"/>
        </a:defRPr>
      </a:lvl2pPr>
      <a:lvl3pPr marL="1143000" indent="-228600" algn="l" rtl="0" fontAlgn="base">
        <a:spcBef>
          <a:spcPct val="20000"/>
        </a:spcBef>
        <a:spcAft>
          <a:spcPct val="0"/>
        </a:spcAft>
        <a:buSzPct val="70000"/>
        <a:buBlip>
          <a:blip r:embed="rId17"/>
        </a:buBlip>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hyperlink" Target="http://www.ted.com/talks/chimamanda_adichie_the_danger_of_a_single_story?language=en" TargetMode="External"/><Relationship Id="rId7" Type="http://schemas.openxmlformats.org/officeDocument/2006/relationships/hyperlink" Target="https://youtu.be/ISsdSvJhniQ" TargetMode="External"/><Relationship Id="rId8" Type="http://schemas.openxmlformats.org/officeDocument/2006/relationships/hyperlink" Target="https://youtu.be/KNKbGFoYC1Q" TargetMode="External"/><Relationship Id="rId9" Type="http://schemas.openxmlformats.org/officeDocument/2006/relationships/hyperlink" Target="https://youtu.be/JUyn7lKqBa0" TargetMode="External"/><Relationship Id="rId10" Type="http://schemas.openxmlformats.org/officeDocument/2006/relationships/hyperlink" Target="https://youtu.be/Iwp5rQTJi84" TargetMode="Externa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s://youtu.be/JUyn7lKqBa0?t=20m35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youtu.be/ISsdSvJhni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tersectionalitygraphic.png"/>
          <p:cNvPicPr>
            <a:picLocks noChangeAspect="1"/>
          </p:cNvPicPr>
          <p:nvPr/>
        </p:nvPicPr>
        <p:blipFill>
          <a:blip r:embed="rId3">
            <a:extLst>
              <a:ext uri="{28A0092B-C50C-407E-A947-70E740481C1C}">
                <a14:useLocalDpi xmlns:a14="http://schemas.microsoft.com/office/drawing/2010/main" val="0"/>
              </a:ext>
            </a:extLst>
          </a:blip>
          <a:srcRect t="10095" b="10095"/>
          <a:stretch>
            <a:fillRect/>
          </a:stretch>
        </p:blipFill>
        <p:spPr bwMode="auto">
          <a:xfrm>
            <a:off x="228600" y="228600"/>
            <a:ext cx="6477000" cy="39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7" name="Rectangle 3"/>
          <p:cNvSpPr>
            <a:spLocks noGrp="1" noChangeArrowheads="1"/>
          </p:cNvSpPr>
          <p:nvPr>
            <p:ph type="subTitle" idx="1"/>
          </p:nvPr>
        </p:nvSpPr>
        <p:spPr>
          <a:xfrm>
            <a:off x="152400" y="4419600"/>
            <a:ext cx="7467600" cy="1828800"/>
          </a:xfrm>
        </p:spPr>
        <p:txBody>
          <a:bodyPr/>
          <a:lstStyle/>
          <a:p>
            <a:pPr eaLnBrk="1" hangingPunct="1">
              <a:lnSpc>
                <a:spcPct val="80000"/>
              </a:lnSpc>
              <a:defRPr/>
            </a:pPr>
            <a:r>
              <a:rPr lang="en-US" sz="2000" dirty="0" smtClean="0">
                <a:solidFill>
                  <a:schemeClr val="tx2"/>
                </a:solidFill>
                <a:latin typeface="Consolas" charset="0"/>
              </a:rPr>
              <a:t>Justin T. Gibson, Ph.D.</a:t>
            </a:r>
          </a:p>
          <a:p>
            <a:pPr eaLnBrk="1" hangingPunct="1">
              <a:lnSpc>
                <a:spcPct val="80000"/>
              </a:lnSpc>
              <a:defRPr/>
            </a:pPr>
            <a:r>
              <a:rPr lang="en-US" sz="2000" dirty="0" smtClean="0">
                <a:solidFill>
                  <a:schemeClr val="tx2"/>
                </a:solidFill>
                <a:latin typeface="Consolas" charset="0"/>
              </a:rPr>
              <a:t>Coordinator of Urgent Services &amp; Staff Psychologist</a:t>
            </a:r>
          </a:p>
          <a:p>
            <a:pPr eaLnBrk="1" hangingPunct="1">
              <a:lnSpc>
                <a:spcPct val="80000"/>
              </a:lnSpc>
              <a:defRPr/>
            </a:pPr>
            <a:r>
              <a:rPr lang="en-US" sz="2000" dirty="0" smtClean="0">
                <a:solidFill>
                  <a:schemeClr val="tx2"/>
                </a:solidFill>
                <a:latin typeface="Consolas" charset="0"/>
              </a:rPr>
              <a:t>University of San Diego</a:t>
            </a:r>
          </a:p>
          <a:p>
            <a:pPr eaLnBrk="1" hangingPunct="1">
              <a:lnSpc>
                <a:spcPct val="80000"/>
              </a:lnSpc>
              <a:defRPr/>
            </a:pPr>
            <a:r>
              <a:rPr lang="en-US" sz="2000" dirty="0" err="1" smtClean="0">
                <a:solidFill>
                  <a:schemeClr val="tx2"/>
                </a:solidFill>
                <a:latin typeface="Consolas" charset="0"/>
              </a:rPr>
              <a:t>jtgibson@sandiego.edu</a:t>
            </a:r>
            <a:endParaRPr lang="en-US" sz="2000" dirty="0" smtClean="0">
              <a:solidFill>
                <a:schemeClr val="tx2"/>
              </a:solidFill>
              <a:latin typeface="Consolas" charset="0"/>
            </a:endParaRPr>
          </a:p>
          <a:p>
            <a:pPr eaLnBrk="1" hangingPunct="1">
              <a:lnSpc>
                <a:spcPct val="80000"/>
              </a:lnSpc>
              <a:defRPr/>
            </a:pPr>
            <a:r>
              <a:rPr lang="en-US" sz="2000" dirty="0" smtClean="0">
                <a:solidFill>
                  <a:schemeClr val="tx2"/>
                </a:solidFill>
                <a:latin typeface="Consolas" charset="0"/>
              </a:rPr>
              <a:t>ACCTA:  October 2015</a:t>
            </a:r>
          </a:p>
          <a:p>
            <a:pPr eaLnBrk="1" hangingPunct="1">
              <a:lnSpc>
                <a:spcPct val="80000"/>
              </a:lnSpc>
              <a:defRPr/>
            </a:pPr>
            <a:endParaRPr lang="en-US" sz="2000" dirty="0" smtClean="0">
              <a:solidFill>
                <a:schemeClr val="tx2"/>
              </a:solidFill>
              <a:latin typeface="Consolas" charset="0"/>
            </a:endParaRPr>
          </a:p>
        </p:txBody>
      </p:sp>
      <p:sp>
        <p:nvSpPr>
          <p:cNvPr id="10" name="Rectangle 2"/>
          <p:cNvSpPr>
            <a:spLocks noGrp="1" noChangeArrowheads="1"/>
          </p:cNvSpPr>
          <p:nvPr>
            <p:ph type="ctrTitle"/>
          </p:nvPr>
        </p:nvSpPr>
        <p:spPr>
          <a:xfrm>
            <a:off x="228600" y="762000"/>
            <a:ext cx="7772400" cy="1470025"/>
          </a:xfrm>
        </p:spPr>
        <p:txBody>
          <a:bodyPr/>
          <a:lstStyle/>
          <a:p>
            <a:pPr eaLnBrk="1" hangingPunct="1">
              <a:defRPr/>
            </a:pPr>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nsolas" charset="0"/>
              </a:rPr>
              <a:t>Navigating </a:t>
            </a:r>
            <a:r>
              <a:rPr lang="en-US" sz="4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nsolas" charset="0"/>
              </a:rPr>
              <a:t>Intersectionality</a:t>
            </a:r>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nsolas" charset="0"/>
              </a:rPr>
              <a:t> in Training &amp; Practice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533400"/>
            <a:ext cx="7477125" cy="1143000"/>
          </a:xfrm>
        </p:spPr>
        <p:txBody>
          <a:bodyPr/>
          <a:lstStyle/>
          <a:p>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Location of Self in the Therapy Process &amp; in Training</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8851" name="Rectangle 3"/>
          <p:cNvSpPr>
            <a:spLocks noGrp="1" noChangeArrowheads="1"/>
          </p:cNvSpPr>
          <p:nvPr>
            <p:ph type="body" idx="1"/>
          </p:nvPr>
        </p:nvSpPr>
        <p:spPr>
          <a:xfrm>
            <a:off x="228600" y="2057400"/>
            <a:ext cx="7386638" cy="3582987"/>
          </a:xfrm>
        </p:spPr>
        <p:txBody>
          <a:bodyPr/>
          <a:lstStyle/>
          <a:p>
            <a:r>
              <a:rPr lang="en-US" sz="3600" dirty="0" smtClean="0">
                <a:solidFill>
                  <a:schemeClr val="accent1"/>
                </a:solidFill>
              </a:rPr>
              <a:t>Leaving the Comfort Zone</a:t>
            </a:r>
          </a:p>
          <a:p>
            <a:r>
              <a:rPr lang="en-US" sz="3600" dirty="0" smtClean="0">
                <a:solidFill>
                  <a:schemeClr val="accent1"/>
                </a:solidFill>
              </a:rPr>
              <a:t>Explicit &amp; Implicit Embedded in Identities</a:t>
            </a:r>
          </a:p>
          <a:p>
            <a:r>
              <a:rPr lang="en-US" sz="3600" dirty="0" smtClean="0">
                <a:solidFill>
                  <a:schemeClr val="accent1"/>
                </a:solidFill>
              </a:rPr>
              <a:t>Question about Oppression is not “If but How”</a:t>
            </a:r>
            <a:endParaRPr lang="en-US" sz="36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My Philosophy On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Training </a:t>
            </a:r>
            <a:r>
              <a:rPr lang="en-US"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Cont</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dirty="0"/>
          </a:p>
        </p:txBody>
      </p:sp>
      <p:pic>
        <p:nvPicPr>
          <p:cNvPr id="4" name="Content Placeholder 3" descr="cat-causal-venn.jpg"/>
          <p:cNvPicPr>
            <a:picLocks noGrp="1" noChangeAspect="1"/>
          </p:cNvPicPr>
          <p:nvPr>
            <p:ph idx="1"/>
          </p:nvPr>
        </p:nvPicPr>
        <p:blipFill>
          <a:blip r:embed="rId3">
            <a:extLst>
              <a:ext uri="{28A0092B-C50C-407E-A947-70E740481C1C}">
                <a14:useLocalDpi xmlns:a14="http://schemas.microsoft.com/office/drawing/2010/main" val="0"/>
              </a:ext>
            </a:extLst>
          </a:blip>
          <a:srcRect t="19578" b="19578"/>
          <a:stretch>
            <a:fillRect/>
          </a:stretch>
        </p:blipFill>
        <p:spPr/>
      </p:pic>
    </p:spTree>
    <p:extLst>
      <p:ext uri="{BB962C8B-B14F-4D97-AF65-F5344CB8AC3E}">
        <p14:creationId xmlns:p14="http://schemas.microsoft.com/office/powerpoint/2010/main" val="31804049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Training Sequence</a:t>
            </a:r>
            <a:endParaRPr lang="en-US" dirty="0"/>
          </a:p>
        </p:txBody>
      </p:sp>
      <p:sp>
        <p:nvSpPr>
          <p:cNvPr id="3" name="Content Placeholder 2"/>
          <p:cNvSpPr>
            <a:spLocks noGrp="1"/>
          </p:cNvSpPr>
          <p:nvPr>
            <p:ph idx="1"/>
          </p:nvPr>
        </p:nvSpPr>
        <p:spPr/>
        <p:txBody>
          <a:bodyPr/>
          <a:lstStyle/>
          <a:p>
            <a:r>
              <a:rPr lang="en-US" dirty="0" smtClean="0">
                <a:solidFill>
                  <a:schemeClr val="accent1"/>
                </a:solidFill>
              </a:rPr>
              <a:t>5 seminars</a:t>
            </a:r>
          </a:p>
          <a:p>
            <a:pPr lvl="1"/>
            <a:r>
              <a:rPr lang="en-US" dirty="0">
                <a:solidFill>
                  <a:schemeClr val="accent1"/>
                </a:solidFill>
              </a:rPr>
              <a:t>2 on </a:t>
            </a:r>
            <a:r>
              <a:rPr lang="en-US" dirty="0" err="1">
                <a:solidFill>
                  <a:schemeClr val="accent1"/>
                </a:solidFill>
              </a:rPr>
              <a:t>Intersectionality</a:t>
            </a:r>
            <a:endParaRPr lang="en-US" dirty="0">
              <a:solidFill>
                <a:schemeClr val="accent1"/>
              </a:solidFill>
            </a:endParaRPr>
          </a:p>
          <a:p>
            <a:pPr lvl="1"/>
            <a:r>
              <a:rPr lang="en-US" dirty="0">
                <a:solidFill>
                  <a:schemeClr val="accent1"/>
                </a:solidFill>
              </a:rPr>
              <a:t>2 on Bias &amp; </a:t>
            </a:r>
            <a:r>
              <a:rPr lang="en-US" dirty="0" err="1">
                <a:solidFill>
                  <a:schemeClr val="accent1"/>
                </a:solidFill>
              </a:rPr>
              <a:t>Blindspots</a:t>
            </a:r>
            <a:endParaRPr lang="en-US" dirty="0">
              <a:solidFill>
                <a:schemeClr val="accent1"/>
              </a:solidFill>
            </a:endParaRPr>
          </a:p>
          <a:p>
            <a:pPr lvl="1"/>
            <a:r>
              <a:rPr lang="en-US" dirty="0">
                <a:solidFill>
                  <a:schemeClr val="accent1"/>
                </a:solidFill>
              </a:rPr>
              <a:t>1 wrap-</a:t>
            </a:r>
            <a:r>
              <a:rPr lang="en-US" dirty="0" smtClean="0">
                <a:solidFill>
                  <a:schemeClr val="accent1"/>
                </a:solidFill>
              </a:rPr>
              <a:t>up</a:t>
            </a:r>
          </a:p>
          <a:p>
            <a:r>
              <a:rPr lang="en-US" dirty="0" smtClean="0">
                <a:solidFill>
                  <a:schemeClr val="accent1"/>
                </a:solidFill>
              </a:rPr>
              <a:t>Introduction to the Seminar</a:t>
            </a:r>
          </a:p>
          <a:p>
            <a:pPr lvl="1"/>
            <a:r>
              <a:rPr lang="en-US" dirty="0" smtClean="0">
                <a:solidFill>
                  <a:schemeClr val="accent1"/>
                </a:solidFill>
              </a:rPr>
              <a:t>Safety, Comfort, Learning Edge, Triggers</a:t>
            </a:r>
          </a:p>
        </p:txBody>
      </p:sp>
    </p:spTree>
    <p:extLst>
      <p:ext uri="{BB962C8B-B14F-4D97-AF65-F5344CB8AC3E}">
        <p14:creationId xmlns:p14="http://schemas.microsoft.com/office/powerpoint/2010/main" val="42242508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ering Sexuality.png"/>
          <p:cNvPicPr>
            <a:picLocks noGrp="1" noChangeAspect="1"/>
          </p:cNvPicPr>
          <p:nvPr>
            <p:ph idx="1"/>
          </p:nvPr>
        </p:nvPicPr>
        <p:blipFill>
          <a:blip r:embed="rId3">
            <a:extLst>
              <a:ext uri="{28A0092B-C50C-407E-A947-70E740481C1C}">
                <a14:useLocalDpi xmlns:a14="http://schemas.microsoft.com/office/drawing/2010/main" val="0"/>
              </a:ext>
            </a:extLst>
          </a:blip>
          <a:srcRect t="7380" b="7380"/>
          <a:stretch>
            <a:fillRect/>
          </a:stretch>
        </p:blipFill>
        <p:spPr>
          <a:xfrm>
            <a:off x="1981200" y="3581400"/>
            <a:ext cx="3962400" cy="2412525"/>
          </a:xfrm>
        </p:spPr>
      </p:pic>
      <p:pic>
        <p:nvPicPr>
          <p:cNvPr id="5" name="Picture 4" descr="Queering Sexuality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85800"/>
            <a:ext cx="7315200" cy="1153334"/>
          </a:xfrm>
          <a:prstGeom prst="rect">
            <a:avLst/>
          </a:prstGeom>
        </p:spPr>
      </p:pic>
      <p:sp>
        <p:nvSpPr>
          <p:cNvPr id="6" name="TextBox 5"/>
          <p:cNvSpPr txBox="1"/>
          <p:nvPr/>
        </p:nvSpPr>
        <p:spPr>
          <a:xfrm>
            <a:off x="685800" y="2362200"/>
            <a:ext cx="6553200" cy="830997"/>
          </a:xfrm>
          <a:prstGeom prst="rect">
            <a:avLst/>
          </a:prstGeom>
          <a:noFill/>
        </p:spPr>
        <p:txBody>
          <a:bodyPr wrap="square" rtlCol="0">
            <a:spAutoFit/>
          </a:bodyPr>
          <a:lstStyle/>
          <a:p>
            <a:pPr algn="ct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http://</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www.scarleteen.com</a:t>
            </a: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rPr>
              <a:t>/tags/</a:t>
            </a:r>
            <a:r>
              <a:rPr lang="en-US" sz="2400" dirty="0" err="1">
                <a:ln w="10160">
                  <a:solidFill>
                    <a:schemeClr val="accent1"/>
                  </a:solidFill>
                  <a:prstDash val="solid"/>
                </a:ln>
                <a:solidFill>
                  <a:srgbClr val="FFFFFF"/>
                </a:solidFill>
                <a:effectLst>
                  <a:outerShdw blurRad="38100" dist="32000" dir="5400000" algn="tl">
                    <a:srgbClr val="000000">
                      <a:alpha val="30000"/>
                    </a:srgbClr>
                  </a:outerShdw>
                </a:effectLst>
              </a:rPr>
              <a:t>sexuality_in_color</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9444289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First Person Profiles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a:xfrm>
            <a:off x="152400" y="1295400"/>
            <a:ext cx="7386638" cy="5105400"/>
          </a:xfrm>
        </p:spPr>
        <p:txBody>
          <a:bodyPr/>
          <a:lstStyle/>
          <a:p>
            <a:pPr lvl="1"/>
            <a:r>
              <a:rPr lang="en-US" sz="1800" dirty="0" smtClean="0">
                <a:solidFill>
                  <a:schemeClr val="accent1"/>
                </a:solidFill>
              </a:rPr>
              <a:t>When </a:t>
            </a:r>
            <a:r>
              <a:rPr lang="en-US" sz="1800" dirty="0">
                <a:solidFill>
                  <a:schemeClr val="accent1"/>
                </a:solidFill>
              </a:rPr>
              <a:t>you were growing up, the messages I received about my sexual identity were… </a:t>
            </a:r>
            <a:endParaRPr lang="en-US" sz="1800" dirty="0" smtClean="0">
              <a:solidFill>
                <a:schemeClr val="accent1"/>
              </a:solidFill>
            </a:endParaRPr>
          </a:p>
          <a:p>
            <a:pPr lvl="1"/>
            <a:r>
              <a:rPr lang="en-US" sz="1800" dirty="0" smtClean="0">
                <a:solidFill>
                  <a:schemeClr val="accent1"/>
                </a:solidFill>
              </a:rPr>
              <a:t>When </a:t>
            </a:r>
            <a:r>
              <a:rPr lang="en-US" sz="1800" dirty="0">
                <a:solidFill>
                  <a:schemeClr val="accent1"/>
                </a:solidFill>
              </a:rPr>
              <a:t>you were growing up, the messages I received about my racial/ethnic background were… </a:t>
            </a:r>
            <a:endParaRPr lang="en-US" sz="1800" dirty="0" smtClean="0">
              <a:solidFill>
                <a:schemeClr val="accent1"/>
              </a:solidFill>
            </a:endParaRPr>
          </a:p>
          <a:p>
            <a:pPr lvl="1"/>
            <a:r>
              <a:rPr lang="en-US" sz="1800" dirty="0" smtClean="0">
                <a:solidFill>
                  <a:schemeClr val="accent1"/>
                </a:solidFill>
              </a:rPr>
              <a:t>When </a:t>
            </a:r>
            <a:r>
              <a:rPr lang="en-US" sz="1800" dirty="0">
                <a:solidFill>
                  <a:schemeClr val="accent1"/>
                </a:solidFill>
              </a:rPr>
              <a:t>you were growing up, the messages I received about my gender were…. </a:t>
            </a:r>
            <a:endParaRPr lang="en-US" sz="1800" dirty="0" smtClean="0">
              <a:solidFill>
                <a:schemeClr val="accent1"/>
              </a:solidFill>
            </a:endParaRPr>
          </a:p>
          <a:p>
            <a:pPr lvl="1"/>
            <a:r>
              <a:rPr lang="en-US" sz="1800" dirty="0" smtClean="0">
                <a:solidFill>
                  <a:schemeClr val="accent1"/>
                </a:solidFill>
              </a:rPr>
              <a:t>When </a:t>
            </a:r>
            <a:r>
              <a:rPr lang="en-US" sz="1800" dirty="0">
                <a:solidFill>
                  <a:schemeClr val="accent1"/>
                </a:solidFill>
              </a:rPr>
              <a:t>you were growing up, the messages/norms that I received around my sexual identity, gender, and racial/ethnic background were… </a:t>
            </a:r>
            <a:endParaRPr lang="en-US" sz="1800" dirty="0" smtClean="0">
              <a:solidFill>
                <a:schemeClr val="accent1"/>
              </a:solidFill>
            </a:endParaRPr>
          </a:p>
          <a:p>
            <a:pPr lvl="1"/>
            <a:r>
              <a:rPr lang="en-US" sz="1800" dirty="0" smtClean="0">
                <a:solidFill>
                  <a:schemeClr val="accent1"/>
                </a:solidFill>
              </a:rPr>
              <a:t>Sexual </a:t>
            </a:r>
            <a:r>
              <a:rPr lang="en-US" sz="1800" dirty="0">
                <a:solidFill>
                  <a:schemeClr val="accent1"/>
                </a:solidFill>
              </a:rPr>
              <a:t>behaviors that differ from my own code of ethics or morality make me feel… </a:t>
            </a:r>
            <a:endParaRPr lang="en-US" sz="1800" dirty="0" smtClean="0">
              <a:solidFill>
                <a:schemeClr val="accent1"/>
              </a:solidFill>
            </a:endParaRPr>
          </a:p>
          <a:p>
            <a:pPr lvl="1"/>
            <a:r>
              <a:rPr lang="en-US" sz="1800" dirty="0" smtClean="0">
                <a:solidFill>
                  <a:schemeClr val="accent1"/>
                </a:solidFill>
              </a:rPr>
              <a:t>My </a:t>
            </a:r>
            <a:r>
              <a:rPr lang="en-US" sz="1800" dirty="0">
                <a:solidFill>
                  <a:schemeClr val="accent1"/>
                </a:solidFill>
              </a:rPr>
              <a:t>spiritual and/or religious beliefs teach me that sex</a:t>
            </a:r>
            <a:r>
              <a:rPr lang="en-US" sz="1800" dirty="0" smtClean="0">
                <a:solidFill>
                  <a:schemeClr val="accent1"/>
                </a:solidFill>
              </a:rPr>
              <a:t>…</a:t>
            </a:r>
          </a:p>
          <a:p>
            <a:pPr lvl="1"/>
            <a:r>
              <a:rPr lang="en-US" sz="1800" dirty="0" smtClean="0">
                <a:solidFill>
                  <a:schemeClr val="accent1"/>
                </a:solidFill>
              </a:rPr>
              <a:t>In </a:t>
            </a:r>
            <a:r>
              <a:rPr lang="en-US" sz="1800" dirty="0">
                <a:solidFill>
                  <a:schemeClr val="accent1"/>
                </a:solidFill>
              </a:rPr>
              <a:t>my culture(s), communicating my sexual needs and desires to my partner(s) is considered…. </a:t>
            </a:r>
            <a:endParaRPr lang="en-US" sz="1800" dirty="0" smtClean="0">
              <a:solidFill>
                <a:schemeClr val="accent1"/>
              </a:solidFill>
            </a:endParaRPr>
          </a:p>
          <a:p>
            <a:pPr lvl="1"/>
            <a:r>
              <a:rPr lang="en-US" sz="1800" dirty="0" smtClean="0">
                <a:solidFill>
                  <a:schemeClr val="accent1"/>
                </a:solidFill>
              </a:rPr>
              <a:t>I </a:t>
            </a:r>
            <a:r>
              <a:rPr lang="en-US" sz="1800" dirty="0">
                <a:solidFill>
                  <a:schemeClr val="accent1"/>
                </a:solidFill>
              </a:rPr>
              <a:t>communicate my biases and attitudes about sexual identity to my clients by…</a:t>
            </a:r>
            <a:endParaRPr lang="en-US" sz="18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21893216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Stimulus Questions?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a:xfrm>
            <a:off x="-30283" y="1447800"/>
            <a:ext cx="7696200" cy="4648199"/>
          </a:xfrm>
        </p:spPr>
        <p:txBody>
          <a:bodyPr/>
          <a:lstStyle/>
          <a:p>
            <a:pPr lvl="1"/>
            <a:r>
              <a:rPr lang="en-US" sz="2400" dirty="0">
                <a:solidFill>
                  <a:schemeClr val="accent1"/>
                </a:solidFill>
              </a:rPr>
              <a:t>What are the major concerns </a:t>
            </a:r>
            <a:r>
              <a:rPr lang="en-US" sz="2400" dirty="0" smtClean="0">
                <a:solidFill>
                  <a:schemeClr val="accent1"/>
                </a:solidFill>
              </a:rPr>
              <a:t>as you see them in </a:t>
            </a:r>
            <a:r>
              <a:rPr lang="en-US" sz="2400" dirty="0">
                <a:solidFill>
                  <a:schemeClr val="accent1"/>
                </a:solidFill>
              </a:rPr>
              <a:t>these interviews? </a:t>
            </a:r>
            <a:endParaRPr lang="en-US" sz="2400" dirty="0" smtClean="0">
              <a:solidFill>
                <a:schemeClr val="accent1"/>
              </a:solidFill>
            </a:endParaRPr>
          </a:p>
          <a:p>
            <a:pPr lvl="1"/>
            <a:r>
              <a:rPr lang="en-US" sz="2400" dirty="0" smtClean="0">
                <a:solidFill>
                  <a:schemeClr val="accent1"/>
                </a:solidFill>
              </a:rPr>
              <a:t>What </a:t>
            </a:r>
            <a:r>
              <a:rPr lang="en-US" sz="2400" dirty="0">
                <a:solidFill>
                  <a:schemeClr val="accent1"/>
                </a:solidFill>
              </a:rPr>
              <a:t>stuck out about their contexts? </a:t>
            </a:r>
            <a:endParaRPr lang="en-US" sz="2400" dirty="0" smtClean="0">
              <a:solidFill>
                <a:schemeClr val="accent1"/>
              </a:solidFill>
            </a:endParaRPr>
          </a:p>
          <a:p>
            <a:pPr lvl="1"/>
            <a:r>
              <a:rPr lang="en-US" sz="2400" dirty="0" smtClean="0">
                <a:solidFill>
                  <a:schemeClr val="accent1"/>
                </a:solidFill>
              </a:rPr>
              <a:t>Discuss </a:t>
            </a:r>
            <a:r>
              <a:rPr lang="en-US" sz="2400" dirty="0">
                <a:solidFill>
                  <a:schemeClr val="accent1"/>
                </a:solidFill>
              </a:rPr>
              <a:t>the differences between the profiles? </a:t>
            </a:r>
            <a:endParaRPr lang="en-US" sz="2400" dirty="0" smtClean="0">
              <a:solidFill>
                <a:schemeClr val="accent1"/>
              </a:solidFill>
            </a:endParaRPr>
          </a:p>
          <a:p>
            <a:pPr lvl="1"/>
            <a:r>
              <a:rPr lang="en-US" sz="2400" dirty="0" smtClean="0">
                <a:solidFill>
                  <a:schemeClr val="accent1"/>
                </a:solidFill>
              </a:rPr>
              <a:t>Differences </a:t>
            </a:r>
            <a:r>
              <a:rPr lang="en-US" sz="2400" dirty="0">
                <a:solidFill>
                  <a:schemeClr val="accent1"/>
                </a:solidFill>
              </a:rPr>
              <a:t>in your reactions? </a:t>
            </a:r>
            <a:endParaRPr lang="en-US" sz="2400" dirty="0" smtClean="0">
              <a:solidFill>
                <a:schemeClr val="accent1"/>
              </a:solidFill>
            </a:endParaRPr>
          </a:p>
          <a:p>
            <a:pPr lvl="1"/>
            <a:r>
              <a:rPr lang="en-US" sz="2400" dirty="0" smtClean="0">
                <a:solidFill>
                  <a:schemeClr val="accent1"/>
                </a:solidFill>
              </a:rPr>
              <a:t>Describe </a:t>
            </a:r>
            <a:r>
              <a:rPr lang="en-US" sz="2400" dirty="0">
                <a:solidFill>
                  <a:schemeClr val="accent1"/>
                </a:solidFill>
              </a:rPr>
              <a:t>a successful interview that you have conducted with someone different than you? </a:t>
            </a:r>
            <a:endParaRPr lang="en-US" sz="2400" dirty="0" smtClean="0">
              <a:solidFill>
                <a:schemeClr val="accent1"/>
              </a:solidFill>
            </a:endParaRPr>
          </a:p>
          <a:p>
            <a:pPr lvl="1"/>
            <a:r>
              <a:rPr lang="en-US" sz="2400" dirty="0" smtClean="0">
                <a:solidFill>
                  <a:schemeClr val="accent1"/>
                </a:solidFill>
              </a:rPr>
              <a:t>Describe </a:t>
            </a:r>
            <a:r>
              <a:rPr lang="en-US" sz="2400" dirty="0">
                <a:solidFill>
                  <a:schemeClr val="accent1"/>
                </a:solidFill>
              </a:rPr>
              <a:t>the differences, how you handled them, and the reason you think they were successful? </a:t>
            </a:r>
            <a:endParaRPr lang="en-US" sz="2400" dirty="0" smtClean="0">
              <a:solidFill>
                <a:schemeClr val="accent1"/>
              </a:solidFill>
            </a:endParaRPr>
          </a:p>
        </p:txBody>
      </p:sp>
    </p:spTree>
    <p:extLst>
      <p:ext uri="{BB962C8B-B14F-4D97-AF65-F5344CB8AC3E}">
        <p14:creationId xmlns:p14="http://schemas.microsoft.com/office/powerpoint/2010/main" val="33679300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Stimulus Questions </a:t>
            </a:r>
            <a:r>
              <a:rPr lang="en-US"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cont</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a:xfrm>
            <a:off x="-76200" y="1295400"/>
            <a:ext cx="7696200" cy="5181599"/>
          </a:xfrm>
        </p:spPr>
        <p:txBody>
          <a:bodyPr/>
          <a:lstStyle/>
          <a:p>
            <a:pPr lvl="1"/>
            <a:r>
              <a:rPr lang="en-US" sz="2200" dirty="0">
                <a:solidFill>
                  <a:schemeClr val="accent1"/>
                </a:solidFill>
              </a:rPr>
              <a:t>Describe an interview that was less than successful. </a:t>
            </a:r>
          </a:p>
          <a:p>
            <a:pPr lvl="1"/>
            <a:r>
              <a:rPr lang="en-US" sz="2200" dirty="0">
                <a:solidFill>
                  <a:schemeClr val="accent1"/>
                </a:solidFill>
              </a:rPr>
              <a:t>Describe the differences between you and the interviewee, how you handled them and the reason you think the interview was not successful?</a:t>
            </a:r>
          </a:p>
          <a:p>
            <a:pPr lvl="1"/>
            <a:r>
              <a:rPr lang="en-US" sz="2200" dirty="0" smtClean="0">
                <a:solidFill>
                  <a:schemeClr val="accent1"/>
                </a:solidFill>
              </a:rPr>
              <a:t>Reading </a:t>
            </a:r>
            <a:r>
              <a:rPr lang="en-US" sz="2200" dirty="0">
                <a:solidFill>
                  <a:schemeClr val="accent1"/>
                </a:solidFill>
              </a:rPr>
              <a:t>the vignettes, what reactions/feelings/thoughts/beliefs were triggered for you? </a:t>
            </a:r>
          </a:p>
          <a:p>
            <a:pPr lvl="1"/>
            <a:r>
              <a:rPr lang="en-US" sz="2200" dirty="0">
                <a:solidFill>
                  <a:schemeClr val="accent1"/>
                </a:solidFill>
              </a:rPr>
              <a:t>What potential conflicts do you see between your own beliefs and those of queer students of color? I would feel uncomfortable if a client shared sexual feelings, thoughts, experiences and/or aspects of their identity about… Issues that I feel most comfortable exploring in therapy are…</a:t>
            </a:r>
          </a:p>
        </p:txBody>
      </p:sp>
    </p:spTree>
    <p:extLst>
      <p:ext uri="{BB962C8B-B14F-4D97-AF65-F5344CB8AC3E}">
        <p14:creationId xmlns:p14="http://schemas.microsoft.com/office/powerpoint/2010/main" val="10640966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Hot Spots &amp; Blind Spots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3" descr="Bias &amp; Blindspots A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8" y="1600200"/>
            <a:ext cx="7583733" cy="3962400"/>
          </a:xfrm>
          <a:prstGeom prst="rect">
            <a:avLst/>
          </a:prstGeom>
        </p:spPr>
      </p:pic>
    </p:spTree>
    <p:extLst>
      <p:ext uri="{BB962C8B-B14F-4D97-AF65-F5344CB8AC3E}">
        <p14:creationId xmlns:p14="http://schemas.microsoft.com/office/powerpoint/2010/main" val="23742663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Challenges? Triumphs</a:t>
            </a:r>
            <a:endParaRPr lang="en-US" dirty="0"/>
          </a:p>
        </p:txBody>
      </p:sp>
      <p:sp>
        <p:nvSpPr>
          <p:cNvPr id="3" name="Content Placeholder 2"/>
          <p:cNvSpPr>
            <a:spLocks noGrp="1"/>
          </p:cNvSpPr>
          <p:nvPr>
            <p:ph idx="1"/>
          </p:nvPr>
        </p:nvSpPr>
        <p:spPr/>
        <p:txBody>
          <a:bodyPr/>
          <a:lstStyle/>
          <a:p>
            <a:r>
              <a:rPr lang="en-US" dirty="0" smtClean="0">
                <a:solidFill>
                  <a:schemeClr val="accent1"/>
                </a:solidFill>
              </a:rPr>
              <a:t>Emotional Triggers</a:t>
            </a:r>
          </a:p>
          <a:p>
            <a:r>
              <a:rPr lang="en-US" dirty="0" smtClean="0">
                <a:solidFill>
                  <a:schemeClr val="accent1"/>
                </a:solidFill>
              </a:rPr>
              <a:t>Conflict Between Interns</a:t>
            </a:r>
          </a:p>
          <a:p>
            <a:r>
              <a:rPr lang="en-US" dirty="0" smtClean="0">
                <a:solidFill>
                  <a:schemeClr val="accent1"/>
                </a:solidFill>
              </a:rPr>
              <a:t>Conflict with the Facilitator</a:t>
            </a:r>
          </a:p>
        </p:txBody>
      </p:sp>
    </p:spTree>
    <p:extLst>
      <p:ext uri="{BB962C8B-B14F-4D97-AF65-F5344CB8AC3E}">
        <p14:creationId xmlns:p14="http://schemas.microsoft.com/office/powerpoint/2010/main" val="201642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Things I’ve Heard Along the Way …</a:t>
            </a:r>
            <a:endParaRPr lang="en-US" sz="3600" dirty="0"/>
          </a:p>
        </p:txBody>
      </p:sp>
      <p:sp>
        <p:nvSpPr>
          <p:cNvPr id="3" name="Content Placeholder 2"/>
          <p:cNvSpPr>
            <a:spLocks noGrp="1"/>
          </p:cNvSpPr>
          <p:nvPr>
            <p:ph idx="1"/>
          </p:nvPr>
        </p:nvSpPr>
        <p:spPr/>
        <p:txBody>
          <a:bodyPr/>
          <a:lstStyle/>
          <a:p>
            <a:r>
              <a:rPr lang="en-US" sz="2400" dirty="0" smtClean="0">
                <a:solidFill>
                  <a:schemeClr val="accent1"/>
                </a:solidFill>
              </a:rPr>
              <a:t>“I feel like I often don’t have anything to contribute to these type of conversations.” </a:t>
            </a:r>
          </a:p>
          <a:p>
            <a:pPr marL="0" indent="0">
              <a:buNone/>
            </a:pPr>
            <a:endParaRPr lang="en-US" sz="2400" dirty="0" smtClean="0">
              <a:solidFill>
                <a:schemeClr val="accent1"/>
              </a:solidFill>
            </a:endParaRPr>
          </a:p>
          <a:p>
            <a:r>
              <a:rPr lang="en-US" sz="2400" dirty="0" smtClean="0">
                <a:solidFill>
                  <a:schemeClr val="accent1"/>
                </a:solidFill>
              </a:rPr>
              <a:t>“I feel like you have expectations of me that I can’t me or that I’m disappointing you in someway.” </a:t>
            </a:r>
          </a:p>
          <a:p>
            <a:pPr marL="0" indent="0">
              <a:buNone/>
            </a:pPr>
            <a:endParaRPr lang="en-US" sz="2400" dirty="0" smtClean="0">
              <a:solidFill>
                <a:schemeClr val="accent1"/>
              </a:solidFill>
            </a:endParaRPr>
          </a:p>
          <a:p>
            <a:r>
              <a:rPr lang="en-US" sz="2400" dirty="0" smtClean="0">
                <a:solidFill>
                  <a:schemeClr val="accent1"/>
                </a:solidFill>
              </a:rPr>
              <a:t>“I’ve understood my identity as a woman. And then moving to the States, I learned what being Japanese meant here but now I’m starting to see what it means to me and the world around me to be a Japanese woman.”</a:t>
            </a:r>
          </a:p>
        </p:txBody>
      </p:sp>
    </p:spTree>
    <p:extLst>
      <p:ext uri="{BB962C8B-B14F-4D97-AF65-F5344CB8AC3E}">
        <p14:creationId xmlns:p14="http://schemas.microsoft.com/office/powerpoint/2010/main" val="316126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Relevant Background &amp; Outline</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Content Placeholder 3" descr="Intersection - Street signs.png"/>
          <p:cNvPicPr>
            <a:picLocks noGrp="1" noChangeAspect="1"/>
          </p:cNvPicPr>
          <p:nvPr>
            <p:ph idx="1"/>
          </p:nvPr>
        </p:nvPicPr>
        <p:blipFill>
          <a:blip r:embed="rId3">
            <a:extLst>
              <a:ext uri="{28A0092B-C50C-407E-A947-70E740481C1C}">
                <a14:useLocalDpi xmlns:a14="http://schemas.microsoft.com/office/drawing/2010/main" val="0"/>
              </a:ext>
            </a:extLst>
          </a:blip>
          <a:srcRect l="1877" r="1877"/>
          <a:stretch>
            <a:fillRect/>
          </a:stretch>
        </p:blipFill>
        <p:spPr>
          <a:xfrm>
            <a:off x="1676400" y="1447800"/>
            <a:ext cx="4419600" cy="2690893"/>
          </a:xfrm>
        </p:spPr>
      </p:pic>
      <p:sp>
        <p:nvSpPr>
          <p:cNvPr id="5" name="Content Placeholder 2"/>
          <p:cNvSpPr txBox="1">
            <a:spLocks/>
          </p:cNvSpPr>
          <p:nvPr/>
        </p:nvSpPr>
        <p:spPr bwMode="auto">
          <a:xfrm>
            <a:off x="304800" y="4343400"/>
            <a:ext cx="738663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Blip>
                <a:blip r:embed="rId4"/>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5"/>
              </a:buBlip>
              <a:defRPr sz="2800">
                <a:solidFill>
                  <a:schemeClr val="tx1"/>
                </a:solidFill>
                <a:latin typeface="+mn-lt"/>
                <a:ea typeface="+mn-ea"/>
              </a:defRPr>
            </a:lvl2pPr>
            <a:lvl3pPr marL="1143000" indent="-228600" algn="l" rtl="0" fontAlgn="base">
              <a:spcBef>
                <a:spcPct val="20000"/>
              </a:spcBef>
              <a:spcAft>
                <a:spcPct val="0"/>
              </a:spcAft>
              <a:buSzPct val="70000"/>
              <a:buBlip>
                <a:blip r:embed="rId6"/>
              </a:buBlip>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smtClean="0">
                <a:solidFill>
                  <a:schemeClr val="tx2"/>
                </a:solidFill>
              </a:rPr>
              <a:t>Definitions I use – there are various others out there</a:t>
            </a:r>
          </a:p>
          <a:p>
            <a:r>
              <a:rPr lang="en-US" sz="2000" dirty="0" smtClean="0">
                <a:solidFill>
                  <a:schemeClr val="tx2"/>
                </a:solidFill>
              </a:rPr>
              <a:t>Stats</a:t>
            </a:r>
          </a:p>
          <a:p>
            <a:r>
              <a:rPr lang="en-US" sz="2000" dirty="0" smtClean="0">
                <a:solidFill>
                  <a:schemeClr val="tx2"/>
                </a:solidFill>
              </a:rPr>
              <a:t>Personal Examples</a:t>
            </a:r>
          </a:p>
          <a:p>
            <a:r>
              <a:rPr lang="en-US" sz="2000" dirty="0" smtClean="0">
                <a:solidFill>
                  <a:schemeClr val="tx2"/>
                </a:solidFill>
              </a:rPr>
              <a:t>Narratives from others</a:t>
            </a:r>
          </a:p>
          <a:p>
            <a:r>
              <a:rPr lang="en-US" sz="2000" dirty="0" smtClean="0">
                <a:solidFill>
                  <a:schemeClr val="tx2"/>
                </a:solidFill>
              </a:rPr>
              <a:t>Training</a:t>
            </a:r>
          </a:p>
          <a:p>
            <a:r>
              <a:rPr lang="en-US" sz="2000" dirty="0" smtClean="0">
                <a:solidFill>
                  <a:schemeClr val="tx2"/>
                </a:solidFill>
              </a:rPr>
              <a:t>Questions? Concerns? Comments</a:t>
            </a:r>
          </a:p>
          <a:p>
            <a:endParaRPr lang="en-US" sz="2000" dirty="0">
              <a:solidFill>
                <a:schemeClr val="tx2"/>
              </a:solidFill>
            </a:endParaRPr>
          </a:p>
        </p:txBody>
      </p:sp>
    </p:spTree>
    <p:extLst>
      <p:ext uri="{BB962C8B-B14F-4D97-AF65-F5344CB8AC3E}">
        <p14:creationId xmlns:p14="http://schemas.microsoft.com/office/powerpoint/2010/main" val="29060384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solidFill>
                  <a:schemeClr val="accent1"/>
                </a:solidFill>
              </a:rPr>
              <a:t>“I feel like I was cheated. Because I was told how to be and how to behave, I never got to engage in the exploration growing up and now I feel like I’m missing out.” </a:t>
            </a:r>
          </a:p>
          <a:p>
            <a:pPr marL="0" indent="0">
              <a:buNone/>
            </a:pPr>
            <a:endParaRPr lang="en-US" sz="2400" dirty="0" smtClean="0">
              <a:solidFill>
                <a:schemeClr val="accent1"/>
              </a:solidFill>
            </a:endParaRPr>
          </a:p>
          <a:p>
            <a:r>
              <a:rPr lang="en-US" sz="2400" dirty="0" smtClean="0">
                <a:solidFill>
                  <a:schemeClr val="accent1"/>
                </a:solidFill>
              </a:rPr>
              <a:t>“I’ve been keeping this single story in my head, a single story of how I see the world. I’m beginning to see how that limits me in my interactions with people. And I’ve been starting to have contact with my family about how to broaden their perspectives.” </a:t>
            </a:r>
          </a:p>
        </p:txBody>
      </p:sp>
      <p:sp>
        <p:nvSpPr>
          <p:cNvPr id="5" name="Title 1"/>
          <p:cNvSpPr>
            <a:spLocks noGrp="1"/>
          </p:cNvSpPr>
          <p:nvPr>
            <p:ph type="title"/>
          </p:nvPr>
        </p:nvSpPr>
        <p:spPr/>
        <p:txBody>
          <a:bodyPr/>
          <a:lstStyle/>
          <a:p>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Things I’ve Heard Along the Way …</a:t>
            </a:r>
            <a:endParaRPr lang="en-US" sz="3600" dirty="0"/>
          </a:p>
        </p:txBody>
      </p:sp>
    </p:spTree>
    <p:extLst>
      <p:ext uri="{BB962C8B-B14F-4D97-AF65-F5344CB8AC3E}">
        <p14:creationId xmlns:p14="http://schemas.microsoft.com/office/powerpoint/2010/main" val="1765682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7477125" cy="1143000"/>
          </a:xfrm>
        </p:spPr>
        <p:txBody>
          <a:bodyPr/>
          <a:lstStyle/>
          <a:p>
            <a:pPr algn="ct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Questions, Feedback, Concerns?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Picture 5" descr="laughter-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71800"/>
            <a:ext cx="2705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3059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7477125" cy="1143000"/>
          </a:xfrm>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 name="Picture 2" descr="how-you-can-difference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743200"/>
            <a:ext cx="3416300" cy="1285341"/>
          </a:xfrm>
          <a:prstGeom prst="rect">
            <a:avLst/>
          </a:prstGeom>
        </p:spPr>
      </p:pic>
    </p:spTree>
    <p:extLst>
      <p:ext uri="{BB962C8B-B14F-4D97-AF65-F5344CB8AC3E}">
        <p14:creationId xmlns:p14="http://schemas.microsoft.com/office/powerpoint/2010/main" val="12915511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295400"/>
            <a:ext cx="7620000" cy="4191000"/>
          </a:xfrm>
          <a:prstGeom prst="rect">
            <a:avLst/>
          </a:prstGeom>
        </p:spPr>
        <p:txBody>
          <a:bodyPr/>
          <a:lstStyle>
            <a:lvl1pPr marL="342900" indent="-342900" algn="l" rtl="0" fontAlgn="base">
              <a:spcBef>
                <a:spcPct val="20000"/>
              </a:spcBef>
              <a:spcAft>
                <a:spcPct val="0"/>
              </a:spcAft>
              <a:buBlip>
                <a:blip r:embed="rId3"/>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4"/>
              </a:buBlip>
              <a:defRPr sz="2800">
                <a:solidFill>
                  <a:schemeClr val="tx1"/>
                </a:solidFill>
                <a:latin typeface="+mn-lt"/>
                <a:ea typeface="+mn-ea"/>
              </a:defRPr>
            </a:lvl2pPr>
            <a:lvl3pPr marL="1143000" indent="-228600" algn="l" rtl="0" fontAlgn="base">
              <a:spcBef>
                <a:spcPct val="20000"/>
              </a:spcBef>
              <a:spcAft>
                <a:spcPct val="0"/>
              </a:spcAft>
              <a:buSzPct val="70000"/>
              <a:buBlip>
                <a:blip r:embed="rId5"/>
              </a:buBlip>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1400" dirty="0">
                <a:solidFill>
                  <a:schemeClr val="accent1"/>
                </a:solidFill>
                <a:latin typeface="+mj-lt"/>
              </a:rPr>
              <a:t>Collins, P.H. (1998). </a:t>
            </a:r>
            <a:r>
              <a:rPr lang="en-US" sz="1400" i="1" dirty="0">
                <a:solidFill>
                  <a:schemeClr val="accent1"/>
                </a:solidFill>
                <a:latin typeface="+mj-lt"/>
              </a:rPr>
              <a:t>Black feminist thought</a:t>
            </a:r>
            <a:r>
              <a:rPr lang="en-US" sz="1400" dirty="0">
                <a:solidFill>
                  <a:schemeClr val="accent1"/>
                </a:solidFill>
                <a:latin typeface="+mj-lt"/>
              </a:rPr>
              <a:t>. New York, NY: </a:t>
            </a:r>
            <a:r>
              <a:rPr lang="en-US" sz="1400" dirty="0" err="1">
                <a:solidFill>
                  <a:schemeClr val="accent1"/>
                </a:solidFill>
                <a:latin typeface="+mj-lt"/>
              </a:rPr>
              <a:t>Routledge</a:t>
            </a:r>
            <a:r>
              <a:rPr lang="en-US" sz="1400" dirty="0">
                <a:solidFill>
                  <a:schemeClr val="accent1"/>
                </a:solidFill>
                <a:latin typeface="+mj-lt"/>
              </a:rPr>
              <a:t>. </a:t>
            </a:r>
            <a:endParaRPr lang="en-US" sz="1400" dirty="0" smtClean="0">
              <a:solidFill>
                <a:schemeClr val="accent1"/>
              </a:solidFill>
              <a:latin typeface="+mj-lt"/>
            </a:endParaRPr>
          </a:p>
          <a:p>
            <a:r>
              <a:rPr lang="en-US" sz="1400" dirty="0" smtClean="0">
                <a:solidFill>
                  <a:schemeClr val="accent1"/>
                </a:solidFill>
                <a:latin typeface="+mj-lt"/>
              </a:rPr>
              <a:t>Constantine</a:t>
            </a:r>
            <a:r>
              <a:rPr lang="en-US" sz="1400" dirty="0">
                <a:solidFill>
                  <a:schemeClr val="accent1"/>
                </a:solidFill>
                <a:latin typeface="+mj-lt"/>
              </a:rPr>
              <a:t>, M.G. (2002). The intersection of Race, Ethnicity, Gender and Social Class in Counseling: Examining Selves in Cultural Contexts. </a:t>
            </a:r>
            <a:r>
              <a:rPr lang="en-US" sz="1400" i="1" dirty="0">
                <a:solidFill>
                  <a:schemeClr val="accent1"/>
                </a:solidFill>
                <a:latin typeface="+mj-lt"/>
              </a:rPr>
              <a:t>Journal of Multicultural Counseling and Development</a:t>
            </a:r>
            <a:r>
              <a:rPr lang="en-US" sz="1400" dirty="0">
                <a:solidFill>
                  <a:schemeClr val="accent1"/>
                </a:solidFill>
                <a:latin typeface="+mj-lt"/>
              </a:rPr>
              <a:t>, 30 (4), 210-215. </a:t>
            </a:r>
            <a:endParaRPr lang="en-US" sz="1400" dirty="0" smtClean="0">
              <a:solidFill>
                <a:schemeClr val="accent1"/>
              </a:solidFill>
              <a:latin typeface="+mj-lt"/>
            </a:endParaRPr>
          </a:p>
          <a:p>
            <a:r>
              <a:rPr lang="en-US" sz="1400" dirty="0" smtClean="0">
                <a:solidFill>
                  <a:schemeClr val="accent1"/>
                </a:solidFill>
                <a:latin typeface="+mj-lt"/>
              </a:rPr>
              <a:t>Crenshaw</a:t>
            </a:r>
            <a:r>
              <a:rPr lang="en-US" sz="1400" dirty="0">
                <a:solidFill>
                  <a:schemeClr val="accent1"/>
                </a:solidFill>
                <a:latin typeface="+mj-lt"/>
              </a:rPr>
              <a:t>, K. (1991). Mapping the Margins: </a:t>
            </a:r>
            <a:r>
              <a:rPr lang="en-US" sz="1400" dirty="0" err="1">
                <a:solidFill>
                  <a:schemeClr val="accent1"/>
                </a:solidFill>
                <a:latin typeface="+mj-lt"/>
              </a:rPr>
              <a:t>Intersectionality</a:t>
            </a:r>
            <a:r>
              <a:rPr lang="en-US" sz="1400" dirty="0">
                <a:solidFill>
                  <a:schemeClr val="accent1"/>
                </a:solidFill>
                <a:latin typeface="+mj-lt"/>
              </a:rPr>
              <a:t>, Identity Politics, and Violence Against Women of Color. </a:t>
            </a:r>
            <a:r>
              <a:rPr lang="en-US" sz="1400" i="1" dirty="0">
                <a:solidFill>
                  <a:schemeClr val="accent1"/>
                </a:solidFill>
                <a:latin typeface="+mj-lt"/>
              </a:rPr>
              <a:t>Stanford Law Review</a:t>
            </a:r>
            <a:r>
              <a:rPr lang="en-US" sz="1400" dirty="0">
                <a:solidFill>
                  <a:schemeClr val="accent1"/>
                </a:solidFill>
                <a:latin typeface="+mj-lt"/>
              </a:rPr>
              <a:t>, 43 (6), 1241-1299. </a:t>
            </a:r>
            <a:endParaRPr lang="en-US" sz="1400" dirty="0" smtClean="0">
              <a:solidFill>
                <a:schemeClr val="accent1"/>
              </a:solidFill>
              <a:latin typeface="+mj-lt"/>
            </a:endParaRPr>
          </a:p>
          <a:p>
            <a:r>
              <a:rPr lang="en-US" sz="1400" dirty="0" smtClean="0">
                <a:solidFill>
                  <a:schemeClr val="accent1"/>
                </a:solidFill>
                <a:latin typeface="+mj-lt"/>
              </a:rPr>
              <a:t>Hernández</a:t>
            </a:r>
            <a:r>
              <a:rPr lang="en-US" sz="1400" dirty="0">
                <a:solidFill>
                  <a:schemeClr val="accent1"/>
                </a:solidFill>
                <a:latin typeface="+mj-lt"/>
              </a:rPr>
              <a:t>, P. &amp; McDowell, T. (2010). </a:t>
            </a:r>
            <a:r>
              <a:rPr lang="en-US" sz="1400" dirty="0" err="1">
                <a:solidFill>
                  <a:schemeClr val="accent1"/>
                </a:solidFill>
                <a:latin typeface="+mj-lt"/>
              </a:rPr>
              <a:t>Intersectionality</a:t>
            </a:r>
            <a:r>
              <a:rPr lang="en-US" sz="1400" dirty="0">
                <a:solidFill>
                  <a:schemeClr val="accent1"/>
                </a:solidFill>
                <a:latin typeface="+mj-lt"/>
              </a:rPr>
              <a:t>, Power, and Relational Safety in Context: Key Concepts in Clinical Supervision. </a:t>
            </a:r>
            <a:r>
              <a:rPr lang="en-US" sz="1400" i="1" dirty="0">
                <a:solidFill>
                  <a:schemeClr val="accent1"/>
                </a:solidFill>
                <a:latin typeface="+mj-lt"/>
              </a:rPr>
              <a:t>Training and Education in Professional Psychology</a:t>
            </a:r>
            <a:r>
              <a:rPr lang="en-US" sz="1400" dirty="0">
                <a:solidFill>
                  <a:schemeClr val="accent1"/>
                </a:solidFill>
                <a:latin typeface="+mj-lt"/>
              </a:rPr>
              <a:t>, 4 (1), 29 – 35. </a:t>
            </a:r>
            <a:endParaRPr lang="en-US" sz="1400" dirty="0" smtClean="0">
              <a:solidFill>
                <a:schemeClr val="accent1"/>
              </a:solidFill>
              <a:latin typeface="+mj-lt"/>
            </a:endParaRPr>
          </a:p>
          <a:p>
            <a:r>
              <a:rPr lang="en-US" sz="1400" dirty="0" smtClean="0">
                <a:solidFill>
                  <a:schemeClr val="accent1"/>
                </a:solidFill>
                <a:latin typeface="+mj-lt"/>
              </a:rPr>
              <a:t>Dee </a:t>
            </a:r>
            <a:r>
              <a:rPr lang="en-US" sz="1400" dirty="0">
                <a:solidFill>
                  <a:schemeClr val="accent1"/>
                </a:solidFill>
                <a:latin typeface="+mj-lt"/>
              </a:rPr>
              <a:t>Watts - Jones, T. (2010). Location of Self: Opening the Door to Dialogue on </a:t>
            </a:r>
            <a:r>
              <a:rPr lang="en-US" sz="1400" dirty="0" err="1">
                <a:solidFill>
                  <a:schemeClr val="accent1"/>
                </a:solidFill>
                <a:latin typeface="+mj-lt"/>
              </a:rPr>
              <a:t>Intersectionality</a:t>
            </a:r>
            <a:r>
              <a:rPr lang="en-US" sz="1400" dirty="0">
                <a:solidFill>
                  <a:schemeClr val="accent1"/>
                </a:solidFill>
                <a:latin typeface="+mj-lt"/>
              </a:rPr>
              <a:t> in the Therapy Process. </a:t>
            </a:r>
            <a:r>
              <a:rPr lang="en-US" sz="1400" i="1" dirty="0">
                <a:solidFill>
                  <a:schemeClr val="accent1"/>
                </a:solidFill>
                <a:latin typeface="+mj-lt"/>
              </a:rPr>
              <a:t>Family Process</a:t>
            </a:r>
            <a:r>
              <a:rPr lang="en-US" sz="1400" dirty="0">
                <a:solidFill>
                  <a:schemeClr val="accent1"/>
                </a:solidFill>
                <a:latin typeface="+mj-lt"/>
              </a:rPr>
              <a:t>, 49 (3), 405-420. </a:t>
            </a:r>
            <a:endParaRPr lang="en-US" sz="1400" dirty="0" smtClean="0">
              <a:solidFill>
                <a:schemeClr val="accent1"/>
              </a:solidFill>
              <a:latin typeface="+mj-lt"/>
            </a:endParaRPr>
          </a:p>
          <a:p>
            <a:r>
              <a:rPr lang="en-US" sz="1400" dirty="0" smtClean="0">
                <a:solidFill>
                  <a:schemeClr val="accent1"/>
                </a:solidFill>
                <a:latin typeface="+mj-lt"/>
              </a:rPr>
              <a:t>Parks</a:t>
            </a:r>
            <a:r>
              <a:rPr lang="en-US" sz="1400" dirty="0">
                <a:solidFill>
                  <a:schemeClr val="accent1"/>
                </a:solidFill>
                <a:latin typeface="+mj-lt"/>
              </a:rPr>
              <a:t>, C.A., Hughes, T.L., &amp; Matthews, A.K. (2004). Race/Ethnicity and Sexual Orientation: Intersecting Identities. </a:t>
            </a:r>
            <a:r>
              <a:rPr lang="en-US" sz="1400" i="1" dirty="0">
                <a:solidFill>
                  <a:schemeClr val="accent1"/>
                </a:solidFill>
                <a:latin typeface="+mj-lt"/>
              </a:rPr>
              <a:t>Cultural Diversity and Ethnic Minority Psychology</a:t>
            </a:r>
            <a:r>
              <a:rPr lang="en-US" sz="1400" dirty="0">
                <a:solidFill>
                  <a:schemeClr val="accent1"/>
                </a:solidFill>
                <a:latin typeface="+mj-lt"/>
              </a:rPr>
              <a:t>, 10 (3), 241-254. Shields, S.A. (2008). Gender: An </a:t>
            </a:r>
            <a:r>
              <a:rPr lang="en-US" sz="1400" dirty="0" err="1">
                <a:solidFill>
                  <a:schemeClr val="accent1"/>
                </a:solidFill>
                <a:latin typeface="+mj-lt"/>
              </a:rPr>
              <a:t>Intersectionality</a:t>
            </a:r>
            <a:r>
              <a:rPr lang="en-US" sz="1400" dirty="0">
                <a:solidFill>
                  <a:schemeClr val="accent1"/>
                </a:solidFill>
                <a:latin typeface="+mj-lt"/>
              </a:rPr>
              <a:t> Perspective. </a:t>
            </a:r>
            <a:r>
              <a:rPr lang="en-US" sz="1400" i="1" dirty="0">
                <a:solidFill>
                  <a:schemeClr val="accent1"/>
                </a:solidFill>
                <a:latin typeface="+mj-lt"/>
              </a:rPr>
              <a:t>Sex Roles</a:t>
            </a:r>
            <a:r>
              <a:rPr lang="en-US" sz="1400" dirty="0">
                <a:solidFill>
                  <a:schemeClr val="accent1"/>
                </a:solidFill>
                <a:latin typeface="+mj-lt"/>
              </a:rPr>
              <a:t>, 59 (5), 301-311</a:t>
            </a:r>
            <a:r>
              <a:rPr lang="en-US" sz="1400" dirty="0" smtClean="0">
                <a:solidFill>
                  <a:schemeClr val="accent1"/>
                </a:solidFill>
                <a:latin typeface="+mj-lt"/>
              </a:rPr>
              <a:t>.</a:t>
            </a:r>
          </a:p>
          <a:p>
            <a:r>
              <a:rPr lang="en-US" sz="1400" dirty="0" smtClean="0">
                <a:solidFill>
                  <a:schemeClr val="accent1"/>
                </a:solidFill>
                <a:latin typeface="+mj-lt"/>
              </a:rPr>
              <a:t>Pederson, P.B. (2004)</a:t>
            </a:r>
            <a:r>
              <a:rPr lang="en-US" sz="1400" dirty="0">
                <a:solidFill>
                  <a:schemeClr val="accent1"/>
                </a:solidFill>
                <a:latin typeface="+mj-lt"/>
              </a:rPr>
              <a:t>. </a:t>
            </a:r>
            <a:r>
              <a:rPr lang="en-US" sz="1400" i="1" dirty="0">
                <a:solidFill>
                  <a:schemeClr val="accent1"/>
                </a:solidFill>
                <a:latin typeface="+mj-lt"/>
              </a:rPr>
              <a:t>110 Experiences for Multicultural Learning</a:t>
            </a:r>
            <a:r>
              <a:rPr lang="en-US" sz="1400" dirty="0">
                <a:solidFill>
                  <a:schemeClr val="accent1"/>
                </a:solidFill>
                <a:latin typeface="+mj-lt"/>
              </a:rPr>
              <a:t>. </a:t>
            </a:r>
            <a:r>
              <a:rPr lang="en-US" sz="1400" dirty="0" smtClean="0">
                <a:solidFill>
                  <a:schemeClr val="accent1"/>
                </a:solidFill>
                <a:latin typeface="+mj-lt"/>
              </a:rPr>
              <a:t>Washington, DC: American Psychological Association. </a:t>
            </a:r>
            <a:endParaRPr lang="en-US" sz="1400" dirty="0">
              <a:solidFill>
                <a:schemeClr val="accent1"/>
              </a:solidFill>
              <a:latin typeface="+mj-lt"/>
            </a:endParaRPr>
          </a:p>
          <a:p>
            <a:endParaRPr lang="en-US" sz="1400" dirty="0" smtClean="0">
              <a:latin typeface="+mj-lt"/>
            </a:endParaRPr>
          </a:p>
          <a:p>
            <a:pPr>
              <a:lnSpc>
                <a:spcPct val="80000"/>
              </a:lnSpc>
              <a:buNone/>
              <a:defRPr/>
            </a:pPr>
            <a:endParaRPr lang="en-US" sz="1400" dirty="0">
              <a:latin typeface="+mj-lt"/>
            </a:endParaRPr>
          </a:p>
          <a:p>
            <a:pPr>
              <a:lnSpc>
                <a:spcPct val="80000"/>
              </a:lnSpc>
              <a:buNone/>
              <a:defRPr/>
            </a:pPr>
            <a:endParaRPr lang="en-US" sz="1400" dirty="0">
              <a:latin typeface="+mj-lt"/>
            </a:endParaRPr>
          </a:p>
          <a:p>
            <a:pPr>
              <a:lnSpc>
                <a:spcPct val="80000"/>
              </a:lnSpc>
              <a:buFont typeface="Wingdings" charset="0"/>
              <a:buNone/>
              <a:defRPr/>
            </a:pPr>
            <a:endParaRPr lang="en-US" sz="1400" dirty="0" smtClean="0">
              <a:latin typeface="+mj-lt"/>
            </a:endParaRPr>
          </a:p>
          <a:p>
            <a:pPr>
              <a:lnSpc>
                <a:spcPct val="80000"/>
              </a:lnSpc>
              <a:buFont typeface="Wingdings" charset="0"/>
              <a:buNone/>
              <a:defRPr/>
            </a:pPr>
            <a:endParaRPr lang="en-US" sz="1400" dirty="0">
              <a:latin typeface="+mj-lt"/>
            </a:endParaRPr>
          </a:p>
          <a:p>
            <a:pPr>
              <a:lnSpc>
                <a:spcPct val="80000"/>
              </a:lnSpc>
              <a:buFont typeface="Wingdings" charset="0"/>
              <a:buNone/>
              <a:defRPr/>
            </a:pPr>
            <a:endParaRPr lang="en-US" sz="1400" dirty="0" smtClean="0">
              <a:latin typeface="+mj-lt"/>
            </a:endParaRPr>
          </a:p>
        </p:txBody>
      </p:sp>
      <p:sp>
        <p:nvSpPr>
          <p:cNvPr id="3" name="Rectangle 2"/>
          <p:cNvSpPr txBox="1">
            <a:spLocks noChangeArrowheads="1"/>
          </p:cNvSpPr>
          <p:nvPr/>
        </p:nvSpPr>
        <p:spPr>
          <a:xfrm>
            <a:off x="228600" y="304800"/>
            <a:ext cx="7477125" cy="763587"/>
          </a:xfrm>
          <a:prstGeom prst="rect">
            <a:avLst/>
          </a:prstGeom>
        </p:spPr>
        <p:txBody>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ＭＳ Ｐゴシック" charset="0"/>
              </a:defRPr>
            </a:lvl2pPr>
            <a:lvl3pPr algn="l" rtl="0" fontAlgn="base">
              <a:spcBef>
                <a:spcPct val="0"/>
              </a:spcBef>
              <a:spcAft>
                <a:spcPct val="0"/>
              </a:spcAft>
              <a:defRPr sz="4000">
                <a:solidFill>
                  <a:schemeClr val="tx2"/>
                </a:solidFill>
                <a:latin typeface="Arial" charset="0"/>
                <a:ea typeface="ＭＳ Ｐゴシック" charset="0"/>
              </a:defRPr>
            </a:lvl3pPr>
            <a:lvl4pPr algn="l" rtl="0" fontAlgn="base">
              <a:spcBef>
                <a:spcPct val="0"/>
              </a:spcBef>
              <a:spcAft>
                <a:spcPct val="0"/>
              </a:spcAft>
              <a:defRPr sz="4000">
                <a:solidFill>
                  <a:schemeClr val="tx2"/>
                </a:solidFill>
                <a:latin typeface="Arial" charset="0"/>
                <a:ea typeface="ＭＳ Ｐゴシック" charset="0"/>
              </a:defRPr>
            </a:lvl4pPr>
            <a:lvl5pPr algn="l" rtl="0" fontAlgn="base">
              <a:spcBef>
                <a:spcPct val="0"/>
              </a:spcBef>
              <a:spcAft>
                <a:spcPct val="0"/>
              </a:spcAft>
              <a:defRPr sz="4000">
                <a:solidFill>
                  <a:schemeClr val="tx2"/>
                </a:solidFill>
                <a:latin typeface="Arial" charset="0"/>
                <a:ea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a:lstStyle>
          <a:p>
            <a:pPr algn="ctr"/>
            <a:r>
              <a:rPr lang="en-US" sz="3200" b="1" dirty="0" smtClean="0"/>
              <a:t>Relevant Resources &amp; References</a:t>
            </a:r>
            <a:endParaRPr lang="en-US" sz="3200" b="1" dirty="0"/>
          </a:p>
        </p:txBody>
      </p:sp>
    </p:spTree>
    <p:extLst>
      <p:ext uri="{BB962C8B-B14F-4D97-AF65-F5344CB8AC3E}">
        <p14:creationId xmlns:p14="http://schemas.microsoft.com/office/powerpoint/2010/main" val="18506507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295400"/>
            <a:ext cx="7620000" cy="5410200"/>
          </a:xfrm>
          <a:prstGeom prst="rect">
            <a:avLst/>
          </a:prstGeom>
        </p:spPr>
        <p:txBody>
          <a:bodyPr/>
          <a:lstStyle>
            <a:lvl1pPr marL="342900" indent="-342900" algn="l" rtl="0" fontAlgn="base">
              <a:spcBef>
                <a:spcPct val="20000"/>
              </a:spcBef>
              <a:spcAft>
                <a:spcPct val="0"/>
              </a:spcAft>
              <a:buBlip>
                <a:blip r:embed="rId3"/>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4"/>
              </a:buBlip>
              <a:defRPr sz="2800">
                <a:solidFill>
                  <a:schemeClr val="tx1"/>
                </a:solidFill>
                <a:latin typeface="+mn-lt"/>
                <a:ea typeface="+mn-ea"/>
              </a:defRPr>
            </a:lvl2pPr>
            <a:lvl3pPr marL="1143000" indent="-228600" algn="l" rtl="0" fontAlgn="base">
              <a:spcBef>
                <a:spcPct val="20000"/>
              </a:spcBef>
              <a:spcAft>
                <a:spcPct val="0"/>
              </a:spcAft>
              <a:buSzPct val="70000"/>
              <a:buBlip>
                <a:blip r:embed="rId5"/>
              </a:buBlip>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80000"/>
              </a:lnSpc>
              <a:buFont typeface="Wingdings" charset="0"/>
              <a:buNone/>
              <a:defRPr/>
            </a:pPr>
            <a:r>
              <a:rPr lang="en-US" sz="1400" dirty="0">
                <a:solidFill>
                  <a:schemeClr val="accent1"/>
                </a:solidFill>
                <a:latin typeface="Consolas" charset="0"/>
              </a:rPr>
              <a:t>VIDEOS:</a:t>
            </a:r>
          </a:p>
          <a:p>
            <a:pPr>
              <a:lnSpc>
                <a:spcPct val="80000"/>
              </a:lnSpc>
              <a:buFont typeface="Wingdings" charset="0"/>
              <a:buNone/>
              <a:defRPr/>
            </a:pPr>
            <a:endParaRPr lang="en-US" sz="1400" dirty="0">
              <a:solidFill>
                <a:schemeClr val="accent1"/>
              </a:solidFill>
              <a:latin typeface="Consolas" charset="0"/>
            </a:endParaRPr>
          </a:p>
          <a:p>
            <a:pPr>
              <a:lnSpc>
                <a:spcPct val="80000"/>
              </a:lnSpc>
              <a:buNone/>
              <a:defRPr/>
            </a:pPr>
            <a:r>
              <a:rPr lang="en-US" sz="1400" dirty="0" err="1" smtClean="0">
                <a:solidFill>
                  <a:schemeClr val="accent1"/>
                </a:solidFill>
                <a:latin typeface="Consolas" charset="0"/>
              </a:rPr>
              <a:t>Adichie</a:t>
            </a:r>
            <a:r>
              <a:rPr lang="en-US" sz="1400" dirty="0" smtClean="0">
                <a:solidFill>
                  <a:schemeClr val="accent1"/>
                </a:solidFill>
                <a:latin typeface="Consolas" charset="0"/>
              </a:rPr>
              <a:t>, C.N. </a:t>
            </a:r>
            <a:r>
              <a:rPr lang="en-US" sz="1400" dirty="0">
                <a:solidFill>
                  <a:schemeClr val="accent1"/>
                </a:solidFill>
                <a:latin typeface="Consolas" charset="0"/>
              </a:rPr>
              <a:t>(</a:t>
            </a:r>
            <a:r>
              <a:rPr lang="en-US" sz="1400" dirty="0" smtClean="0">
                <a:solidFill>
                  <a:schemeClr val="accent1"/>
                </a:solidFill>
                <a:latin typeface="Consolas" charset="0"/>
              </a:rPr>
              <a:t>2009, July)</a:t>
            </a:r>
            <a:r>
              <a:rPr lang="en-US" sz="1400" dirty="0">
                <a:solidFill>
                  <a:schemeClr val="accent1"/>
                </a:solidFill>
                <a:latin typeface="Consolas" charset="0"/>
              </a:rPr>
              <a:t>. </a:t>
            </a:r>
            <a:r>
              <a:rPr lang="en-US" sz="1400" dirty="0" smtClean="0">
                <a:solidFill>
                  <a:schemeClr val="accent1"/>
                </a:solidFill>
                <a:latin typeface="Consolas" charset="0"/>
              </a:rPr>
              <a:t>The danger of a single story. </a:t>
            </a:r>
            <a:r>
              <a:rPr lang="en-US" sz="1400" dirty="0">
                <a:solidFill>
                  <a:schemeClr val="accent1"/>
                </a:solidFill>
                <a:latin typeface="Consolas" charset="0"/>
              </a:rPr>
              <a:t>[Video file]. Retrieved from </a:t>
            </a:r>
            <a:r>
              <a:rPr lang="en-US" sz="1400" dirty="0">
                <a:solidFill>
                  <a:schemeClr val="accent1"/>
                </a:solidFill>
                <a:latin typeface="Consolas" charset="0"/>
                <a:hlinkClick r:id="rId6"/>
              </a:rPr>
              <a:t>http://www.ted.com/talks/chimamanda_adichie_the_danger_of_a_single_story?language=</a:t>
            </a:r>
            <a:r>
              <a:rPr lang="en-US" sz="1400" dirty="0" smtClean="0">
                <a:solidFill>
                  <a:schemeClr val="accent1"/>
                </a:solidFill>
                <a:latin typeface="Consolas" charset="0"/>
                <a:hlinkClick r:id="rId6"/>
              </a:rPr>
              <a:t>en</a:t>
            </a:r>
            <a:endParaRPr lang="en-US" sz="1400" dirty="0" smtClean="0">
              <a:solidFill>
                <a:schemeClr val="accent1"/>
              </a:solidFill>
              <a:latin typeface="Consolas" charset="0"/>
            </a:endParaRPr>
          </a:p>
          <a:p>
            <a:pPr>
              <a:lnSpc>
                <a:spcPct val="80000"/>
              </a:lnSpc>
              <a:buNone/>
              <a:defRPr/>
            </a:pPr>
            <a:endParaRPr lang="en-US" sz="1400" dirty="0">
              <a:solidFill>
                <a:schemeClr val="accent1"/>
              </a:solidFill>
              <a:latin typeface="Consolas" charset="0"/>
            </a:endParaRPr>
          </a:p>
          <a:p>
            <a:pPr>
              <a:lnSpc>
                <a:spcPct val="80000"/>
              </a:lnSpc>
              <a:buNone/>
              <a:defRPr/>
            </a:pPr>
            <a:r>
              <a:rPr lang="en-US" sz="1400" dirty="0" smtClean="0">
                <a:solidFill>
                  <a:schemeClr val="accent1"/>
                </a:solidFill>
                <a:latin typeface="Consolas" charset="0"/>
              </a:rPr>
              <a:t>Fusion</a:t>
            </a:r>
            <a:r>
              <a:rPr lang="en-US" sz="1400" dirty="0">
                <a:solidFill>
                  <a:schemeClr val="accent1"/>
                </a:solidFill>
                <a:latin typeface="Consolas" charset="0"/>
              </a:rPr>
              <a:t>. (2014, May 6). Activist Janet Mock Flips the Script on Reporter: Asks Her to Prove Her Womanhood. [Video file]. Retrieved from </a:t>
            </a:r>
            <a:r>
              <a:rPr lang="en-US" sz="1400" dirty="0">
                <a:solidFill>
                  <a:schemeClr val="accent1"/>
                </a:solidFill>
                <a:latin typeface="Consolas" charset="0"/>
                <a:hlinkClick r:id="rId7"/>
              </a:rPr>
              <a:t>https://youtu.be/</a:t>
            </a:r>
            <a:r>
              <a:rPr lang="en-US" sz="1400" dirty="0" smtClean="0">
                <a:solidFill>
                  <a:schemeClr val="accent1"/>
                </a:solidFill>
                <a:latin typeface="Consolas" charset="0"/>
                <a:hlinkClick r:id="rId7"/>
              </a:rPr>
              <a:t>ISsdSvJhniQ</a:t>
            </a:r>
            <a:endParaRPr lang="en-US" sz="1400" dirty="0" smtClean="0">
              <a:solidFill>
                <a:schemeClr val="accent1"/>
              </a:solidFill>
              <a:latin typeface="Consolas" charset="0"/>
            </a:endParaRPr>
          </a:p>
          <a:p>
            <a:pPr>
              <a:lnSpc>
                <a:spcPct val="80000"/>
              </a:lnSpc>
              <a:buNone/>
              <a:defRPr/>
            </a:pPr>
            <a:endParaRPr lang="en-US" sz="1400" dirty="0">
              <a:solidFill>
                <a:schemeClr val="accent1"/>
              </a:solidFill>
              <a:latin typeface="Consolas" charset="0"/>
            </a:endParaRPr>
          </a:p>
          <a:p>
            <a:pPr>
              <a:lnSpc>
                <a:spcPct val="80000"/>
              </a:lnSpc>
              <a:buNone/>
              <a:defRPr/>
            </a:pPr>
            <a:r>
              <a:rPr lang="en-US" sz="1400" dirty="0" smtClean="0">
                <a:solidFill>
                  <a:schemeClr val="accent1"/>
                </a:solidFill>
                <a:latin typeface="Consolas" charset="0"/>
              </a:rPr>
              <a:t>Harvard Foundation. </a:t>
            </a:r>
            <a:r>
              <a:rPr lang="en-US" sz="1400" dirty="0">
                <a:solidFill>
                  <a:schemeClr val="accent1"/>
                </a:solidFill>
                <a:latin typeface="Consolas" charset="0"/>
              </a:rPr>
              <a:t>(2014, </a:t>
            </a:r>
            <a:r>
              <a:rPr lang="en-US" sz="1400" dirty="0" smtClean="0">
                <a:solidFill>
                  <a:schemeClr val="accent1"/>
                </a:solidFill>
                <a:latin typeface="Consolas" charset="0"/>
              </a:rPr>
              <a:t>March 11)</a:t>
            </a:r>
            <a:r>
              <a:rPr lang="en-US" sz="1400" dirty="0">
                <a:solidFill>
                  <a:schemeClr val="accent1"/>
                </a:solidFill>
                <a:latin typeface="Consolas" charset="0"/>
              </a:rPr>
              <a:t>. </a:t>
            </a:r>
            <a:r>
              <a:rPr lang="en-US" sz="1400" dirty="0" smtClean="0">
                <a:solidFill>
                  <a:schemeClr val="accent1"/>
                </a:solidFill>
                <a:latin typeface="Consolas" charset="0"/>
              </a:rPr>
              <a:t>Lavern Cox Talks about </a:t>
            </a:r>
            <a:r>
              <a:rPr lang="en-US" sz="1400" dirty="0" err="1" smtClean="0">
                <a:solidFill>
                  <a:schemeClr val="accent1"/>
                </a:solidFill>
                <a:latin typeface="Consolas" charset="0"/>
              </a:rPr>
              <a:t>Intersectionality</a:t>
            </a:r>
            <a:r>
              <a:rPr lang="en-US" sz="1400" dirty="0" smtClean="0">
                <a:solidFill>
                  <a:schemeClr val="accent1"/>
                </a:solidFill>
                <a:latin typeface="Consolas" charset="0"/>
              </a:rPr>
              <a:t> at Harvard. </a:t>
            </a:r>
            <a:r>
              <a:rPr lang="en-US" sz="1400" dirty="0">
                <a:solidFill>
                  <a:schemeClr val="accent1"/>
                </a:solidFill>
                <a:latin typeface="Consolas" charset="0"/>
              </a:rPr>
              <a:t>[Video file]. Retrieved from https://</a:t>
            </a:r>
            <a:r>
              <a:rPr lang="en-US" sz="1400" dirty="0" err="1">
                <a:solidFill>
                  <a:schemeClr val="accent1"/>
                </a:solidFill>
                <a:latin typeface="Consolas" charset="0"/>
              </a:rPr>
              <a:t>youtu.be</a:t>
            </a:r>
            <a:r>
              <a:rPr lang="en-US" sz="1400" dirty="0">
                <a:solidFill>
                  <a:schemeClr val="accent1"/>
                </a:solidFill>
                <a:latin typeface="Consolas" charset="0"/>
              </a:rPr>
              <a:t>/jY3F1pIxHMA</a:t>
            </a:r>
          </a:p>
          <a:p>
            <a:pPr>
              <a:lnSpc>
                <a:spcPct val="80000"/>
              </a:lnSpc>
              <a:buNone/>
              <a:defRPr/>
            </a:pPr>
            <a:endParaRPr lang="en-US" sz="1400" dirty="0">
              <a:solidFill>
                <a:schemeClr val="accent1"/>
              </a:solidFill>
              <a:latin typeface="Consolas" charset="0"/>
            </a:endParaRPr>
          </a:p>
          <a:p>
            <a:pPr>
              <a:lnSpc>
                <a:spcPct val="80000"/>
              </a:lnSpc>
              <a:buNone/>
              <a:defRPr/>
            </a:pPr>
            <a:r>
              <a:rPr lang="en-US" sz="1400" dirty="0">
                <a:solidFill>
                  <a:schemeClr val="accent1"/>
                </a:solidFill>
                <a:latin typeface="Consolas" charset="0"/>
              </a:rPr>
              <a:t>Race Today: A Symposium on Race in America – Brown University. (2015, July 2). </a:t>
            </a:r>
            <a:r>
              <a:rPr lang="en-US" sz="1400" dirty="0" err="1">
                <a:solidFill>
                  <a:schemeClr val="accent1"/>
                </a:solidFill>
                <a:latin typeface="Consolas" charset="0"/>
              </a:rPr>
              <a:t>Kimberlé</a:t>
            </a:r>
            <a:r>
              <a:rPr lang="en-US" sz="1400" dirty="0">
                <a:solidFill>
                  <a:schemeClr val="accent1"/>
                </a:solidFill>
                <a:latin typeface="Consolas" charset="0"/>
              </a:rPr>
              <a:t> Crenshaw, "Race, Gender, Inequality and </a:t>
            </a:r>
            <a:r>
              <a:rPr lang="en-US" sz="1400" dirty="0" err="1">
                <a:solidFill>
                  <a:schemeClr val="accent1"/>
                </a:solidFill>
                <a:latin typeface="Consolas" charset="0"/>
              </a:rPr>
              <a:t>Intersectionality</a:t>
            </a:r>
            <a:r>
              <a:rPr lang="en-US" sz="1400" dirty="0">
                <a:solidFill>
                  <a:schemeClr val="accent1"/>
                </a:solidFill>
                <a:latin typeface="Consolas" charset="0"/>
              </a:rPr>
              <a:t>". [Video file]. Retrieved from </a:t>
            </a:r>
            <a:r>
              <a:rPr lang="en-US" sz="1400" dirty="0">
                <a:solidFill>
                  <a:schemeClr val="accent1"/>
                </a:solidFill>
                <a:latin typeface="Consolas" charset="0"/>
                <a:hlinkClick r:id="rId8"/>
              </a:rPr>
              <a:t>https://youtu.be/KNKbGFoYC1Q</a:t>
            </a:r>
            <a:endParaRPr lang="en-US" sz="1400" dirty="0">
              <a:solidFill>
                <a:schemeClr val="accent1"/>
              </a:solidFill>
              <a:latin typeface="Consolas" charset="0"/>
            </a:endParaRPr>
          </a:p>
          <a:p>
            <a:pPr>
              <a:lnSpc>
                <a:spcPct val="80000"/>
              </a:lnSpc>
              <a:buNone/>
              <a:defRPr/>
            </a:pPr>
            <a:endParaRPr lang="en-US" sz="1400" dirty="0">
              <a:solidFill>
                <a:schemeClr val="accent1"/>
              </a:solidFill>
              <a:latin typeface="Consolas" charset="0"/>
            </a:endParaRPr>
          </a:p>
          <a:p>
            <a:pPr>
              <a:lnSpc>
                <a:spcPct val="80000"/>
              </a:lnSpc>
              <a:buNone/>
              <a:defRPr/>
            </a:pPr>
            <a:r>
              <a:rPr lang="en-US" sz="1400" dirty="0">
                <a:solidFill>
                  <a:schemeClr val="accent1"/>
                </a:solidFill>
                <a:latin typeface="Consolas" charset="0"/>
              </a:rPr>
              <a:t>Social Justice Advocates at the U. (2014,February 13). </a:t>
            </a:r>
            <a:r>
              <a:rPr lang="en-US" sz="1400" dirty="0" err="1">
                <a:solidFill>
                  <a:schemeClr val="accent1"/>
                </a:solidFill>
                <a:latin typeface="Consolas" charset="0"/>
              </a:rPr>
              <a:t>Intersectionality</a:t>
            </a:r>
            <a:r>
              <a:rPr lang="en-US" sz="1400" dirty="0">
                <a:solidFill>
                  <a:schemeClr val="accent1"/>
                </a:solidFill>
                <a:latin typeface="Consolas" charset="0"/>
              </a:rPr>
              <a:t>: Queer People of Color. [Video file]. Retrieved from </a:t>
            </a:r>
            <a:r>
              <a:rPr lang="en-US" sz="1400" dirty="0">
                <a:solidFill>
                  <a:schemeClr val="accent1"/>
                </a:solidFill>
                <a:latin typeface="Consolas" charset="0"/>
                <a:hlinkClick r:id="rId9"/>
              </a:rPr>
              <a:t>https://youtu.be/JUyn7lKqBa0</a:t>
            </a:r>
            <a:endParaRPr lang="en-US" sz="1400" dirty="0">
              <a:solidFill>
                <a:schemeClr val="accent1"/>
              </a:solidFill>
              <a:latin typeface="Consolas" charset="0"/>
            </a:endParaRPr>
          </a:p>
          <a:p>
            <a:pPr>
              <a:lnSpc>
                <a:spcPct val="80000"/>
              </a:lnSpc>
              <a:buNone/>
              <a:defRPr/>
            </a:pPr>
            <a:endParaRPr lang="en-US" sz="1400" dirty="0">
              <a:solidFill>
                <a:schemeClr val="accent1"/>
              </a:solidFill>
              <a:latin typeface="Consolas" charset="0"/>
            </a:endParaRPr>
          </a:p>
          <a:p>
            <a:pPr>
              <a:lnSpc>
                <a:spcPct val="80000"/>
              </a:lnSpc>
              <a:buNone/>
              <a:defRPr/>
            </a:pPr>
            <a:r>
              <a:rPr lang="en-US" sz="1400" dirty="0" err="1">
                <a:solidFill>
                  <a:schemeClr val="accent1"/>
                </a:solidFill>
                <a:latin typeface="Consolas" charset="0"/>
              </a:rPr>
              <a:t>Tedx</a:t>
            </a:r>
            <a:r>
              <a:rPr lang="en-US" sz="1400" dirty="0">
                <a:solidFill>
                  <a:schemeClr val="accent1"/>
                </a:solidFill>
                <a:latin typeface="Consolas" charset="0"/>
              </a:rPr>
              <a:t> Talks. (2013, November 4). </a:t>
            </a:r>
            <a:r>
              <a:rPr lang="en-US" sz="1400" dirty="0" err="1">
                <a:solidFill>
                  <a:schemeClr val="accent1"/>
                </a:solidFill>
                <a:latin typeface="Consolas" charset="0"/>
              </a:rPr>
              <a:t>Intersectionality</a:t>
            </a:r>
            <a:r>
              <a:rPr lang="en-US" sz="1400" dirty="0">
                <a:solidFill>
                  <a:schemeClr val="accent1"/>
                </a:solidFill>
                <a:latin typeface="Consolas" charset="0"/>
              </a:rPr>
              <a:t> matters: Aisha Fukushima. [Video file]. Retrieved from </a:t>
            </a:r>
            <a:r>
              <a:rPr lang="en-US" sz="1400" dirty="0">
                <a:solidFill>
                  <a:schemeClr val="accent1"/>
                </a:solidFill>
                <a:latin typeface="Consolas" charset="0"/>
                <a:hlinkClick r:id="rId10"/>
              </a:rPr>
              <a:t>https://youtu.be/Iwp5rQTJi84</a:t>
            </a:r>
            <a:endParaRPr lang="en-US" sz="1400" dirty="0">
              <a:solidFill>
                <a:schemeClr val="accent1"/>
              </a:solidFill>
              <a:latin typeface="Consolas" charset="0"/>
            </a:endParaRPr>
          </a:p>
        </p:txBody>
      </p:sp>
      <p:sp>
        <p:nvSpPr>
          <p:cNvPr id="3" name="Rectangle 2"/>
          <p:cNvSpPr txBox="1">
            <a:spLocks noChangeArrowheads="1"/>
          </p:cNvSpPr>
          <p:nvPr/>
        </p:nvSpPr>
        <p:spPr>
          <a:xfrm>
            <a:off x="228600" y="304800"/>
            <a:ext cx="7477125" cy="763587"/>
          </a:xfrm>
          <a:prstGeom prst="rect">
            <a:avLst/>
          </a:prstGeom>
        </p:spPr>
        <p:txBody>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ＭＳ Ｐゴシック" charset="0"/>
              </a:defRPr>
            </a:lvl2pPr>
            <a:lvl3pPr algn="l" rtl="0" fontAlgn="base">
              <a:spcBef>
                <a:spcPct val="0"/>
              </a:spcBef>
              <a:spcAft>
                <a:spcPct val="0"/>
              </a:spcAft>
              <a:defRPr sz="4000">
                <a:solidFill>
                  <a:schemeClr val="tx2"/>
                </a:solidFill>
                <a:latin typeface="Arial" charset="0"/>
                <a:ea typeface="ＭＳ Ｐゴシック" charset="0"/>
              </a:defRPr>
            </a:lvl3pPr>
            <a:lvl4pPr algn="l" rtl="0" fontAlgn="base">
              <a:spcBef>
                <a:spcPct val="0"/>
              </a:spcBef>
              <a:spcAft>
                <a:spcPct val="0"/>
              </a:spcAft>
              <a:defRPr sz="4000">
                <a:solidFill>
                  <a:schemeClr val="tx2"/>
                </a:solidFill>
                <a:latin typeface="Arial" charset="0"/>
                <a:ea typeface="ＭＳ Ｐゴシック" charset="0"/>
              </a:defRPr>
            </a:lvl4pPr>
            <a:lvl5pPr algn="l" rtl="0" fontAlgn="base">
              <a:spcBef>
                <a:spcPct val="0"/>
              </a:spcBef>
              <a:spcAft>
                <a:spcPct val="0"/>
              </a:spcAft>
              <a:defRPr sz="4000">
                <a:solidFill>
                  <a:schemeClr val="tx2"/>
                </a:solidFill>
                <a:latin typeface="Arial" charset="0"/>
                <a:ea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a:lstStyle>
          <a:p>
            <a:pPr algn="ctr"/>
            <a:r>
              <a:rPr lang="en-US" sz="3200" b="1" dirty="0" smtClean="0"/>
              <a:t>Relevant Resources &amp; References</a:t>
            </a:r>
            <a:endParaRPr lang="en-US" sz="3200" b="1" dirty="0"/>
          </a:p>
        </p:txBody>
      </p:sp>
    </p:spTree>
    <p:extLst>
      <p:ext uri="{BB962C8B-B14F-4D97-AF65-F5344CB8AC3E}">
        <p14:creationId xmlns:p14="http://schemas.microsoft.com/office/powerpoint/2010/main" val="41949659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7200"/>
            <a:ext cx="8686800" cy="838200"/>
          </a:xfrm>
          <a:noFill/>
        </p:spPr>
        <p:txBody>
          <a:bodyPr>
            <a:normAutofit/>
          </a:bodyPr>
          <a:lstStyle/>
          <a:p>
            <a:pPr fontAlgn="auto">
              <a:spcAft>
                <a:spcPts val="0"/>
              </a:spcAft>
              <a:defRPr/>
            </a:pPr>
            <a:r>
              <a:rPr lang="en-US" sz="3600" b="1" kern="12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What </a:t>
            </a:r>
            <a:r>
              <a:rPr lang="en-US" sz="3600" b="1" kern="12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is </a:t>
            </a:r>
            <a:r>
              <a:rPr lang="en-US" sz="3600" b="1" kern="1200"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Intersectionality</a:t>
            </a:r>
            <a:r>
              <a:rPr lang="en-US" sz="3600" b="1" kern="1200"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rPr>
              <a:t>?</a:t>
            </a:r>
            <a:endParaRPr lang="en-US" sz="3600" b="1" kern="12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endParaRPr>
          </a:p>
        </p:txBody>
      </p:sp>
      <p:sp>
        <p:nvSpPr>
          <p:cNvPr id="72707" name="Content Placeholder 2"/>
          <p:cNvSpPr>
            <a:spLocks noGrp="1"/>
          </p:cNvSpPr>
          <p:nvPr>
            <p:ph idx="4294967295"/>
          </p:nvPr>
        </p:nvSpPr>
        <p:spPr>
          <a:xfrm>
            <a:off x="263525" y="1598613"/>
            <a:ext cx="7386638" cy="4802187"/>
          </a:xfrm>
        </p:spPr>
        <p:txBody>
          <a:bodyPr/>
          <a:lstStyle/>
          <a:p>
            <a:r>
              <a:rPr lang="en-US" sz="2000" dirty="0" err="1" smtClean="0">
                <a:solidFill>
                  <a:schemeClr val="accent1"/>
                </a:solidFill>
              </a:rPr>
              <a:t>Intersectionality</a:t>
            </a:r>
            <a:r>
              <a:rPr lang="en-US" sz="2000" dirty="0" smtClean="0">
                <a:solidFill>
                  <a:schemeClr val="accent1"/>
                </a:solidFill>
              </a:rPr>
              <a:t> </a:t>
            </a:r>
            <a:r>
              <a:rPr lang="en-US" sz="2000" dirty="0">
                <a:solidFill>
                  <a:schemeClr val="accent1"/>
                </a:solidFill>
              </a:rPr>
              <a:t>is a process, a continuous one, of examining differential power relations of various identities statuses including but not limited to race/ethnicity, gender, social class, sexual orientation, nation of origin, age, ability status, religion/spirituality, etc. </a:t>
            </a:r>
            <a:endParaRPr lang="en-US" sz="2000" dirty="0" smtClean="0">
              <a:solidFill>
                <a:schemeClr val="accent1"/>
              </a:solidFill>
            </a:endParaRPr>
          </a:p>
          <a:p>
            <a:r>
              <a:rPr lang="en-US" sz="2000" dirty="0" smtClean="0">
                <a:solidFill>
                  <a:schemeClr val="accent1"/>
                </a:solidFill>
              </a:rPr>
              <a:t>‘</a:t>
            </a:r>
            <a:r>
              <a:rPr lang="en-US" sz="2000" dirty="0">
                <a:solidFill>
                  <a:schemeClr val="accent1"/>
                </a:solidFill>
              </a:rPr>
              <a:t>Unjust power relations’ exist between these intersecting identities that introduce complexity that aren’t sufficiently addressed by examining these identities in isolation (Collins, 1998)</a:t>
            </a:r>
            <a:r>
              <a:rPr lang="en-US" sz="2000" dirty="0" smtClean="0">
                <a:solidFill>
                  <a:schemeClr val="accent1"/>
                </a:solidFill>
              </a:rPr>
              <a:t>.</a:t>
            </a:r>
          </a:p>
          <a:p>
            <a:r>
              <a:rPr lang="en-US" sz="2000" dirty="0" smtClean="0">
                <a:solidFill>
                  <a:schemeClr val="accent1"/>
                </a:solidFill>
              </a:rPr>
              <a:t>Relationships </a:t>
            </a:r>
            <a:r>
              <a:rPr lang="en-US" sz="2000" dirty="0">
                <a:solidFill>
                  <a:schemeClr val="accent1"/>
                </a:solidFill>
              </a:rPr>
              <a:t>and power dynamics between social locations and processes (e.g., racism, classism, heterosexism, </a:t>
            </a:r>
            <a:r>
              <a:rPr lang="en-US" sz="2000" dirty="0" err="1">
                <a:solidFill>
                  <a:schemeClr val="accent1"/>
                </a:solidFill>
              </a:rPr>
              <a:t>ableism</a:t>
            </a:r>
            <a:r>
              <a:rPr lang="en-US" sz="2000" dirty="0">
                <a:solidFill>
                  <a:schemeClr val="accent1"/>
                </a:solidFill>
              </a:rPr>
              <a:t>, ageism, sexism) are linked. They can also change over time and be different depending on geographic </a:t>
            </a:r>
            <a:r>
              <a:rPr lang="en-US" sz="2000" dirty="0" smtClean="0">
                <a:solidFill>
                  <a:schemeClr val="accent1"/>
                </a:solidFill>
              </a:rPr>
              <a:t>settings (</a:t>
            </a:r>
            <a:r>
              <a:rPr lang="en-US" sz="2000" dirty="0" err="1" smtClean="0">
                <a:solidFill>
                  <a:schemeClr val="accent1"/>
                </a:solidFill>
              </a:rPr>
              <a:t>Hankivsky</a:t>
            </a:r>
            <a:r>
              <a:rPr lang="en-US" sz="2000" dirty="0" smtClean="0">
                <a:solidFill>
                  <a:schemeClr val="accent1"/>
                </a:solidFill>
              </a:rPr>
              <a:t> 2014).</a:t>
            </a:r>
            <a:endParaRPr lang="en-US" sz="2000" dirty="0">
              <a:solidFill>
                <a:schemeClr val="accent1"/>
              </a:solidFill>
            </a:endParaRPr>
          </a:p>
          <a:p>
            <a:endParaRPr lang="en-US" sz="2400" dirty="0">
              <a:solidFill>
                <a:schemeClr val="tx2"/>
              </a:solidFill>
            </a:endParaRPr>
          </a:p>
          <a:p>
            <a:endParaRPr lang="en-US" sz="2400" dirty="0"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04800" y="2743200"/>
            <a:ext cx="7162800" cy="838200"/>
          </a:xfrm>
          <a:prstGeom prst="rect">
            <a:avLst/>
          </a:prstGeom>
        </p:spPr>
        <p:txBody>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ＭＳ Ｐゴシック" charset="0"/>
              </a:defRPr>
            </a:lvl2pPr>
            <a:lvl3pPr algn="l" rtl="0" fontAlgn="base">
              <a:spcBef>
                <a:spcPct val="0"/>
              </a:spcBef>
              <a:spcAft>
                <a:spcPct val="0"/>
              </a:spcAft>
              <a:defRPr sz="4000">
                <a:solidFill>
                  <a:schemeClr val="tx2"/>
                </a:solidFill>
                <a:latin typeface="Arial" charset="0"/>
                <a:ea typeface="ＭＳ Ｐゴシック" charset="0"/>
              </a:defRPr>
            </a:lvl3pPr>
            <a:lvl4pPr algn="l" rtl="0" fontAlgn="base">
              <a:spcBef>
                <a:spcPct val="0"/>
              </a:spcBef>
              <a:spcAft>
                <a:spcPct val="0"/>
              </a:spcAft>
              <a:defRPr sz="4000">
                <a:solidFill>
                  <a:schemeClr val="tx2"/>
                </a:solidFill>
                <a:latin typeface="Arial" charset="0"/>
                <a:ea typeface="ＭＳ Ｐゴシック" charset="0"/>
              </a:defRPr>
            </a:lvl4pPr>
            <a:lvl5pPr algn="l" rtl="0" fontAlgn="base">
              <a:spcBef>
                <a:spcPct val="0"/>
              </a:spcBef>
              <a:spcAft>
                <a:spcPct val="0"/>
              </a:spcAft>
              <a:defRPr sz="4000">
                <a:solidFill>
                  <a:schemeClr val="tx2"/>
                </a:solidFill>
                <a:latin typeface="Arial" charset="0"/>
                <a:ea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hlinkClick r:id="rId3"/>
              </a:rPr>
              <a:t>Student Stories: Mario</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6848025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304800"/>
            <a:ext cx="7477125" cy="1143000"/>
          </a:xfrm>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Intersecting Identities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 name="Content Placeholder 2" descr="Intersectionality-chart.jpg"/>
          <p:cNvPicPr>
            <a:picLocks noGrp="1" noChangeAspect="1"/>
          </p:cNvPicPr>
          <p:nvPr>
            <p:ph idx="1"/>
          </p:nvPr>
        </p:nvPicPr>
        <p:blipFill>
          <a:blip r:embed="rId3">
            <a:extLst>
              <a:ext uri="{28A0092B-C50C-407E-A947-70E740481C1C}">
                <a14:useLocalDpi xmlns:a14="http://schemas.microsoft.com/office/drawing/2010/main" val="0"/>
              </a:ext>
            </a:extLst>
          </a:blip>
          <a:srcRect t="4336" b="4336"/>
          <a:stretch>
            <a:fillRect/>
          </a:stretch>
        </p:blipFill>
        <p:spPr>
          <a:xfrm>
            <a:off x="228600" y="1600200"/>
            <a:ext cx="7386638" cy="4497387"/>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7848599" cy="1143000"/>
          </a:xfrm>
        </p:spPr>
        <p:txBody>
          <a:bodyPr/>
          <a:lstStyle/>
          <a:p>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Intersectionality</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Why should we care?</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Picture 6"/>
          <p:cNvPicPr>
            <a:picLocks noChangeAspect="1"/>
          </p:cNvPicPr>
          <p:nvPr/>
        </p:nvPicPr>
        <p:blipFill>
          <a:blip r:embed="rId3"/>
          <a:stretch>
            <a:fillRect/>
          </a:stretch>
        </p:blipFill>
        <p:spPr>
          <a:xfrm>
            <a:off x="2438399" y="914400"/>
            <a:ext cx="5191119" cy="762000"/>
          </a:xfrm>
          <a:prstGeom prst="rect">
            <a:avLst/>
          </a:prstGeom>
        </p:spPr>
      </p:pic>
      <p:pic>
        <p:nvPicPr>
          <p:cNvPr id="8" name="Picture 7"/>
          <p:cNvPicPr>
            <a:picLocks noChangeAspect="1"/>
          </p:cNvPicPr>
          <p:nvPr/>
        </p:nvPicPr>
        <p:blipFill>
          <a:blip r:embed="rId4"/>
          <a:stretch>
            <a:fillRect/>
          </a:stretch>
        </p:blipFill>
        <p:spPr>
          <a:xfrm>
            <a:off x="3733800" y="3178356"/>
            <a:ext cx="3921859" cy="1393644"/>
          </a:xfrm>
          <a:prstGeom prst="rect">
            <a:avLst/>
          </a:prstGeom>
        </p:spPr>
      </p:pic>
      <p:pic>
        <p:nvPicPr>
          <p:cNvPr id="9" name="Picture 8"/>
          <p:cNvPicPr>
            <a:picLocks noChangeAspect="1"/>
          </p:cNvPicPr>
          <p:nvPr/>
        </p:nvPicPr>
        <p:blipFill>
          <a:blip r:embed="rId5"/>
          <a:stretch>
            <a:fillRect/>
          </a:stretch>
        </p:blipFill>
        <p:spPr>
          <a:xfrm>
            <a:off x="152400" y="3657600"/>
            <a:ext cx="3499361" cy="1981200"/>
          </a:xfrm>
          <a:prstGeom prst="rect">
            <a:avLst/>
          </a:prstGeom>
        </p:spPr>
      </p:pic>
      <p:pic>
        <p:nvPicPr>
          <p:cNvPr id="10" name="Picture 9"/>
          <p:cNvPicPr>
            <a:picLocks noChangeAspect="1"/>
          </p:cNvPicPr>
          <p:nvPr/>
        </p:nvPicPr>
        <p:blipFill>
          <a:blip r:embed="rId6"/>
          <a:stretch>
            <a:fillRect/>
          </a:stretch>
        </p:blipFill>
        <p:spPr>
          <a:xfrm>
            <a:off x="3733800" y="4787984"/>
            <a:ext cx="3865637" cy="1612816"/>
          </a:xfrm>
          <a:prstGeom prst="rect">
            <a:avLst/>
          </a:prstGeom>
        </p:spPr>
      </p:pic>
      <p:pic>
        <p:nvPicPr>
          <p:cNvPr id="11" name="Picture 10"/>
          <p:cNvPicPr>
            <a:picLocks noChangeAspect="1"/>
          </p:cNvPicPr>
          <p:nvPr/>
        </p:nvPicPr>
        <p:blipFill>
          <a:blip r:embed="rId7"/>
          <a:stretch>
            <a:fillRect/>
          </a:stretch>
        </p:blipFill>
        <p:spPr>
          <a:xfrm>
            <a:off x="304800" y="1828800"/>
            <a:ext cx="6917656" cy="1196227"/>
          </a:xfrm>
          <a:prstGeom prst="rect">
            <a:avLst/>
          </a:prstGeom>
        </p:spPr>
      </p:pic>
    </p:spTree>
    <p:extLst>
      <p:ext uri="{BB962C8B-B14F-4D97-AF65-F5344CB8AC3E}">
        <p14:creationId xmlns:p14="http://schemas.microsoft.com/office/powerpoint/2010/main" val="31131838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More Stats – Employment &amp; Intersections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Picture 6" descr="Employement rate by race x gen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8" y="1676400"/>
            <a:ext cx="7570204" cy="4419600"/>
          </a:xfrm>
          <a:prstGeom prst="rect">
            <a:avLst/>
          </a:prstGeom>
        </p:spPr>
      </p:pic>
    </p:spTree>
    <p:extLst>
      <p:ext uri="{BB962C8B-B14F-4D97-AF65-F5344CB8AC3E}">
        <p14:creationId xmlns:p14="http://schemas.microsoft.com/office/powerpoint/2010/main" val="15901024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7477125" cy="1143000"/>
          </a:xfrm>
        </p:spPr>
        <p:txBody>
          <a:bodyPr/>
          <a:lstStyle/>
          <a:p>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hlinkClick r:id="rId3"/>
              </a:rPr>
              <a:t>Flipping the Script – Video 2</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4885305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7467600" cy="685800"/>
          </a:xfrm>
        </p:spPr>
        <p:txBody>
          <a:bodyPr/>
          <a:lstStyle/>
          <a:p>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My Philosophy On Training</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Picture 4" descr="skydiving-658404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581400"/>
            <a:ext cx="4114800" cy="2828925"/>
          </a:xfrm>
          <a:prstGeom prst="rect">
            <a:avLst/>
          </a:prstGeom>
        </p:spPr>
      </p:pic>
      <p:pic>
        <p:nvPicPr>
          <p:cNvPr id="3" name="Picture 2" descr="skydive-indiana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8600"/>
            <a:ext cx="3169692" cy="2259238"/>
          </a:xfrm>
          <a:prstGeom prst="rect">
            <a:avLst/>
          </a:prstGeom>
        </p:spPr>
      </p:pic>
    </p:spTree>
    <p:extLst>
      <p:ext uri="{BB962C8B-B14F-4D97-AF65-F5344CB8AC3E}">
        <p14:creationId xmlns:p14="http://schemas.microsoft.com/office/powerpoint/2010/main" val="10303456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6286</TotalTime>
  <Words>1485</Words>
  <Application>Microsoft Macintosh PowerPoint</Application>
  <PresentationFormat>On-screen Show (4:3)</PresentationFormat>
  <Paragraphs>136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Kimono</vt:lpstr>
      <vt:lpstr>Navigating Intersectionality in Training &amp; Practice</vt:lpstr>
      <vt:lpstr>Relevant Background &amp; Outline</vt:lpstr>
      <vt:lpstr>What is Intersectionality?</vt:lpstr>
      <vt:lpstr>PowerPoint Presentation</vt:lpstr>
      <vt:lpstr>Intersecting Identities</vt:lpstr>
      <vt:lpstr>Intersectionality: Why should we care?</vt:lpstr>
      <vt:lpstr>More Stats – Employment &amp; Intersections</vt:lpstr>
      <vt:lpstr>Flipping the Script – Video 2</vt:lpstr>
      <vt:lpstr>My Philosophy On Training</vt:lpstr>
      <vt:lpstr>Location of Self in the Therapy Process &amp; in Training</vt:lpstr>
      <vt:lpstr>My Philosophy On Training Cont …</vt:lpstr>
      <vt:lpstr>Training Sequence</vt:lpstr>
      <vt:lpstr>PowerPoint Presentation</vt:lpstr>
      <vt:lpstr>First Person Profiles</vt:lpstr>
      <vt:lpstr>Stimulus Questions?</vt:lpstr>
      <vt:lpstr>Stimulus Questions cont</vt:lpstr>
      <vt:lpstr>Hot Spots &amp; Blind Spots</vt:lpstr>
      <vt:lpstr>Challenges? Triumphs</vt:lpstr>
      <vt:lpstr>Things I’ve Heard Along the Way …</vt:lpstr>
      <vt:lpstr>Things I’ve Heard Along the Way …</vt:lpstr>
      <vt:lpstr>Questions, Feedback, Concerns?</vt:lpstr>
      <vt:lpstr>Thank You!!!</vt:lpstr>
      <vt:lpstr>PowerPoint Presentation</vt:lpstr>
      <vt:lpstr>PowerPoint Presentation</vt:lpstr>
    </vt:vector>
  </TitlesOfParts>
  <Company>UCB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dummy3</dc:creator>
  <cp:lastModifiedBy>Skylar Siminovsky</cp:lastModifiedBy>
  <cp:revision>64</cp:revision>
  <cp:lastPrinted>2015-10-03T00:04:55Z</cp:lastPrinted>
  <dcterms:created xsi:type="dcterms:W3CDTF">2009-10-29T17:56:17Z</dcterms:created>
  <dcterms:modified xsi:type="dcterms:W3CDTF">2015-11-25T17:05:58Z</dcterms:modified>
</cp:coreProperties>
</file>