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6"/>
  </p:notesMasterIdLst>
  <p:sldIdLst>
    <p:sldId id="256" r:id="rId2"/>
    <p:sldId id="257" r:id="rId3"/>
    <p:sldId id="258" r:id="rId4"/>
    <p:sldId id="259" r:id="rId5"/>
    <p:sldId id="260" r:id="rId6"/>
    <p:sldId id="262" r:id="rId7"/>
    <p:sldId id="273" r:id="rId8"/>
    <p:sldId id="275" r:id="rId9"/>
    <p:sldId id="263" r:id="rId10"/>
    <p:sldId id="264" r:id="rId11"/>
    <p:sldId id="265" r:id="rId12"/>
    <p:sldId id="261" r:id="rId13"/>
    <p:sldId id="266" r:id="rId14"/>
    <p:sldId id="276" r:id="rId15"/>
    <p:sldId id="267" r:id="rId16"/>
    <p:sldId id="270" r:id="rId17"/>
    <p:sldId id="277" r:id="rId18"/>
    <p:sldId id="278" r:id="rId19"/>
    <p:sldId id="279" r:id="rId20"/>
    <p:sldId id="280" r:id="rId21"/>
    <p:sldId id="281" r:id="rId22"/>
    <p:sldId id="282" r:id="rId23"/>
    <p:sldId id="283" r:id="rId24"/>
    <p:sldId id="284" r:id="rId25"/>
    <p:sldId id="285" r:id="rId26"/>
    <p:sldId id="286" r:id="rId27"/>
    <p:sldId id="287" r:id="rId28"/>
    <p:sldId id="268" r:id="rId29"/>
    <p:sldId id="288" r:id="rId30"/>
    <p:sldId id="269" r:id="rId31"/>
    <p:sldId id="290" r:id="rId32"/>
    <p:sldId id="291" r:id="rId33"/>
    <p:sldId id="292" r:id="rId34"/>
    <p:sldId id="274" r:id="rId3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5393" autoAdjust="0"/>
  </p:normalViewPr>
  <p:slideViewPr>
    <p:cSldViewPr>
      <p:cViewPr varScale="1">
        <p:scale>
          <a:sx n="72" d="100"/>
          <a:sy n="72" d="100"/>
        </p:scale>
        <p:origin x="-1277"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43FA888-A9E8-498E-A392-49C458045F7A}" type="doc">
      <dgm:prSet loTypeId="urn:microsoft.com/office/officeart/2005/8/layout/arrow1" loCatId="relationship" qsTypeId="urn:microsoft.com/office/officeart/2005/8/quickstyle/simple1" qsCatId="simple" csTypeId="urn:microsoft.com/office/officeart/2005/8/colors/accent1_2" csCatId="accent1" phldr="1"/>
      <dgm:spPr/>
      <dgm:t>
        <a:bodyPr/>
        <a:lstStyle/>
        <a:p>
          <a:endParaRPr lang="en-US"/>
        </a:p>
      </dgm:t>
    </dgm:pt>
    <dgm:pt modelId="{3F4FA3CC-8643-47E8-93D8-6B717A154867}">
      <dgm:prSet phldrT="[Text]"/>
      <dgm:spPr/>
      <dgm:t>
        <a:bodyPr/>
        <a:lstStyle/>
        <a:p>
          <a:r>
            <a:rPr lang="en-US" dirty="0" smtClean="0"/>
            <a:t>Sex-Negative</a:t>
          </a:r>
          <a:endParaRPr lang="en-US" dirty="0"/>
        </a:p>
      </dgm:t>
    </dgm:pt>
    <dgm:pt modelId="{0168C049-35AD-433B-8638-484F66AD2DF3}" type="parTrans" cxnId="{8CA40516-D858-4B5B-83A6-E9A6BF93271B}">
      <dgm:prSet/>
      <dgm:spPr/>
      <dgm:t>
        <a:bodyPr/>
        <a:lstStyle/>
        <a:p>
          <a:endParaRPr lang="en-US"/>
        </a:p>
      </dgm:t>
    </dgm:pt>
    <dgm:pt modelId="{833B9212-83DB-4E91-8C47-659CA5390C2A}" type="sibTrans" cxnId="{8CA40516-D858-4B5B-83A6-E9A6BF93271B}">
      <dgm:prSet/>
      <dgm:spPr/>
      <dgm:t>
        <a:bodyPr/>
        <a:lstStyle/>
        <a:p>
          <a:endParaRPr lang="en-US"/>
        </a:p>
      </dgm:t>
    </dgm:pt>
    <dgm:pt modelId="{421A2B85-70B9-4E91-865C-813402AC594E}">
      <dgm:prSet phldrT="[Text]"/>
      <dgm:spPr/>
      <dgm:t>
        <a:bodyPr/>
        <a:lstStyle/>
        <a:p>
          <a:r>
            <a:rPr lang="en-US" dirty="0" smtClean="0"/>
            <a:t>Sex-Positive</a:t>
          </a:r>
          <a:endParaRPr lang="en-US" dirty="0"/>
        </a:p>
      </dgm:t>
    </dgm:pt>
    <dgm:pt modelId="{0A202504-045C-41A2-A0BA-324FC8C96146}" type="parTrans" cxnId="{AA892BE4-8DB0-4EBA-B3CA-C4FCB3427CF5}">
      <dgm:prSet/>
      <dgm:spPr/>
      <dgm:t>
        <a:bodyPr/>
        <a:lstStyle/>
        <a:p>
          <a:endParaRPr lang="en-US"/>
        </a:p>
      </dgm:t>
    </dgm:pt>
    <dgm:pt modelId="{0BCAE1AB-9A18-4FC8-BBE8-C3FB194A6C18}" type="sibTrans" cxnId="{AA892BE4-8DB0-4EBA-B3CA-C4FCB3427CF5}">
      <dgm:prSet/>
      <dgm:spPr/>
      <dgm:t>
        <a:bodyPr/>
        <a:lstStyle/>
        <a:p>
          <a:endParaRPr lang="en-US"/>
        </a:p>
      </dgm:t>
    </dgm:pt>
    <dgm:pt modelId="{392A6D7A-6479-4ECE-BF68-20BA47794659}" type="pres">
      <dgm:prSet presAssocID="{B43FA888-A9E8-498E-A392-49C458045F7A}" presName="cycle" presStyleCnt="0">
        <dgm:presLayoutVars>
          <dgm:dir/>
          <dgm:resizeHandles val="exact"/>
        </dgm:presLayoutVars>
      </dgm:prSet>
      <dgm:spPr/>
      <dgm:t>
        <a:bodyPr/>
        <a:lstStyle/>
        <a:p>
          <a:endParaRPr lang="en-US"/>
        </a:p>
      </dgm:t>
    </dgm:pt>
    <dgm:pt modelId="{513EF604-46A1-41FF-A8D7-C3023440725C}" type="pres">
      <dgm:prSet presAssocID="{3F4FA3CC-8643-47E8-93D8-6B717A154867}" presName="arrow" presStyleLbl="node1" presStyleIdx="0" presStyleCnt="2">
        <dgm:presLayoutVars>
          <dgm:bulletEnabled val="1"/>
        </dgm:presLayoutVars>
      </dgm:prSet>
      <dgm:spPr/>
      <dgm:t>
        <a:bodyPr/>
        <a:lstStyle/>
        <a:p>
          <a:endParaRPr lang="en-US"/>
        </a:p>
      </dgm:t>
    </dgm:pt>
    <dgm:pt modelId="{784DF0DC-467A-4DC8-8866-FF341B76CE59}" type="pres">
      <dgm:prSet presAssocID="{421A2B85-70B9-4E91-865C-813402AC594E}" presName="arrow" presStyleLbl="node1" presStyleIdx="1" presStyleCnt="2">
        <dgm:presLayoutVars>
          <dgm:bulletEnabled val="1"/>
        </dgm:presLayoutVars>
      </dgm:prSet>
      <dgm:spPr/>
      <dgm:t>
        <a:bodyPr/>
        <a:lstStyle/>
        <a:p>
          <a:endParaRPr lang="en-US"/>
        </a:p>
      </dgm:t>
    </dgm:pt>
  </dgm:ptLst>
  <dgm:cxnLst>
    <dgm:cxn modelId="{51CAE298-2128-4E22-8A4E-8A51BF60A6B8}" type="presOf" srcId="{3F4FA3CC-8643-47E8-93D8-6B717A154867}" destId="{513EF604-46A1-41FF-A8D7-C3023440725C}" srcOrd="0" destOrd="0" presId="urn:microsoft.com/office/officeart/2005/8/layout/arrow1"/>
    <dgm:cxn modelId="{AA892BE4-8DB0-4EBA-B3CA-C4FCB3427CF5}" srcId="{B43FA888-A9E8-498E-A392-49C458045F7A}" destId="{421A2B85-70B9-4E91-865C-813402AC594E}" srcOrd="1" destOrd="0" parTransId="{0A202504-045C-41A2-A0BA-324FC8C96146}" sibTransId="{0BCAE1AB-9A18-4FC8-BBE8-C3FB194A6C18}"/>
    <dgm:cxn modelId="{428077D0-9A24-4844-8E89-7BB487508351}" type="presOf" srcId="{B43FA888-A9E8-498E-A392-49C458045F7A}" destId="{392A6D7A-6479-4ECE-BF68-20BA47794659}" srcOrd="0" destOrd="0" presId="urn:microsoft.com/office/officeart/2005/8/layout/arrow1"/>
    <dgm:cxn modelId="{8CA40516-D858-4B5B-83A6-E9A6BF93271B}" srcId="{B43FA888-A9E8-498E-A392-49C458045F7A}" destId="{3F4FA3CC-8643-47E8-93D8-6B717A154867}" srcOrd="0" destOrd="0" parTransId="{0168C049-35AD-433B-8638-484F66AD2DF3}" sibTransId="{833B9212-83DB-4E91-8C47-659CA5390C2A}"/>
    <dgm:cxn modelId="{C19E0E63-CAEA-4EBF-AF39-A50FFBED078A}" type="presOf" srcId="{421A2B85-70B9-4E91-865C-813402AC594E}" destId="{784DF0DC-467A-4DC8-8866-FF341B76CE59}" srcOrd="0" destOrd="0" presId="urn:microsoft.com/office/officeart/2005/8/layout/arrow1"/>
    <dgm:cxn modelId="{37C3A066-1684-4C3C-87BE-AF7EA0E41361}" type="presParOf" srcId="{392A6D7A-6479-4ECE-BF68-20BA47794659}" destId="{513EF604-46A1-41FF-A8D7-C3023440725C}" srcOrd="0" destOrd="0" presId="urn:microsoft.com/office/officeart/2005/8/layout/arrow1"/>
    <dgm:cxn modelId="{A179F121-DFF8-4EEB-9424-0BAB5BB6224F}" type="presParOf" srcId="{392A6D7A-6479-4ECE-BF68-20BA47794659}" destId="{784DF0DC-467A-4DC8-8866-FF341B76CE59}" srcOrd="1" destOrd="0" presId="urn:microsoft.com/office/officeart/2005/8/layout/arrow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39B28F-ACA4-4130-93E1-8D32B69602D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265601F1-0060-445D-9719-8E97E34C96A9}">
      <dgm:prSet phldrT="[Text]"/>
      <dgm:spPr/>
      <dgm:t>
        <a:bodyPr/>
        <a:lstStyle/>
        <a:p>
          <a:r>
            <a:rPr lang="en-US" dirty="0" smtClean="0"/>
            <a:t>Sex-Negativity</a:t>
          </a:r>
          <a:endParaRPr lang="en-US" dirty="0"/>
        </a:p>
      </dgm:t>
    </dgm:pt>
    <dgm:pt modelId="{AD0B1758-CC04-45AB-9C8D-0F08D01F1808}" type="parTrans" cxnId="{5463C856-9FEB-45A5-B8EF-917DD3BCC5F1}">
      <dgm:prSet/>
      <dgm:spPr/>
      <dgm:t>
        <a:bodyPr/>
        <a:lstStyle/>
        <a:p>
          <a:endParaRPr lang="en-US"/>
        </a:p>
      </dgm:t>
    </dgm:pt>
    <dgm:pt modelId="{43F27936-9348-4A4B-8B66-4608A748A13C}" type="sibTrans" cxnId="{5463C856-9FEB-45A5-B8EF-917DD3BCC5F1}">
      <dgm:prSet/>
      <dgm:spPr/>
      <dgm:t>
        <a:bodyPr/>
        <a:lstStyle/>
        <a:p>
          <a:endParaRPr lang="en-US"/>
        </a:p>
      </dgm:t>
    </dgm:pt>
    <dgm:pt modelId="{5975991B-ED54-407E-B060-4B3C735140D3}">
      <dgm:prSet phldrT="[Text]"/>
      <dgm:spPr/>
      <dgm:t>
        <a:bodyPr/>
        <a:lstStyle/>
        <a:p>
          <a:r>
            <a:rPr lang="en-US" dirty="0" err="1" smtClean="0"/>
            <a:t>Erotophobia</a:t>
          </a:r>
          <a:endParaRPr lang="en-US" dirty="0"/>
        </a:p>
      </dgm:t>
    </dgm:pt>
    <dgm:pt modelId="{9574840A-7A32-48E9-8C93-FB286E744F08}" type="parTrans" cxnId="{34A98242-2E73-46EF-AD9F-EABC613ECEDB}">
      <dgm:prSet/>
      <dgm:spPr/>
      <dgm:t>
        <a:bodyPr/>
        <a:lstStyle/>
        <a:p>
          <a:endParaRPr lang="en-US"/>
        </a:p>
      </dgm:t>
    </dgm:pt>
    <dgm:pt modelId="{A95D64B6-5957-46F3-AF9C-6D5490EEC2C0}" type="sibTrans" cxnId="{34A98242-2E73-46EF-AD9F-EABC613ECEDB}">
      <dgm:prSet/>
      <dgm:spPr/>
      <dgm:t>
        <a:bodyPr/>
        <a:lstStyle/>
        <a:p>
          <a:endParaRPr lang="en-US"/>
        </a:p>
      </dgm:t>
    </dgm:pt>
    <dgm:pt modelId="{42B15284-0376-4D89-9114-CE6C9BA9D35D}">
      <dgm:prSet phldrT="[Text]"/>
      <dgm:spPr/>
      <dgm:t>
        <a:bodyPr/>
        <a:lstStyle/>
        <a:p>
          <a:r>
            <a:rPr lang="en-US" dirty="0" smtClean="0"/>
            <a:t>Sex-Positivity</a:t>
          </a:r>
          <a:endParaRPr lang="en-US" dirty="0"/>
        </a:p>
      </dgm:t>
    </dgm:pt>
    <dgm:pt modelId="{41A86081-8B0C-4FD4-8DC4-7132686D6507}" type="parTrans" cxnId="{D1FC9422-A503-4671-A01A-F4BC1AAF8BBC}">
      <dgm:prSet/>
      <dgm:spPr/>
      <dgm:t>
        <a:bodyPr/>
        <a:lstStyle/>
        <a:p>
          <a:endParaRPr lang="en-US"/>
        </a:p>
      </dgm:t>
    </dgm:pt>
    <dgm:pt modelId="{491C23E1-190C-4AA6-8A90-6369D7BF4FF6}" type="sibTrans" cxnId="{D1FC9422-A503-4671-A01A-F4BC1AAF8BBC}">
      <dgm:prSet/>
      <dgm:spPr/>
      <dgm:t>
        <a:bodyPr/>
        <a:lstStyle/>
        <a:p>
          <a:endParaRPr lang="en-US"/>
        </a:p>
      </dgm:t>
    </dgm:pt>
    <dgm:pt modelId="{18D89F0E-1720-4AF9-81D4-E3913A1E74D1}">
      <dgm:prSet phldrT="[Text]"/>
      <dgm:spPr/>
      <dgm:t>
        <a:bodyPr/>
        <a:lstStyle/>
        <a:p>
          <a:r>
            <a:rPr lang="en-US" smtClean="0"/>
            <a:t>Erotophilia</a:t>
          </a:r>
          <a:endParaRPr lang="en-US" dirty="0"/>
        </a:p>
      </dgm:t>
    </dgm:pt>
    <dgm:pt modelId="{08BB0737-BD5A-4CC2-8E59-971B43B01DB1}" type="parTrans" cxnId="{89C22024-42B9-4FBC-9BF2-7FF7EF50BD2B}">
      <dgm:prSet/>
      <dgm:spPr/>
      <dgm:t>
        <a:bodyPr/>
        <a:lstStyle/>
        <a:p>
          <a:endParaRPr lang="en-US"/>
        </a:p>
      </dgm:t>
    </dgm:pt>
    <dgm:pt modelId="{9D4EF4AA-E51E-478B-A2BB-B2565ECA57D8}" type="sibTrans" cxnId="{89C22024-42B9-4FBC-9BF2-7FF7EF50BD2B}">
      <dgm:prSet/>
      <dgm:spPr/>
      <dgm:t>
        <a:bodyPr/>
        <a:lstStyle/>
        <a:p>
          <a:endParaRPr lang="en-US"/>
        </a:p>
      </dgm:t>
    </dgm:pt>
    <dgm:pt modelId="{09AEEBD1-A77B-4936-9129-9B1D04C61F71}">
      <dgm:prSet/>
      <dgm:spPr/>
      <dgm:t>
        <a:bodyPr/>
        <a:lstStyle/>
        <a:p>
          <a:r>
            <a:rPr lang="en-US" b="0" i="0" smtClean="0"/>
            <a:t>Fear of sex or negative attitudes about sex</a:t>
          </a:r>
          <a:endParaRPr lang="en-US" dirty="0" smtClean="0"/>
        </a:p>
      </dgm:t>
    </dgm:pt>
    <dgm:pt modelId="{D64D5109-581D-4F58-9356-95E6D69A8A3A}" type="parTrans" cxnId="{2B32F8D4-82DE-4F76-8BFF-CBDD3DAECFDA}">
      <dgm:prSet/>
      <dgm:spPr/>
      <dgm:t>
        <a:bodyPr/>
        <a:lstStyle/>
        <a:p>
          <a:endParaRPr lang="en-US"/>
        </a:p>
      </dgm:t>
    </dgm:pt>
    <dgm:pt modelId="{100C2A5B-B8F2-452F-A810-1777E3DEB5F5}" type="sibTrans" cxnId="{2B32F8D4-82DE-4F76-8BFF-CBDD3DAECFDA}">
      <dgm:prSet/>
      <dgm:spPr/>
      <dgm:t>
        <a:bodyPr/>
        <a:lstStyle/>
        <a:p>
          <a:endParaRPr lang="en-US"/>
        </a:p>
      </dgm:t>
    </dgm:pt>
    <dgm:pt modelId="{85E974D9-B4B8-485B-9EF6-0D957D8E3EDF}">
      <dgm:prSet/>
      <dgm:spPr/>
      <dgm:t>
        <a:bodyPr/>
        <a:lstStyle/>
        <a:p>
          <a:r>
            <a:rPr lang="en-US" smtClean="0"/>
            <a:t>Disgusted by sex/sexuality</a:t>
          </a:r>
          <a:endParaRPr lang="en-US" dirty="0" smtClean="0"/>
        </a:p>
      </dgm:t>
    </dgm:pt>
    <dgm:pt modelId="{9A08599E-D8F3-4FB8-9BC1-60F32D1F3B12}" type="parTrans" cxnId="{4E10C4EB-C16B-4D33-8BC3-1A78C5AB5E35}">
      <dgm:prSet/>
      <dgm:spPr/>
      <dgm:t>
        <a:bodyPr/>
        <a:lstStyle/>
        <a:p>
          <a:endParaRPr lang="en-US"/>
        </a:p>
      </dgm:t>
    </dgm:pt>
    <dgm:pt modelId="{A7C521B9-8624-4B2B-A536-48CF1CDA7A2F}" type="sibTrans" cxnId="{4E10C4EB-C16B-4D33-8BC3-1A78C5AB5E35}">
      <dgm:prSet/>
      <dgm:spPr/>
      <dgm:t>
        <a:bodyPr/>
        <a:lstStyle/>
        <a:p>
          <a:endParaRPr lang="en-US"/>
        </a:p>
      </dgm:t>
    </dgm:pt>
    <dgm:pt modelId="{8343C531-4D5C-4E48-9241-B5FFD4DE53D3}">
      <dgm:prSet/>
      <dgm:spPr/>
      <dgm:t>
        <a:bodyPr/>
        <a:lstStyle/>
        <a:p>
          <a:r>
            <a:rPr lang="en-US" dirty="0" smtClean="0"/>
            <a:t>Shaming attitudes toward sexuality and sexual expression</a:t>
          </a:r>
          <a:endParaRPr lang="en-US" dirty="0"/>
        </a:p>
      </dgm:t>
    </dgm:pt>
    <dgm:pt modelId="{A36688E9-3F07-41DA-BBAA-C5666ADEC95F}" type="parTrans" cxnId="{D68673ED-7231-4EFE-84E4-CE79A4640A43}">
      <dgm:prSet/>
      <dgm:spPr/>
      <dgm:t>
        <a:bodyPr/>
        <a:lstStyle/>
        <a:p>
          <a:endParaRPr lang="en-US"/>
        </a:p>
      </dgm:t>
    </dgm:pt>
    <dgm:pt modelId="{011FF43B-418E-49EE-9150-244427B14CED}" type="sibTrans" cxnId="{D68673ED-7231-4EFE-84E4-CE79A4640A43}">
      <dgm:prSet/>
      <dgm:spPr/>
      <dgm:t>
        <a:bodyPr/>
        <a:lstStyle/>
        <a:p>
          <a:endParaRPr lang="en-US"/>
        </a:p>
      </dgm:t>
    </dgm:pt>
    <dgm:pt modelId="{FF6E8077-4D07-4B18-BFEA-3F4C068087D3}">
      <dgm:prSet/>
      <dgm:spPr/>
      <dgm:t>
        <a:bodyPr/>
        <a:lstStyle/>
        <a:p>
          <a:r>
            <a:rPr lang="en-US" dirty="0" smtClean="0"/>
            <a:t>Open and affirming to those with diverse sexualities</a:t>
          </a:r>
        </a:p>
      </dgm:t>
    </dgm:pt>
    <dgm:pt modelId="{AEE9FAA6-A662-4CE8-BB3B-9382E7F641D3}" type="parTrans" cxnId="{26A6134C-99B0-41C9-9699-2EB4F34E73F3}">
      <dgm:prSet/>
      <dgm:spPr/>
      <dgm:t>
        <a:bodyPr/>
        <a:lstStyle/>
        <a:p>
          <a:endParaRPr lang="en-US"/>
        </a:p>
      </dgm:t>
    </dgm:pt>
    <dgm:pt modelId="{B55214A2-61FC-4EC9-8C99-0E84DCC41FE9}" type="sibTrans" cxnId="{26A6134C-99B0-41C9-9699-2EB4F34E73F3}">
      <dgm:prSet/>
      <dgm:spPr/>
      <dgm:t>
        <a:bodyPr/>
        <a:lstStyle/>
        <a:p>
          <a:endParaRPr lang="en-US"/>
        </a:p>
      </dgm:t>
    </dgm:pt>
    <dgm:pt modelId="{20E91859-8FEA-4711-9BCA-E0FDED4377E6}">
      <dgm:prSet/>
      <dgm:spPr/>
      <dgm:t>
        <a:bodyPr/>
        <a:lstStyle/>
        <a:p>
          <a:r>
            <a:rPr lang="en-US" dirty="0" smtClean="0"/>
            <a:t>Non-judgmental and supportive of sexual expression </a:t>
          </a:r>
          <a:endParaRPr lang="en-US" dirty="0"/>
        </a:p>
      </dgm:t>
    </dgm:pt>
    <dgm:pt modelId="{2D6C9CE4-B157-436D-A5CD-DC32CC365589}" type="parTrans" cxnId="{11FB3205-24B6-43B8-97C7-3B8DB5B6104D}">
      <dgm:prSet/>
      <dgm:spPr/>
      <dgm:t>
        <a:bodyPr/>
        <a:lstStyle/>
        <a:p>
          <a:endParaRPr lang="en-US"/>
        </a:p>
      </dgm:t>
    </dgm:pt>
    <dgm:pt modelId="{1FF00CDF-8F1D-4DC5-B904-0ECAE7FFA3E8}" type="sibTrans" cxnId="{11FB3205-24B6-43B8-97C7-3B8DB5B6104D}">
      <dgm:prSet/>
      <dgm:spPr/>
      <dgm:t>
        <a:bodyPr/>
        <a:lstStyle/>
        <a:p>
          <a:endParaRPr lang="en-US"/>
        </a:p>
      </dgm:t>
    </dgm:pt>
    <dgm:pt modelId="{9ADC356F-7ACA-4DDA-BA02-BA2C26B363D2}">
      <dgm:prSet/>
      <dgm:spPr/>
      <dgm:t>
        <a:bodyPr/>
        <a:lstStyle/>
        <a:p>
          <a:r>
            <a:rPr lang="en-US" dirty="0" smtClean="0"/>
            <a:t>View sex as natural/normal, as a universal human experience</a:t>
          </a:r>
        </a:p>
      </dgm:t>
    </dgm:pt>
    <dgm:pt modelId="{018644A1-0708-44D0-9596-D991EEF6770D}" type="parTrans" cxnId="{6A19E961-D903-470F-834C-04297CB88B55}">
      <dgm:prSet/>
      <dgm:spPr/>
      <dgm:t>
        <a:bodyPr/>
        <a:lstStyle/>
        <a:p>
          <a:endParaRPr lang="en-US"/>
        </a:p>
      </dgm:t>
    </dgm:pt>
    <dgm:pt modelId="{175CC50E-7804-442C-ABDC-2C68A5DFAD93}" type="sibTrans" cxnId="{6A19E961-D903-470F-834C-04297CB88B55}">
      <dgm:prSet/>
      <dgm:spPr/>
      <dgm:t>
        <a:bodyPr/>
        <a:lstStyle/>
        <a:p>
          <a:endParaRPr lang="en-US"/>
        </a:p>
      </dgm:t>
    </dgm:pt>
    <dgm:pt modelId="{704D69FF-9A94-4584-A5F7-BF782A890621}">
      <dgm:prSet/>
      <dgm:spPr/>
      <dgm:t>
        <a:bodyPr/>
        <a:lstStyle/>
        <a:p>
          <a:r>
            <a:rPr lang="en-US" dirty="0" smtClean="0"/>
            <a:t>Sex is viewed as dangerous or problematic</a:t>
          </a:r>
          <a:endParaRPr lang="en-US" dirty="0"/>
        </a:p>
      </dgm:t>
    </dgm:pt>
    <dgm:pt modelId="{515C2814-9B3A-42B4-B0EA-58604D61C8FB}" type="parTrans" cxnId="{9000FF94-787C-45D0-9F1A-572EC172776C}">
      <dgm:prSet/>
      <dgm:spPr/>
      <dgm:t>
        <a:bodyPr/>
        <a:lstStyle/>
        <a:p>
          <a:endParaRPr lang="en-US"/>
        </a:p>
      </dgm:t>
    </dgm:pt>
    <dgm:pt modelId="{04B1EDAB-8AAC-4C43-BA6B-D8014F1B0E89}" type="sibTrans" cxnId="{9000FF94-787C-45D0-9F1A-572EC172776C}">
      <dgm:prSet/>
      <dgm:spPr/>
      <dgm:t>
        <a:bodyPr/>
        <a:lstStyle/>
        <a:p>
          <a:endParaRPr lang="en-US"/>
        </a:p>
      </dgm:t>
    </dgm:pt>
    <dgm:pt modelId="{81AFE12E-7939-43B1-8984-79ECC2EBB6F0}">
      <dgm:prSet/>
      <dgm:spPr/>
      <dgm:t>
        <a:bodyPr/>
        <a:lstStyle/>
        <a:p>
          <a:r>
            <a:rPr lang="en-US" dirty="0" smtClean="0"/>
            <a:t>Focus on procreative aspects of sex</a:t>
          </a:r>
          <a:endParaRPr lang="en-US" dirty="0"/>
        </a:p>
      </dgm:t>
    </dgm:pt>
    <dgm:pt modelId="{EB30D075-9E92-487F-933E-95E84ED6F1B7}" type="parTrans" cxnId="{3180C2DB-52FA-405A-B194-AB5D2D293351}">
      <dgm:prSet/>
      <dgm:spPr/>
      <dgm:t>
        <a:bodyPr/>
        <a:lstStyle/>
        <a:p>
          <a:endParaRPr lang="en-US"/>
        </a:p>
      </dgm:t>
    </dgm:pt>
    <dgm:pt modelId="{128F4031-CEBF-4F7B-ADFF-BAE7DA09B356}" type="sibTrans" cxnId="{3180C2DB-52FA-405A-B194-AB5D2D293351}">
      <dgm:prSet/>
      <dgm:spPr/>
      <dgm:t>
        <a:bodyPr/>
        <a:lstStyle/>
        <a:p>
          <a:endParaRPr lang="en-US"/>
        </a:p>
      </dgm:t>
    </dgm:pt>
    <dgm:pt modelId="{A8826168-E662-4EA0-A9DD-5C4063751DCF}">
      <dgm:prSet/>
      <dgm:spPr/>
      <dgm:t>
        <a:bodyPr/>
        <a:lstStyle/>
        <a:p>
          <a:r>
            <a:rPr lang="en-US" dirty="0" smtClean="0"/>
            <a:t>Focus on pleasurable, non-procreative aspects of sex</a:t>
          </a:r>
          <a:endParaRPr lang="en-US" dirty="0"/>
        </a:p>
      </dgm:t>
    </dgm:pt>
    <dgm:pt modelId="{587D50BA-BF86-465E-967C-9E1C14ECC313}" type="parTrans" cxnId="{65B287BF-CBD7-4AA3-A857-A3C83E8CC50D}">
      <dgm:prSet/>
      <dgm:spPr/>
      <dgm:t>
        <a:bodyPr/>
        <a:lstStyle/>
        <a:p>
          <a:endParaRPr lang="en-US"/>
        </a:p>
      </dgm:t>
    </dgm:pt>
    <dgm:pt modelId="{65A4BC06-7488-478B-A79C-AF4B451CB102}" type="sibTrans" cxnId="{65B287BF-CBD7-4AA3-A857-A3C83E8CC50D}">
      <dgm:prSet/>
      <dgm:spPr/>
      <dgm:t>
        <a:bodyPr/>
        <a:lstStyle/>
        <a:p>
          <a:endParaRPr lang="en-US"/>
        </a:p>
      </dgm:t>
    </dgm:pt>
    <dgm:pt modelId="{6AB20FB8-30E9-4A03-B173-4C59123CB683}" type="pres">
      <dgm:prSet presAssocID="{C139B28F-ACA4-4130-93E1-8D32B69602DA}" presName="Name0" presStyleCnt="0">
        <dgm:presLayoutVars>
          <dgm:dir/>
          <dgm:animLvl val="lvl"/>
          <dgm:resizeHandles val="exact"/>
        </dgm:presLayoutVars>
      </dgm:prSet>
      <dgm:spPr/>
      <dgm:t>
        <a:bodyPr/>
        <a:lstStyle/>
        <a:p>
          <a:endParaRPr lang="en-US"/>
        </a:p>
      </dgm:t>
    </dgm:pt>
    <dgm:pt modelId="{589D64A2-99DC-45B9-A55E-15F8A962D2E8}" type="pres">
      <dgm:prSet presAssocID="{265601F1-0060-445D-9719-8E97E34C96A9}" presName="composite" presStyleCnt="0"/>
      <dgm:spPr/>
    </dgm:pt>
    <dgm:pt modelId="{9D256D50-52F3-4343-B5DC-597B86524152}" type="pres">
      <dgm:prSet presAssocID="{265601F1-0060-445D-9719-8E97E34C96A9}" presName="parTx" presStyleLbl="alignNode1" presStyleIdx="0" presStyleCnt="2">
        <dgm:presLayoutVars>
          <dgm:chMax val="0"/>
          <dgm:chPref val="0"/>
          <dgm:bulletEnabled val="1"/>
        </dgm:presLayoutVars>
      </dgm:prSet>
      <dgm:spPr/>
      <dgm:t>
        <a:bodyPr/>
        <a:lstStyle/>
        <a:p>
          <a:endParaRPr lang="en-US"/>
        </a:p>
      </dgm:t>
    </dgm:pt>
    <dgm:pt modelId="{4FE17FC3-4FC6-41FE-A5FA-65E60F9FB10A}" type="pres">
      <dgm:prSet presAssocID="{265601F1-0060-445D-9719-8E97E34C96A9}" presName="desTx" presStyleLbl="alignAccFollowNode1" presStyleIdx="0" presStyleCnt="2">
        <dgm:presLayoutVars>
          <dgm:bulletEnabled val="1"/>
        </dgm:presLayoutVars>
      </dgm:prSet>
      <dgm:spPr/>
      <dgm:t>
        <a:bodyPr/>
        <a:lstStyle/>
        <a:p>
          <a:endParaRPr lang="en-US"/>
        </a:p>
      </dgm:t>
    </dgm:pt>
    <dgm:pt modelId="{233A5732-A397-4CE2-AF0B-44168D455D6F}" type="pres">
      <dgm:prSet presAssocID="{43F27936-9348-4A4B-8B66-4608A748A13C}" presName="space" presStyleCnt="0"/>
      <dgm:spPr/>
    </dgm:pt>
    <dgm:pt modelId="{49C42E6F-4564-4720-B70F-D1D80137DDED}" type="pres">
      <dgm:prSet presAssocID="{42B15284-0376-4D89-9114-CE6C9BA9D35D}" presName="composite" presStyleCnt="0"/>
      <dgm:spPr/>
    </dgm:pt>
    <dgm:pt modelId="{08FD6E29-543B-4FB1-9AB8-684CD4E33B10}" type="pres">
      <dgm:prSet presAssocID="{42B15284-0376-4D89-9114-CE6C9BA9D35D}" presName="parTx" presStyleLbl="alignNode1" presStyleIdx="1" presStyleCnt="2">
        <dgm:presLayoutVars>
          <dgm:chMax val="0"/>
          <dgm:chPref val="0"/>
          <dgm:bulletEnabled val="1"/>
        </dgm:presLayoutVars>
      </dgm:prSet>
      <dgm:spPr/>
      <dgm:t>
        <a:bodyPr/>
        <a:lstStyle/>
        <a:p>
          <a:endParaRPr lang="en-US"/>
        </a:p>
      </dgm:t>
    </dgm:pt>
    <dgm:pt modelId="{19C80700-FF60-4D3B-B44B-382C71CB55A3}" type="pres">
      <dgm:prSet presAssocID="{42B15284-0376-4D89-9114-CE6C9BA9D35D}" presName="desTx" presStyleLbl="alignAccFollowNode1" presStyleIdx="1" presStyleCnt="2">
        <dgm:presLayoutVars>
          <dgm:bulletEnabled val="1"/>
        </dgm:presLayoutVars>
      </dgm:prSet>
      <dgm:spPr/>
      <dgm:t>
        <a:bodyPr/>
        <a:lstStyle/>
        <a:p>
          <a:endParaRPr lang="en-US"/>
        </a:p>
      </dgm:t>
    </dgm:pt>
  </dgm:ptLst>
  <dgm:cxnLst>
    <dgm:cxn modelId="{6A19E961-D903-470F-834C-04297CB88B55}" srcId="{42B15284-0376-4D89-9114-CE6C9BA9D35D}" destId="{9ADC356F-7ACA-4DDA-BA02-BA2C26B363D2}" srcOrd="1" destOrd="0" parTransId="{018644A1-0708-44D0-9596-D991EEF6770D}" sibTransId="{175CC50E-7804-442C-ABDC-2C68A5DFAD93}"/>
    <dgm:cxn modelId="{2B32F8D4-82DE-4F76-8BFF-CBDD3DAECFDA}" srcId="{265601F1-0060-445D-9719-8E97E34C96A9}" destId="{09AEEBD1-A77B-4936-9129-9B1D04C61F71}" srcOrd="1" destOrd="0" parTransId="{D64D5109-581D-4F58-9356-95E6D69A8A3A}" sibTransId="{100C2A5B-B8F2-452F-A810-1777E3DEB5F5}"/>
    <dgm:cxn modelId="{D1DBDB4C-E3EA-44FA-8D82-7822A14254C5}" type="presOf" srcId="{5975991B-ED54-407E-B060-4B3C735140D3}" destId="{4FE17FC3-4FC6-41FE-A5FA-65E60F9FB10A}" srcOrd="0" destOrd="0" presId="urn:microsoft.com/office/officeart/2005/8/layout/hList1"/>
    <dgm:cxn modelId="{05C595F6-43E5-4FE8-AA9C-1C620CE55A43}" type="presOf" srcId="{704D69FF-9A94-4584-A5F7-BF782A890621}" destId="{4FE17FC3-4FC6-41FE-A5FA-65E60F9FB10A}" srcOrd="0" destOrd="4" presId="urn:microsoft.com/office/officeart/2005/8/layout/hList1"/>
    <dgm:cxn modelId="{E1D3DE20-E237-4983-8D5A-F5A156CE2D47}" type="presOf" srcId="{81AFE12E-7939-43B1-8984-79ECC2EBB6F0}" destId="{4FE17FC3-4FC6-41FE-A5FA-65E60F9FB10A}" srcOrd="0" destOrd="5" presId="urn:microsoft.com/office/officeart/2005/8/layout/hList1"/>
    <dgm:cxn modelId="{26A6134C-99B0-41C9-9699-2EB4F34E73F3}" srcId="{42B15284-0376-4D89-9114-CE6C9BA9D35D}" destId="{FF6E8077-4D07-4B18-BFEA-3F4C068087D3}" srcOrd="2" destOrd="0" parTransId="{AEE9FAA6-A662-4CE8-BB3B-9382E7F641D3}" sibTransId="{B55214A2-61FC-4EC9-8C99-0E84DCC41FE9}"/>
    <dgm:cxn modelId="{5463C856-9FEB-45A5-B8EF-917DD3BCC5F1}" srcId="{C139B28F-ACA4-4130-93E1-8D32B69602DA}" destId="{265601F1-0060-445D-9719-8E97E34C96A9}" srcOrd="0" destOrd="0" parTransId="{AD0B1758-CC04-45AB-9C8D-0F08D01F1808}" sibTransId="{43F27936-9348-4A4B-8B66-4608A748A13C}"/>
    <dgm:cxn modelId="{36120AB2-9534-49EB-BCBC-8E5E4971B0C8}" type="presOf" srcId="{18D89F0E-1720-4AF9-81D4-E3913A1E74D1}" destId="{19C80700-FF60-4D3B-B44B-382C71CB55A3}" srcOrd="0" destOrd="0" presId="urn:microsoft.com/office/officeart/2005/8/layout/hList1"/>
    <dgm:cxn modelId="{9896352F-E70F-4C7B-B1ED-F17691029969}" type="presOf" srcId="{C139B28F-ACA4-4130-93E1-8D32B69602DA}" destId="{6AB20FB8-30E9-4A03-B173-4C59123CB683}" srcOrd="0" destOrd="0" presId="urn:microsoft.com/office/officeart/2005/8/layout/hList1"/>
    <dgm:cxn modelId="{4E10C4EB-C16B-4D33-8BC3-1A78C5AB5E35}" srcId="{265601F1-0060-445D-9719-8E97E34C96A9}" destId="{85E974D9-B4B8-485B-9EF6-0D957D8E3EDF}" srcOrd="2" destOrd="0" parTransId="{9A08599E-D8F3-4FB8-9BC1-60F32D1F3B12}" sibTransId="{A7C521B9-8624-4B2B-A536-48CF1CDA7A2F}"/>
    <dgm:cxn modelId="{AF684062-19C2-4349-A8E2-39F20B75015C}" type="presOf" srcId="{FF6E8077-4D07-4B18-BFEA-3F4C068087D3}" destId="{19C80700-FF60-4D3B-B44B-382C71CB55A3}" srcOrd="0" destOrd="2" presId="urn:microsoft.com/office/officeart/2005/8/layout/hList1"/>
    <dgm:cxn modelId="{D1FC9422-A503-4671-A01A-F4BC1AAF8BBC}" srcId="{C139B28F-ACA4-4130-93E1-8D32B69602DA}" destId="{42B15284-0376-4D89-9114-CE6C9BA9D35D}" srcOrd="1" destOrd="0" parTransId="{41A86081-8B0C-4FD4-8DC4-7132686D6507}" sibTransId="{491C23E1-190C-4AA6-8A90-6369D7BF4FF6}"/>
    <dgm:cxn modelId="{D8539859-B8A1-4B23-9D3C-FB30ECEF35F5}" type="presOf" srcId="{20E91859-8FEA-4711-9BCA-E0FDED4377E6}" destId="{19C80700-FF60-4D3B-B44B-382C71CB55A3}" srcOrd="0" destOrd="3" presId="urn:microsoft.com/office/officeart/2005/8/layout/hList1"/>
    <dgm:cxn modelId="{34A98242-2E73-46EF-AD9F-EABC613ECEDB}" srcId="{265601F1-0060-445D-9719-8E97E34C96A9}" destId="{5975991B-ED54-407E-B060-4B3C735140D3}" srcOrd="0" destOrd="0" parTransId="{9574840A-7A32-48E9-8C93-FB286E744F08}" sibTransId="{A95D64B6-5957-46F3-AF9C-6D5490EEC2C0}"/>
    <dgm:cxn modelId="{405471A8-A9AF-4D29-AF80-017B328FDB60}" type="presOf" srcId="{A8826168-E662-4EA0-A9DD-5C4063751DCF}" destId="{19C80700-FF60-4D3B-B44B-382C71CB55A3}" srcOrd="0" destOrd="4" presId="urn:microsoft.com/office/officeart/2005/8/layout/hList1"/>
    <dgm:cxn modelId="{DB00A583-1521-4843-AD25-AFFAFCF2C5A2}" type="presOf" srcId="{09AEEBD1-A77B-4936-9129-9B1D04C61F71}" destId="{4FE17FC3-4FC6-41FE-A5FA-65E60F9FB10A}" srcOrd="0" destOrd="1" presId="urn:microsoft.com/office/officeart/2005/8/layout/hList1"/>
    <dgm:cxn modelId="{EBA53BCE-9B49-462F-B15F-5173F9D13D60}" type="presOf" srcId="{42B15284-0376-4D89-9114-CE6C9BA9D35D}" destId="{08FD6E29-543B-4FB1-9AB8-684CD4E33B10}" srcOrd="0" destOrd="0" presId="urn:microsoft.com/office/officeart/2005/8/layout/hList1"/>
    <dgm:cxn modelId="{DAA2145C-6BAB-40FB-B1E6-FA02D0D7CEEE}" type="presOf" srcId="{265601F1-0060-445D-9719-8E97E34C96A9}" destId="{9D256D50-52F3-4343-B5DC-597B86524152}" srcOrd="0" destOrd="0" presId="urn:microsoft.com/office/officeart/2005/8/layout/hList1"/>
    <dgm:cxn modelId="{9000FF94-787C-45D0-9F1A-572EC172776C}" srcId="{265601F1-0060-445D-9719-8E97E34C96A9}" destId="{704D69FF-9A94-4584-A5F7-BF782A890621}" srcOrd="4" destOrd="0" parTransId="{515C2814-9B3A-42B4-B0EA-58604D61C8FB}" sibTransId="{04B1EDAB-8AAC-4C43-BA6B-D8014F1B0E89}"/>
    <dgm:cxn modelId="{D68673ED-7231-4EFE-84E4-CE79A4640A43}" srcId="{265601F1-0060-445D-9719-8E97E34C96A9}" destId="{8343C531-4D5C-4E48-9241-B5FFD4DE53D3}" srcOrd="3" destOrd="0" parTransId="{A36688E9-3F07-41DA-BBAA-C5666ADEC95F}" sibTransId="{011FF43B-418E-49EE-9150-244427B14CED}"/>
    <dgm:cxn modelId="{3180C2DB-52FA-405A-B194-AB5D2D293351}" srcId="{265601F1-0060-445D-9719-8E97E34C96A9}" destId="{81AFE12E-7939-43B1-8984-79ECC2EBB6F0}" srcOrd="5" destOrd="0" parTransId="{EB30D075-9E92-487F-933E-95E84ED6F1B7}" sibTransId="{128F4031-CEBF-4F7B-ADFF-BAE7DA09B356}"/>
    <dgm:cxn modelId="{89C22024-42B9-4FBC-9BF2-7FF7EF50BD2B}" srcId="{42B15284-0376-4D89-9114-CE6C9BA9D35D}" destId="{18D89F0E-1720-4AF9-81D4-E3913A1E74D1}" srcOrd="0" destOrd="0" parTransId="{08BB0737-BD5A-4CC2-8E59-971B43B01DB1}" sibTransId="{9D4EF4AA-E51E-478B-A2BB-B2565ECA57D8}"/>
    <dgm:cxn modelId="{A422C512-BB2C-43A7-9FA9-C802B6BCE48F}" type="presOf" srcId="{9ADC356F-7ACA-4DDA-BA02-BA2C26B363D2}" destId="{19C80700-FF60-4D3B-B44B-382C71CB55A3}" srcOrd="0" destOrd="1" presId="urn:microsoft.com/office/officeart/2005/8/layout/hList1"/>
    <dgm:cxn modelId="{68DF68BB-5F7D-42ED-B366-272108209EC9}" type="presOf" srcId="{8343C531-4D5C-4E48-9241-B5FFD4DE53D3}" destId="{4FE17FC3-4FC6-41FE-A5FA-65E60F9FB10A}" srcOrd="0" destOrd="3" presId="urn:microsoft.com/office/officeart/2005/8/layout/hList1"/>
    <dgm:cxn modelId="{65B287BF-CBD7-4AA3-A857-A3C83E8CC50D}" srcId="{42B15284-0376-4D89-9114-CE6C9BA9D35D}" destId="{A8826168-E662-4EA0-A9DD-5C4063751DCF}" srcOrd="4" destOrd="0" parTransId="{587D50BA-BF86-465E-967C-9E1C14ECC313}" sibTransId="{65A4BC06-7488-478B-A79C-AF4B451CB102}"/>
    <dgm:cxn modelId="{09ABA63E-D6C3-46F5-AD70-D0B3E6D0F87E}" type="presOf" srcId="{85E974D9-B4B8-485B-9EF6-0D957D8E3EDF}" destId="{4FE17FC3-4FC6-41FE-A5FA-65E60F9FB10A}" srcOrd="0" destOrd="2" presId="urn:microsoft.com/office/officeart/2005/8/layout/hList1"/>
    <dgm:cxn modelId="{11FB3205-24B6-43B8-97C7-3B8DB5B6104D}" srcId="{42B15284-0376-4D89-9114-CE6C9BA9D35D}" destId="{20E91859-8FEA-4711-9BCA-E0FDED4377E6}" srcOrd="3" destOrd="0" parTransId="{2D6C9CE4-B157-436D-A5CD-DC32CC365589}" sibTransId="{1FF00CDF-8F1D-4DC5-B904-0ECAE7FFA3E8}"/>
    <dgm:cxn modelId="{91783702-55DD-4B48-8980-E0C1E1189FA4}" type="presParOf" srcId="{6AB20FB8-30E9-4A03-B173-4C59123CB683}" destId="{589D64A2-99DC-45B9-A55E-15F8A962D2E8}" srcOrd="0" destOrd="0" presId="urn:microsoft.com/office/officeart/2005/8/layout/hList1"/>
    <dgm:cxn modelId="{7B25333A-2255-43F9-885F-BF748AEA960A}" type="presParOf" srcId="{589D64A2-99DC-45B9-A55E-15F8A962D2E8}" destId="{9D256D50-52F3-4343-B5DC-597B86524152}" srcOrd="0" destOrd="0" presId="urn:microsoft.com/office/officeart/2005/8/layout/hList1"/>
    <dgm:cxn modelId="{74E69A45-478D-4714-8613-78575562A351}" type="presParOf" srcId="{589D64A2-99DC-45B9-A55E-15F8A962D2E8}" destId="{4FE17FC3-4FC6-41FE-A5FA-65E60F9FB10A}" srcOrd="1" destOrd="0" presId="urn:microsoft.com/office/officeart/2005/8/layout/hList1"/>
    <dgm:cxn modelId="{014B26B9-A82F-4E53-B2A1-D3889A5B7F63}" type="presParOf" srcId="{6AB20FB8-30E9-4A03-B173-4C59123CB683}" destId="{233A5732-A397-4CE2-AF0B-44168D455D6F}" srcOrd="1" destOrd="0" presId="urn:microsoft.com/office/officeart/2005/8/layout/hList1"/>
    <dgm:cxn modelId="{4DAC8E3C-3D9A-4DC2-838B-CA3EEF5ED3D7}" type="presParOf" srcId="{6AB20FB8-30E9-4A03-B173-4C59123CB683}" destId="{49C42E6F-4564-4720-B70F-D1D80137DDED}" srcOrd="2" destOrd="0" presId="urn:microsoft.com/office/officeart/2005/8/layout/hList1"/>
    <dgm:cxn modelId="{2C24C012-C715-4F2C-BBD4-A322DBAADABA}" type="presParOf" srcId="{49C42E6F-4564-4720-B70F-D1D80137DDED}" destId="{08FD6E29-543B-4FB1-9AB8-684CD4E33B10}" srcOrd="0" destOrd="0" presId="urn:microsoft.com/office/officeart/2005/8/layout/hList1"/>
    <dgm:cxn modelId="{C5B94C93-F89C-43CB-9C33-ABB844A0CDBF}" type="presParOf" srcId="{49C42E6F-4564-4720-B70F-D1D80137DDED}" destId="{19C80700-FF60-4D3B-B44B-382C71CB55A3}"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3EF604-46A1-41FF-A8D7-C3023440725C}">
      <dsp:nvSpPr>
        <dsp:cNvPr id="0" name=""/>
        <dsp:cNvSpPr/>
      </dsp:nvSpPr>
      <dsp:spPr>
        <a:xfrm rot="16200000">
          <a:off x="342" y="265931"/>
          <a:ext cx="3917900" cy="3917900"/>
        </a:xfrm>
        <a:prstGeom prst="up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1376" tIns="341376" rIns="341376" bIns="341376" numCol="1" spcCol="1270" anchor="ctr" anchorCtr="0">
          <a:noAutofit/>
        </a:bodyPr>
        <a:lstStyle/>
        <a:p>
          <a:pPr lvl="0" algn="ctr" defTabSz="2133600">
            <a:lnSpc>
              <a:spcPct val="90000"/>
            </a:lnSpc>
            <a:spcBef>
              <a:spcPct val="0"/>
            </a:spcBef>
            <a:spcAft>
              <a:spcPct val="35000"/>
            </a:spcAft>
          </a:pPr>
          <a:r>
            <a:rPr lang="en-US" sz="4800" kern="1200" dirty="0" smtClean="0"/>
            <a:t>Sex-Negative</a:t>
          </a:r>
          <a:endParaRPr lang="en-US" sz="4800" kern="1200" dirty="0"/>
        </a:p>
      </dsp:txBody>
      <dsp:txXfrm rot="5400000">
        <a:off x="685976" y="1245406"/>
        <a:ext cx="3232267" cy="1958950"/>
      </dsp:txXfrm>
    </dsp:sp>
    <dsp:sp modelId="{784DF0DC-467A-4DC8-8866-FF341B76CE59}">
      <dsp:nvSpPr>
        <dsp:cNvPr id="0" name=""/>
        <dsp:cNvSpPr/>
      </dsp:nvSpPr>
      <dsp:spPr>
        <a:xfrm rot="5400000">
          <a:off x="4311357" y="265931"/>
          <a:ext cx="3917900" cy="3917900"/>
        </a:xfrm>
        <a:prstGeom prst="upArrow">
          <a:avLst>
            <a:gd name="adj1" fmla="val 50000"/>
            <a:gd name="adj2" fmla="val 35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1376" tIns="341376" rIns="341376" bIns="341376" numCol="1" spcCol="1270" anchor="ctr" anchorCtr="0">
          <a:noAutofit/>
        </a:bodyPr>
        <a:lstStyle/>
        <a:p>
          <a:pPr lvl="0" algn="ctr" defTabSz="2133600">
            <a:lnSpc>
              <a:spcPct val="90000"/>
            </a:lnSpc>
            <a:spcBef>
              <a:spcPct val="0"/>
            </a:spcBef>
            <a:spcAft>
              <a:spcPct val="35000"/>
            </a:spcAft>
          </a:pPr>
          <a:r>
            <a:rPr lang="en-US" sz="4800" kern="1200" dirty="0" smtClean="0"/>
            <a:t>Sex-Positive</a:t>
          </a:r>
          <a:endParaRPr lang="en-US" sz="4800" kern="1200" dirty="0"/>
        </a:p>
      </dsp:txBody>
      <dsp:txXfrm rot="-5400000">
        <a:off x="4311358" y="1245406"/>
        <a:ext cx="3232267" cy="195895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256D50-52F3-4343-B5DC-597B86524152}">
      <dsp:nvSpPr>
        <dsp:cNvPr id="0" name=""/>
        <dsp:cNvSpPr/>
      </dsp:nvSpPr>
      <dsp:spPr>
        <a:xfrm>
          <a:off x="41" y="44754"/>
          <a:ext cx="3928653" cy="6336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smtClean="0"/>
            <a:t>Sex-Negativity</a:t>
          </a:r>
          <a:endParaRPr lang="en-US" sz="2200" kern="1200" dirty="0"/>
        </a:p>
      </dsp:txBody>
      <dsp:txXfrm>
        <a:off x="41" y="44754"/>
        <a:ext cx="3928653" cy="633600"/>
      </dsp:txXfrm>
    </dsp:sp>
    <dsp:sp modelId="{4FE17FC3-4FC6-41FE-A5FA-65E60F9FB10A}">
      <dsp:nvSpPr>
        <dsp:cNvPr id="0" name=""/>
        <dsp:cNvSpPr/>
      </dsp:nvSpPr>
      <dsp:spPr>
        <a:xfrm>
          <a:off x="41" y="678354"/>
          <a:ext cx="3928653" cy="368379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dirty="0" err="1" smtClean="0"/>
            <a:t>Erotophobia</a:t>
          </a:r>
          <a:endParaRPr lang="en-US" sz="2200" kern="1200" dirty="0"/>
        </a:p>
        <a:p>
          <a:pPr marL="228600" lvl="1" indent="-228600" algn="l" defTabSz="977900">
            <a:lnSpc>
              <a:spcPct val="90000"/>
            </a:lnSpc>
            <a:spcBef>
              <a:spcPct val="0"/>
            </a:spcBef>
            <a:spcAft>
              <a:spcPct val="15000"/>
            </a:spcAft>
            <a:buChar char="••"/>
          </a:pPr>
          <a:r>
            <a:rPr lang="en-US" sz="2200" b="0" i="0" kern="1200" smtClean="0"/>
            <a:t>Fear of sex or negative attitudes about sex</a:t>
          </a:r>
          <a:endParaRPr lang="en-US" sz="2200" kern="1200" dirty="0" smtClean="0"/>
        </a:p>
        <a:p>
          <a:pPr marL="228600" lvl="1" indent="-228600" algn="l" defTabSz="977900">
            <a:lnSpc>
              <a:spcPct val="90000"/>
            </a:lnSpc>
            <a:spcBef>
              <a:spcPct val="0"/>
            </a:spcBef>
            <a:spcAft>
              <a:spcPct val="15000"/>
            </a:spcAft>
            <a:buChar char="••"/>
          </a:pPr>
          <a:r>
            <a:rPr lang="en-US" sz="2200" kern="1200" smtClean="0"/>
            <a:t>Disgusted by sex/sexuality</a:t>
          </a:r>
          <a:endParaRPr lang="en-US" sz="2200" kern="1200" dirty="0" smtClean="0"/>
        </a:p>
        <a:p>
          <a:pPr marL="228600" lvl="1" indent="-228600" algn="l" defTabSz="977900">
            <a:lnSpc>
              <a:spcPct val="90000"/>
            </a:lnSpc>
            <a:spcBef>
              <a:spcPct val="0"/>
            </a:spcBef>
            <a:spcAft>
              <a:spcPct val="15000"/>
            </a:spcAft>
            <a:buChar char="••"/>
          </a:pPr>
          <a:r>
            <a:rPr lang="en-US" sz="2200" kern="1200" dirty="0" smtClean="0"/>
            <a:t>Shaming attitudes toward sexuality and sexual expression</a:t>
          </a:r>
          <a:endParaRPr lang="en-US" sz="2200" kern="1200" dirty="0"/>
        </a:p>
        <a:p>
          <a:pPr marL="228600" lvl="1" indent="-228600" algn="l" defTabSz="977900">
            <a:lnSpc>
              <a:spcPct val="90000"/>
            </a:lnSpc>
            <a:spcBef>
              <a:spcPct val="0"/>
            </a:spcBef>
            <a:spcAft>
              <a:spcPct val="15000"/>
            </a:spcAft>
            <a:buChar char="••"/>
          </a:pPr>
          <a:r>
            <a:rPr lang="en-US" sz="2200" kern="1200" dirty="0" smtClean="0"/>
            <a:t>Sex is viewed as dangerous or problematic</a:t>
          </a:r>
          <a:endParaRPr lang="en-US" sz="2200" kern="1200" dirty="0"/>
        </a:p>
        <a:p>
          <a:pPr marL="228600" lvl="1" indent="-228600" algn="l" defTabSz="977900">
            <a:lnSpc>
              <a:spcPct val="90000"/>
            </a:lnSpc>
            <a:spcBef>
              <a:spcPct val="0"/>
            </a:spcBef>
            <a:spcAft>
              <a:spcPct val="15000"/>
            </a:spcAft>
            <a:buChar char="••"/>
          </a:pPr>
          <a:r>
            <a:rPr lang="en-US" sz="2200" kern="1200" dirty="0" smtClean="0"/>
            <a:t>Focus on procreative aspects of sex</a:t>
          </a:r>
          <a:endParaRPr lang="en-US" sz="2200" kern="1200" dirty="0"/>
        </a:p>
      </dsp:txBody>
      <dsp:txXfrm>
        <a:off x="41" y="678354"/>
        <a:ext cx="3928653" cy="3683790"/>
      </dsp:txXfrm>
    </dsp:sp>
    <dsp:sp modelId="{08FD6E29-543B-4FB1-9AB8-684CD4E33B10}">
      <dsp:nvSpPr>
        <dsp:cNvPr id="0" name=""/>
        <dsp:cNvSpPr/>
      </dsp:nvSpPr>
      <dsp:spPr>
        <a:xfrm>
          <a:off x="4478705" y="44754"/>
          <a:ext cx="3928653" cy="633600"/>
        </a:xfrm>
        <a:prstGeom prst="rect">
          <a:avLst/>
        </a:prstGeom>
        <a:solidFill>
          <a:schemeClr val="accent1">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6464" tIns="89408" rIns="156464" bIns="89408" numCol="1" spcCol="1270" anchor="ctr" anchorCtr="0">
          <a:noAutofit/>
        </a:bodyPr>
        <a:lstStyle/>
        <a:p>
          <a:pPr lvl="0" algn="ctr" defTabSz="977900">
            <a:lnSpc>
              <a:spcPct val="90000"/>
            </a:lnSpc>
            <a:spcBef>
              <a:spcPct val="0"/>
            </a:spcBef>
            <a:spcAft>
              <a:spcPct val="35000"/>
            </a:spcAft>
          </a:pPr>
          <a:r>
            <a:rPr lang="en-US" sz="2200" kern="1200" dirty="0" smtClean="0"/>
            <a:t>Sex-Positivity</a:t>
          </a:r>
          <a:endParaRPr lang="en-US" sz="2200" kern="1200" dirty="0"/>
        </a:p>
      </dsp:txBody>
      <dsp:txXfrm>
        <a:off x="4478705" y="44754"/>
        <a:ext cx="3928653" cy="633600"/>
      </dsp:txXfrm>
    </dsp:sp>
    <dsp:sp modelId="{19C80700-FF60-4D3B-B44B-382C71CB55A3}">
      <dsp:nvSpPr>
        <dsp:cNvPr id="0" name=""/>
        <dsp:cNvSpPr/>
      </dsp:nvSpPr>
      <dsp:spPr>
        <a:xfrm>
          <a:off x="4478705" y="678354"/>
          <a:ext cx="3928653" cy="3683790"/>
        </a:xfrm>
        <a:prstGeom prst="rect">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7348" tIns="117348" rIns="156464" bIns="176022" numCol="1" spcCol="1270" anchor="t" anchorCtr="0">
          <a:noAutofit/>
        </a:bodyPr>
        <a:lstStyle/>
        <a:p>
          <a:pPr marL="228600" lvl="1" indent="-228600" algn="l" defTabSz="977900">
            <a:lnSpc>
              <a:spcPct val="90000"/>
            </a:lnSpc>
            <a:spcBef>
              <a:spcPct val="0"/>
            </a:spcBef>
            <a:spcAft>
              <a:spcPct val="15000"/>
            </a:spcAft>
            <a:buChar char="••"/>
          </a:pPr>
          <a:r>
            <a:rPr lang="en-US" sz="2200" kern="1200" smtClean="0"/>
            <a:t>Erotophilia</a:t>
          </a:r>
          <a:endParaRPr lang="en-US" sz="2200" kern="1200" dirty="0"/>
        </a:p>
        <a:p>
          <a:pPr marL="228600" lvl="1" indent="-228600" algn="l" defTabSz="977900">
            <a:lnSpc>
              <a:spcPct val="90000"/>
            </a:lnSpc>
            <a:spcBef>
              <a:spcPct val="0"/>
            </a:spcBef>
            <a:spcAft>
              <a:spcPct val="15000"/>
            </a:spcAft>
            <a:buChar char="••"/>
          </a:pPr>
          <a:r>
            <a:rPr lang="en-US" sz="2200" kern="1200" dirty="0" smtClean="0"/>
            <a:t>View sex as natural/normal, as a universal human experience</a:t>
          </a:r>
        </a:p>
        <a:p>
          <a:pPr marL="228600" lvl="1" indent="-228600" algn="l" defTabSz="977900">
            <a:lnSpc>
              <a:spcPct val="90000"/>
            </a:lnSpc>
            <a:spcBef>
              <a:spcPct val="0"/>
            </a:spcBef>
            <a:spcAft>
              <a:spcPct val="15000"/>
            </a:spcAft>
            <a:buChar char="••"/>
          </a:pPr>
          <a:r>
            <a:rPr lang="en-US" sz="2200" kern="1200" dirty="0" smtClean="0"/>
            <a:t>Open and affirming to those with diverse sexualities</a:t>
          </a:r>
        </a:p>
        <a:p>
          <a:pPr marL="228600" lvl="1" indent="-228600" algn="l" defTabSz="977900">
            <a:lnSpc>
              <a:spcPct val="90000"/>
            </a:lnSpc>
            <a:spcBef>
              <a:spcPct val="0"/>
            </a:spcBef>
            <a:spcAft>
              <a:spcPct val="15000"/>
            </a:spcAft>
            <a:buChar char="••"/>
          </a:pPr>
          <a:r>
            <a:rPr lang="en-US" sz="2200" kern="1200" dirty="0" smtClean="0"/>
            <a:t>Non-judgmental and supportive of sexual expression </a:t>
          </a:r>
          <a:endParaRPr lang="en-US" sz="2200" kern="1200" dirty="0"/>
        </a:p>
        <a:p>
          <a:pPr marL="228600" lvl="1" indent="-228600" algn="l" defTabSz="977900">
            <a:lnSpc>
              <a:spcPct val="90000"/>
            </a:lnSpc>
            <a:spcBef>
              <a:spcPct val="0"/>
            </a:spcBef>
            <a:spcAft>
              <a:spcPct val="15000"/>
            </a:spcAft>
            <a:buChar char="••"/>
          </a:pPr>
          <a:r>
            <a:rPr lang="en-US" sz="2200" kern="1200" dirty="0" smtClean="0"/>
            <a:t>Focus on pleasurable, non-procreative aspects of sex</a:t>
          </a:r>
          <a:endParaRPr lang="en-US" sz="2200" kern="1200" dirty="0"/>
        </a:p>
      </dsp:txBody>
      <dsp:txXfrm>
        <a:off x="4478705" y="678354"/>
        <a:ext cx="3928653" cy="3683790"/>
      </dsp:txXfrm>
    </dsp:sp>
  </dsp:spTree>
</dsp:drawing>
</file>

<file path=ppt/diagrams/layout1.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422CEA7-A699-4C9C-BD49-1B8100AA2821}" type="datetimeFigureOut">
              <a:rPr lang="en-US" smtClean="0"/>
              <a:t>11/6/2014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544220F-2799-47A0-BB64-C4523BCE56DF}" type="slidenum">
              <a:rPr lang="en-US" smtClean="0"/>
              <a:t>‹#›</a:t>
            </a:fld>
            <a:endParaRPr lang="en-US"/>
          </a:p>
        </p:txBody>
      </p:sp>
    </p:spTree>
    <p:extLst>
      <p:ext uri="{BB962C8B-B14F-4D97-AF65-F5344CB8AC3E}">
        <p14:creationId xmlns:p14="http://schemas.microsoft.com/office/powerpoint/2010/main" val="32424597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presentation</a:t>
            </a:r>
            <a:r>
              <a:rPr lang="en-US" baseline="0" dirty="0" smtClean="0"/>
              <a:t> is based on article entitled “Let’s Talk about Sex: Recommendations for Integrating Sex-Positivity into Counseling Psychology Practice” , written by Carmen Cruz, Ellen Greenwald, and Riddhi Sandil for future publication as a part of a major contribution on sex-positivity for the Journal of Counseling Psychology. The major contribution is being overseen by Theo </a:t>
            </a:r>
            <a:r>
              <a:rPr lang="en-US" baseline="0" dirty="0" err="1" smtClean="0"/>
              <a:t>Burnes</a:t>
            </a:r>
            <a:r>
              <a:rPr lang="en-US" baseline="0" dirty="0" smtClean="0"/>
              <a:t> and </a:t>
            </a:r>
            <a:r>
              <a:rPr lang="en-US" baseline="0" dirty="0" err="1" smtClean="0"/>
              <a:t>Anneleise</a:t>
            </a:r>
            <a:r>
              <a:rPr lang="en-US" baseline="0" dirty="0" smtClean="0"/>
              <a:t> Singh. </a:t>
            </a:r>
            <a:endParaRPr lang="en-US" dirty="0" smtClean="0"/>
          </a:p>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1</a:t>
            </a:fld>
            <a:endParaRPr lang="en-US"/>
          </a:p>
        </p:txBody>
      </p:sp>
    </p:spTree>
    <p:extLst>
      <p:ext uri="{BB962C8B-B14F-4D97-AF65-F5344CB8AC3E}">
        <p14:creationId xmlns:p14="http://schemas.microsoft.com/office/powerpoint/2010/main" val="28016399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Reflect upon where you are on the spectrum of attitudes toward sexuality</a:t>
            </a:r>
            <a:endParaRPr lang="en-US" dirty="0"/>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These</a:t>
            </a:r>
            <a:r>
              <a:rPr lang="en-US" baseline="0" dirty="0" smtClean="0"/>
              <a:t> questions (and others included in the article) can be used in a training seminar or in supervision to explores trainee’s attitudes as well</a:t>
            </a:r>
            <a:endParaRPr lang="en-US" dirty="0" smtClean="0"/>
          </a:p>
        </p:txBody>
      </p:sp>
      <p:sp>
        <p:nvSpPr>
          <p:cNvPr id="4" name="Slide Number Placeholder 3"/>
          <p:cNvSpPr>
            <a:spLocks noGrp="1"/>
          </p:cNvSpPr>
          <p:nvPr>
            <p:ph type="sldNum" sz="quarter" idx="10"/>
          </p:nvPr>
        </p:nvSpPr>
        <p:spPr/>
        <p:txBody>
          <a:bodyPr/>
          <a:lstStyle/>
          <a:p>
            <a:fld id="{D544220F-2799-47A0-BB64-C4523BCE56DF}" type="slidenum">
              <a:rPr lang="en-US" smtClean="0"/>
              <a:t>12</a:t>
            </a:fld>
            <a:endParaRPr lang="en-US"/>
          </a:p>
        </p:txBody>
      </p:sp>
    </p:spTree>
    <p:extLst>
      <p:ext uri="{BB962C8B-B14F-4D97-AF65-F5344CB8AC3E}">
        <p14:creationId xmlns:p14="http://schemas.microsoft.com/office/powerpoint/2010/main" val="252042797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smtClean="0"/>
              <a:t>Consider creating reading lists, movie/video</a:t>
            </a:r>
            <a:r>
              <a:rPr lang="en-US" baseline="0" dirty="0" smtClean="0"/>
              <a:t> clips, book clubs etc.</a:t>
            </a:r>
          </a:p>
          <a:p>
            <a:pPr marL="171450" indent="-171450">
              <a:buFont typeface="Arial" panose="020B0604020202020204" pitchFamily="34" charset="0"/>
              <a:buChar char="•"/>
            </a:pPr>
            <a:r>
              <a:rPr lang="en-US" baseline="0" dirty="0" smtClean="0"/>
              <a:t>Attend conference presentations and CE trainings</a:t>
            </a:r>
          </a:p>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14</a:t>
            </a:fld>
            <a:endParaRPr lang="en-US"/>
          </a:p>
        </p:txBody>
      </p:sp>
    </p:spTree>
    <p:extLst>
      <p:ext uri="{BB962C8B-B14F-4D97-AF65-F5344CB8AC3E}">
        <p14:creationId xmlns:p14="http://schemas.microsoft.com/office/powerpoint/2010/main" val="1051971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16</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17</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18</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19</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20</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21</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22</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23</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For this presentation</a:t>
            </a:r>
            <a:r>
              <a:rPr lang="en-US" i="1" dirty="0" smtClean="0"/>
              <a:t>, Sex</a:t>
            </a:r>
            <a:r>
              <a:rPr lang="en-US" dirty="0" smtClean="0"/>
              <a:t> and </a:t>
            </a:r>
            <a:r>
              <a:rPr lang="en-US" i="1" dirty="0" smtClean="0"/>
              <a:t>Sexuality</a:t>
            </a:r>
            <a:r>
              <a:rPr lang="en-US" dirty="0" smtClean="0"/>
              <a:t> are used as umbrella terms to include sexual identity, activity/behavior, attitudes, and values</a:t>
            </a:r>
          </a:p>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a:t>
            </a:fld>
            <a:endParaRPr lang="en-US"/>
          </a:p>
        </p:txBody>
      </p:sp>
    </p:spTree>
    <p:extLst>
      <p:ext uri="{BB962C8B-B14F-4D97-AF65-F5344CB8AC3E}">
        <p14:creationId xmlns:p14="http://schemas.microsoft.com/office/powerpoint/2010/main" val="24566519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24</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25</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26</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See article</a:t>
            </a:r>
            <a:r>
              <a:rPr lang="en-US" baseline="0" dirty="0" smtClean="0"/>
              <a:t> (to be </a:t>
            </a:r>
            <a:r>
              <a:rPr lang="en-US" baseline="0" dirty="0" smtClean="0"/>
              <a:t>published) </a:t>
            </a:r>
            <a:r>
              <a:rPr lang="en-US" baseline="0" dirty="0" smtClean="0"/>
              <a:t>for a more extensive list of bias </a:t>
            </a:r>
            <a:r>
              <a:rPr lang="en-US" baseline="0" dirty="0" smtClean="0"/>
              <a:t>questions</a:t>
            </a:r>
            <a:endParaRPr lang="en-US" baseline="0" dirty="0" smtClean="0"/>
          </a:p>
          <a:p>
            <a:pPr marL="171450" indent="-171450">
              <a:buFontTx/>
              <a:buChar char="-"/>
            </a:pPr>
            <a:r>
              <a:rPr lang="en-US" dirty="0" smtClean="0"/>
              <a:t>Reference </a:t>
            </a:r>
            <a:r>
              <a:rPr lang="en-US" dirty="0" smtClean="0"/>
              <a:t>Monthly Diversity</a:t>
            </a:r>
            <a:r>
              <a:rPr lang="en-US" baseline="0" dirty="0" smtClean="0"/>
              <a:t> </a:t>
            </a:r>
            <a:r>
              <a:rPr lang="en-US" baseline="0" dirty="0" smtClean="0"/>
              <a:t>Forums</a:t>
            </a:r>
          </a:p>
          <a:p>
            <a:pPr marL="171450" marR="0" indent="-171450" algn="l" defTabSz="914400" rtl="0" eaLnBrk="1" fontAlgn="auto" latinLnBrk="0" hangingPunct="1">
              <a:lnSpc>
                <a:spcPct val="100000"/>
              </a:lnSpc>
              <a:spcBef>
                <a:spcPts val="0"/>
              </a:spcBef>
              <a:spcAft>
                <a:spcPts val="0"/>
              </a:spcAft>
              <a:buClrTx/>
              <a:buSzTx/>
              <a:buFontTx/>
              <a:buChar char="-"/>
              <a:tabLst/>
              <a:defRPr/>
            </a:pPr>
            <a:r>
              <a:rPr lang="en-US" sz="1200" kern="1200" dirty="0" smtClean="0">
                <a:solidFill>
                  <a:schemeClr val="tx1"/>
                </a:solidFill>
                <a:effectLst/>
                <a:latin typeface="+mn-lt"/>
                <a:ea typeface="+mn-ea"/>
                <a:cs typeface="+mn-cs"/>
              </a:rPr>
              <a:t>A last point is to reiterate the importance of recognizing both the clinician and the client as multicultural beings in the room together. Specifically, how do the intersections of diverse identity variables within both parties affect the therapy, especially related to power dynamics? For example, a male therapist with a female client is a microcosm of a major power dynamic in the world. Research suggests that female therapists are less comfortable discussing sexual issues with male clients than male therapists (</a:t>
            </a:r>
            <a:r>
              <a:rPr lang="en-US" sz="1200" kern="1200" dirty="0" err="1" smtClean="0">
                <a:solidFill>
                  <a:schemeClr val="tx1"/>
                </a:solidFill>
                <a:effectLst/>
                <a:latin typeface="+mn-lt"/>
                <a:ea typeface="+mn-ea"/>
                <a:cs typeface="+mn-cs"/>
              </a:rPr>
              <a:t>Hanzlik</a:t>
            </a:r>
            <a:r>
              <a:rPr lang="en-US" sz="1200" kern="1200" dirty="0" smtClean="0">
                <a:solidFill>
                  <a:schemeClr val="tx1"/>
                </a:solidFill>
                <a:effectLst/>
                <a:latin typeface="+mn-lt"/>
                <a:ea typeface="+mn-ea"/>
                <a:cs typeface="+mn-cs"/>
              </a:rPr>
              <a:t> &amp; </a:t>
            </a:r>
            <a:r>
              <a:rPr lang="en-US" sz="1200" kern="1200" dirty="0" err="1" smtClean="0">
                <a:solidFill>
                  <a:schemeClr val="tx1"/>
                </a:solidFill>
                <a:effectLst/>
                <a:latin typeface="+mn-lt"/>
                <a:ea typeface="+mn-ea"/>
                <a:cs typeface="+mn-cs"/>
              </a:rPr>
              <a:t>Gaubatz</a:t>
            </a:r>
            <a:r>
              <a:rPr lang="en-US" sz="1200" kern="1200" dirty="0" smtClean="0">
                <a:solidFill>
                  <a:schemeClr val="tx1"/>
                </a:solidFill>
                <a:effectLst/>
                <a:latin typeface="+mn-lt"/>
                <a:ea typeface="+mn-ea"/>
                <a:cs typeface="+mn-cs"/>
              </a:rPr>
              <a:t>, 2012). Each therapeutic dyad is going to be different, thus special attention is warranted when contemplating and reflecting on treatment, in service of creating an environment for the client that is affirming of their whole multicultural being. </a:t>
            </a:r>
            <a:endParaRPr lang="en-US" dirty="0" smtClean="0">
              <a:effectLst/>
            </a:endParaRPr>
          </a:p>
          <a:p>
            <a:pPr marL="171450" indent="-171450">
              <a:buFontTx/>
              <a:buChar char="-"/>
            </a:pPr>
            <a:endParaRPr lang="en-US" baseline="0" dirty="0" smtClean="0"/>
          </a:p>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27</a:t>
            </a:fld>
            <a:endParaRPr lang="en-US"/>
          </a:p>
        </p:txBody>
      </p:sp>
    </p:spTree>
    <p:extLst>
      <p:ext uri="{BB962C8B-B14F-4D97-AF65-F5344CB8AC3E}">
        <p14:creationId xmlns:p14="http://schemas.microsoft.com/office/powerpoint/2010/main" val="235641860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Potential clients search the internet for psychologists and providers today. It is important for you to convey what you are comfortable with and competent in with respect to your online profiles and website. An easy way to do this is to include sex as a clinical interest area. In addition, if this is an area of specialty, you could consider adding a statement about sex-positivity in your practice within your bio and/or profile. For example, you can state “I see sex and sexuality as a normal and natural part of life. I want you to know that talking about sex in therapy is welcomed.”</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“Sex and sexuality can be a significant part of one’s overall sense of health, happiness, life-satisfaction, and general sense of well-being. Tell me about your sexual life and satisfaction.”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“I recognize that therapy in general could be a very anxiety provoking situation, especially the more one reveals. But I want you to know that you can talk about anything in our sessions, as you feel comfortable. You can talk about things, which perhaps in your world with friends and family, may be hard to discuss. I want you to know you can talk about race, religion, sex, really anything you want.”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1200" dirty="0" smtClean="0">
                <a:solidFill>
                  <a:schemeClr val="tx1"/>
                </a:solidFill>
                <a:effectLst/>
                <a:latin typeface="+mn-lt"/>
                <a:ea typeface="+mn-ea"/>
                <a:cs typeface="+mn-cs"/>
              </a:rPr>
              <a:t>“For me to get a full picture of who you are, it’s important we discuss many aspects of your life and overall functioning. I am going to ask you a few questions about your sexuality, as sometimes, relationship and intimacy problems might manifest in sexual issues.” </a:t>
            </a:r>
          </a:p>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28</a:t>
            </a:fld>
            <a:endParaRPr lang="en-US"/>
          </a:p>
        </p:txBody>
      </p:sp>
    </p:spTree>
    <p:extLst>
      <p:ext uri="{BB962C8B-B14F-4D97-AF65-F5344CB8AC3E}">
        <p14:creationId xmlns:p14="http://schemas.microsoft.com/office/powerpoint/2010/main" val="36113128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29</a:t>
            </a:fld>
            <a:endParaRPr lang="en-US"/>
          </a:p>
        </p:txBody>
      </p:sp>
    </p:spTree>
    <p:extLst>
      <p:ext uri="{BB962C8B-B14F-4D97-AF65-F5344CB8AC3E}">
        <p14:creationId xmlns:p14="http://schemas.microsoft.com/office/powerpoint/2010/main" val="361131280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33</a:t>
            </a:fld>
            <a:endParaRPr lang="en-US"/>
          </a:p>
        </p:txBody>
      </p:sp>
    </p:spTree>
    <p:extLst>
      <p:ext uri="{BB962C8B-B14F-4D97-AF65-F5344CB8AC3E}">
        <p14:creationId xmlns:p14="http://schemas.microsoft.com/office/powerpoint/2010/main" val="1494630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a:t>
            </a:r>
            <a:r>
              <a:rPr lang="en-US" baseline="0" dirty="0" smtClean="0"/>
              <a:t> is based on article entitled “Let’s Talk about Sex: Recommendations for Integrating Sex-Positivity into Counseling Psychology Practice” , written by Carmen Cruz, Ellen Greenwald, and Riddhi Sandil for future publication as a part of a major contribution on sex-positivity for the Journal of Counseling Psychology. The major contribution is being overseen by Theo </a:t>
            </a:r>
            <a:r>
              <a:rPr lang="en-US" baseline="0" dirty="0" err="1" smtClean="0"/>
              <a:t>Burnes</a:t>
            </a:r>
            <a:r>
              <a:rPr lang="en-US" baseline="0" dirty="0" smtClean="0"/>
              <a:t> and </a:t>
            </a:r>
            <a:r>
              <a:rPr lang="en-US" baseline="0" dirty="0" err="1" smtClean="0"/>
              <a:t>Anneleise</a:t>
            </a:r>
            <a:r>
              <a:rPr lang="en-US" baseline="0" dirty="0" smtClean="0"/>
              <a:t> Singh. </a:t>
            </a:r>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34</a:t>
            </a:fld>
            <a:endParaRPr lang="en-US"/>
          </a:p>
        </p:txBody>
      </p:sp>
    </p:spTree>
    <p:extLst>
      <p:ext uri="{BB962C8B-B14F-4D97-AF65-F5344CB8AC3E}">
        <p14:creationId xmlns:p14="http://schemas.microsoft.com/office/powerpoint/2010/main" val="1096111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3</a:t>
            </a:fld>
            <a:endParaRPr lang="en-US"/>
          </a:p>
        </p:txBody>
      </p:sp>
    </p:spTree>
    <p:extLst>
      <p:ext uri="{BB962C8B-B14F-4D97-AF65-F5344CB8AC3E}">
        <p14:creationId xmlns:p14="http://schemas.microsoft.com/office/powerpoint/2010/main" val="20400542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err="1" smtClean="0">
                <a:solidFill>
                  <a:schemeClr val="tx1"/>
                </a:solidFill>
                <a:effectLst/>
                <a:latin typeface="+mn-lt"/>
                <a:ea typeface="+mn-ea"/>
                <a:cs typeface="+mn-cs"/>
              </a:rPr>
              <a:t>Reissing</a:t>
            </a:r>
            <a:r>
              <a:rPr lang="en-US" sz="1200" kern="1200" dirty="0" smtClean="0">
                <a:solidFill>
                  <a:schemeClr val="tx1"/>
                </a:solidFill>
                <a:effectLst/>
                <a:latin typeface="+mn-lt"/>
                <a:ea typeface="+mn-ea"/>
                <a:cs typeface="+mn-cs"/>
              </a:rPr>
              <a:t> &amp; Di Giulio (2010) assert that the assessment and discussion of sex and sexuality in therapy is a “cross-cutting competency in that clinicians need to be prepared to address sexuality concerns proactively and competently with all of their clients” (p. 61). </a:t>
            </a:r>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6</a:t>
            </a:fld>
            <a:endParaRPr lang="en-US"/>
          </a:p>
        </p:txBody>
      </p:sp>
    </p:spTree>
    <p:extLst>
      <p:ext uri="{BB962C8B-B14F-4D97-AF65-F5344CB8AC3E}">
        <p14:creationId xmlns:p14="http://schemas.microsoft.com/office/powerpoint/2010/main" val="312861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Miller and Byers found that only 31% of their sample had taken a graduate course related to sexuality and 31% reported that they had never engaged in any observational learning as it pertained to discussing concerns around sex and sexual functioning. </a:t>
            </a:r>
            <a:endParaRPr lang="en-US" dirty="0" smtClean="0"/>
          </a:p>
          <a:p>
            <a:pPr marL="171450" indent="-171450">
              <a:buFont typeface="Arial" panose="020B0604020202020204" pitchFamily="34" charset="0"/>
              <a:buChar char="•"/>
            </a:pPr>
            <a:r>
              <a:rPr lang="en-US" dirty="0" err="1" smtClean="0"/>
              <a:t>Weiderman</a:t>
            </a:r>
            <a:r>
              <a:rPr lang="en-US" baseline="0" dirty="0" smtClean="0"/>
              <a:t> &amp; </a:t>
            </a:r>
            <a:r>
              <a:rPr lang="en-US" baseline="0" dirty="0" err="1" smtClean="0"/>
              <a:t>Sansone</a:t>
            </a:r>
            <a:r>
              <a:rPr lang="en-US" baseline="0" dirty="0" smtClean="0"/>
              <a:t> (1999): Internship programs, most training provided in context of sexual minorities, and 71% stated that no training was provided regarding healthy sexual functioning of clients</a:t>
            </a:r>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7</a:t>
            </a:fld>
            <a:endParaRPr lang="en-US"/>
          </a:p>
        </p:txBody>
      </p:sp>
    </p:spTree>
    <p:extLst>
      <p:ext uri="{BB962C8B-B14F-4D97-AF65-F5344CB8AC3E}">
        <p14:creationId xmlns:p14="http://schemas.microsoft.com/office/powerpoint/2010/main" val="312861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8</a:t>
            </a:fld>
            <a:endParaRPr lang="en-US"/>
          </a:p>
        </p:txBody>
      </p:sp>
    </p:spTree>
    <p:extLst>
      <p:ext uri="{BB962C8B-B14F-4D97-AF65-F5344CB8AC3E}">
        <p14:creationId xmlns:p14="http://schemas.microsoft.com/office/powerpoint/2010/main" val="312861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9</a:t>
            </a:fld>
            <a:endParaRPr lang="en-US"/>
          </a:p>
        </p:txBody>
      </p:sp>
    </p:spTree>
    <p:extLst>
      <p:ext uri="{BB962C8B-B14F-4D97-AF65-F5344CB8AC3E}">
        <p14:creationId xmlns:p14="http://schemas.microsoft.com/office/powerpoint/2010/main" val="312861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These recommendations are structured utilizing the Triad Training Model (Pederson, 2000) of Awareness, Knowledge, and Skills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dirty="0" smtClean="0"/>
              <a:t>Written fro general practice; however I will talk about these from a training perspective.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10</a:t>
            </a:fld>
            <a:endParaRPr lang="en-US"/>
          </a:p>
        </p:txBody>
      </p:sp>
    </p:spTree>
    <p:extLst>
      <p:ext uri="{BB962C8B-B14F-4D97-AF65-F5344CB8AC3E}">
        <p14:creationId xmlns:p14="http://schemas.microsoft.com/office/powerpoint/2010/main" val="17949689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We are all multicultural beings with complex intersecting identities, and thus, every interaction with another person can be understood as an expression of diversity</a:t>
            </a:r>
          </a:p>
          <a:p>
            <a:pPr marL="0" indent="0">
              <a:buNone/>
            </a:pPr>
            <a:endParaRPr lang="en-US" sz="1200" dirty="0" smtClean="0"/>
          </a:p>
          <a:p>
            <a:r>
              <a:rPr lang="en-US" sz="1200" dirty="0" smtClean="0"/>
              <a:t>As with many points of difference that lead to difficult dialogues, we have the potential to increase the effectiveness of our communication when we are able take a non-judgmental stance and hold a space of empathy and true understanding of another person’s lived experience</a:t>
            </a:r>
          </a:p>
          <a:p>
            <a:endParaRPr lang="en-US" sz="1200" dirty="0" smtClean="0"/>
          </a:p>
          <a:p>
            <a:r>
              <a:rPr lang="en-US" sz="1200" dirty="0" smtClean="0"/>
              <a:t>Ethical and competent practice includes an ongoing and genuine commitment to reflective process, particularly when exploring stigmatized groups or taboo laden subjects (</a:t>
            </a:r>
            <a:r>
              <a:rPr lang="en-US" sz="1200" i="1" dirty="0" smtClean="0"/>
              <a:t>think benchmarks document)</a:t>
            </a:r>
          </a:p>
          <a:p>
            <a:endParaRPr lang="en-US" sz="1200" dirty="0" smtClean="0"/>
          </a:p>
          <a:p>
            <a:r>
              <a:rPr lang="en-US" sz="1200" dirty="0" smtClean="0"/>
              <a:t>Both personal and professional sex-negative messages intersect with a lack of formal professional training on sex and sexuality, potentially resulting in problematic interactions between therapist and client, including potential ethics violations (Pope, </a:t>
            </a:r>
            <a:r>
              <a:rPr lang="en-US" sz="1200" dirty="0" err="1" smtClean="0"/>
              <a:t>Sonne</a:t>
            </a:r>
            <a:r>
              <a:rPr lang="en-US" sz="1200" dirty="0" smtClean="0"/>
              <a:t>, &amp; Holroyd, 1993)</a:t>
            </a:r>
          </a:p>
          <a:p>
            <a:pPr marL="0" indent="0">
              <a:buNone/>
            </a:pPr>
            <a:endParaRPr lang="en-US" sz="1200" dirty="0" smtClean="0"/>
          </a:p>
          <a:p>
            <a:r>
              <a:rPr lang="en-US" sz="1200" dirty="0" err="1" smtClean="0"/>
              <a:t>Regas</a:t>
            </a:r>
            <a:r>
              <a:rPr lang="en-US" sz="1200" dirty="0" smtClean="0"/>
              <a:t> (2011) asserts “the personal development and intimacy tolerance of the therapist have implications for how well a clinician can help individuals on their sexual journey” (p. 29) </a:t>
            </a:r>
            <a:endParaRPr lang="en-US" sz="1200" dirty="0" smtClean="0">
              <a:effectLst/>
            </a:endParaRPr>
          </a:p>
          <a:p>
            <a:endParaRPr lang="en-US" dirty="0"/>
          </a:p>
        </p:txBody>
      </p:sp>
      <p:sp>
        <p:nvSpPr>
          <p:cNvPr id="4" name="Slide Number Placeholder 3"/>
          <p:cNvSpPr>
            <a:spLocks noGrp="1"/>
          </p:cNvSpPr>
          <p:nvPr>
            <p:ph type="sldNum" sz="quarter" idx="10"/>
          </p:nvPr>
        </p:nvSpPr>
        <p:spPr/>
        <p:txBody>
          <a:bodyPr/>
          <a:lstStyle/>
          <a:p>
            <a:fld id="{D544220F-2799-47A0-BB64-C4523BCE56DF}" type="slidenum">
              <a:rPr lang="en-US" smtClean="0"/>
              <a:t>11</a:t>
            </a:fld>
            <a:endParaRPr lang="en-US"/>
          </a:p>
        </p:txBody>
      </p:sp>
    </p:spTree>
    <p:extLst>
      <p:ext uri="{BB962C8B-B14F-4D97-AF65-F5344CB8AC3E}">
        <p14:creationId xmlns:p14="http://schemas.microsoft.com/office/powerpoint/2010/main" val="462510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768AD8D7-51B0-4744-9FEA-30C40F150B9F}" type="datetimeFigureOut">
              <a:rPr lang="en-US" smtClean="0"/>
              <a:t>11/6/2014</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CD1643FF-526A-4DD7-A753-9F355202F843}" type="slidenum">
              <a:rPr lang="en-US" smtClean="0"/>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68AD8D7-51B0-4744-9FEA-30C40F150B9F}"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643FF-526A-4DD7-A753-9F355202F84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8AD8D7-51B0-4744-9FEA-30C40F150B9F}"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CD1643FF-526A-4DD7-A753-9F355202F84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8AD8D7-51B0-4744-9FEA-30C40F150B9F}" type="datetimeFigureOut">
              <a:rPr lang="en-US" smtClean="0"/>
              <a:t>11/6/2014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1643FF-526A-4DD7-A753-9F355202F843}"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768AD8D7-51B0-4744-9FEA-30C40F150B9F}" type="datetimeFigureOut">
              <a:rPr lang="en-US" smtClean="0"/>
              <a:t>11/6/2014</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CD1643FF-526A-4DD7-A753-9F355202F843}" type="slidenum">
              <a:rPr lang="en-US" smtClean="0"/>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8AD8D7-51B0-4744-9FEA-30C40F150B9F}"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643FF-526A-4DD7-A753-9F355202F843}"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8AD8D7-51B0-4744-9FEA-30C40F150B9F}" type="datetimeFigureOut">
              <a:rPr lang="en-US" smtClean="0"/>
              <a:t>11/6/2014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1643FF-526A-4DD7-A753-9F355202F843}"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768AD8D7-51B0-4744-9FEA-30C40F150B9F}" type="datetimeFigureOut">
              <a:rPr lang="en-US" smtClean="0"/>
              <a:t>11/6/2014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1643FF-526A-4DD7-A753-9F355202F843}" type="slidenum">
              <a:rPr lang="en-US" smtClean="0"/>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68AD8D7-51B0-4744-9FEA-30C40F150B9F}" type="datetimeFigureOut">
              <a:rPr lang="en-US" smtClean="0"/>
              <a:t>11/6/2014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1643FF-526A-4DD7-A753-9F355202F84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8AD8D7-51B0-4744-9FEA-30C40F150B9F}"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CD1643FF-526A-4DD7-A753-9F355202F843}" type="slidenum">
              <a:rPr lang="en-US" smtClean="0"/>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8AD8D7-51B0-4744-9FEA-30C40F150B9F}" type="datetimeFigureOut">
              <a:rPr lang="en-US" smtClean="0"/>
              <a:t>11/6/2014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1643FF-526A-4DD7-A753-9F355202F843}" type="slidenum">
              <a:rPr lang="en-US" smtClean="0"/>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768AD8D7-51B0-4744-9FEA-30C40F150B9F}" type="datetimeFigureOut">
              <a:rPr lang="en-US" smtClean="0"/>
              <a:t>11/6/2014</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CD1643FF-526A-4DD7-A753-9F355202F84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http://mail.ejhs.org/volume3/sexpositive.ht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70000" lnSpcReduction="20000"/>
          </a:bodyPr>
          <a:lstStyle/>
          <a:p>
            <a:r>
              <a:rPr lang="en-US" dirty="0" smtClean="0"/>
              <a:t>Ellen Greenwald, Ph.D.</a:t>
            </a:r>
          </a:p>
          <a:p>
            <a:r>
              <a:rPr lang="en-US" dirty="0" smtClean="0"/>
              <a:t>University of Texas at Dallas</a:t>
            </a:r>
          </a:p>
          <a:p>
            <a:r>
              <a:rPr lang="en-US" dirty="0" smtClean="0"/>
              <a:t>Diversity Scholar Presentation</a:t>
            </a:r>
          </a:p>
          <a:p>
            <a:r>
              <a:rPr lang="en-US" dirty="0" smtClean="0"/>
              <a:t>ACCTA Conference, September 14, 2014</a:t>
            </a:r>
            <a:endParaRPr lang="en-US" dirty="0"/>
          </a:p>
        </p:txBody>
      </p:sp>
      <p:sp>
        <p:nvSpPr>
          <p:cNvPr id="2" name="Title 1"/>
          <p:cNvSpPr>
            <a:spLocks noGrp="1"/>
          </p:cNvSpPr>
          <p:nvPr>
            <p:ph type="title"/>
          </p:nvPr>
        </p:nvSpPr>
        <p:spPr/>
        <p:txBody>
          <a:bodyPr>
            <a:normAutofit fontScale="90000"/>
          </a:bodyPr>
          <a:lstStyle/>
          <a:p>
            <a:r>
              <a:rPr lang="en-US" b="1" dirty="0"/>
              <a:t>Let’s Talk About Sex as Diversity Variable: Integrating Sex-Positivity into </a:t>
            </a:r>
            <a:r>
              <a:rPr lang="en-US" b="1" dirty="0" smtClean="0"/>
              <a:t>Training &amp; Practice</a:t>
            </a:r>
            <a:endParaRPr lang="en-US" dirty="0"/>
          </a:p>
        </p:txBody>
      </p:sp>
    </p:spTree>
    <p:extLst>
      <p:ext uri="{BB962C8B-B14F-4D97-AF65-F5344CB8AC3E}">
        <p14:creationId xmlns:p14="http://schemas.microsoft.com/office/powerpoint/2010/main" val="29704320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14350" indent="-514350">
              <a:buAutoNum type="arabicPeriod"/>
            </a:pPr>
            <a:r>
              <a:rPr lang="en-US" dirty="0" smtClean="0"/>
              <a:t>Develop Sex-Positive Awareness: Explore  personal attitudes and beliefs about sexuality </a:t>
            </a:r>
          </a:p>
          <a:p>
            <a:pPr marL="514350" indent="-514350">
              <a:buAutoNum type="arabicPeriod"/>
            </a:pPr>
            <a:endParaRPr lang="en-US" dirty="0" smtClean="0"/>
          </a:p>
          <a:p>
            <a:pPr marL="514350" indent="-514350">
              <a:buAutoNum type="arabicPeriod"/>
            </a:pPr>
            <a:r>
              <a:rPr lang="en-US" dirty="0" smtClean="0"/>
              <a:t>Develop Sex-Positive Knowledge about and Comfort with Sexuality</a:t>
            </a:r>
          </a:p>
          <a:p>
            <a:pPr marL="514350" indent="-514350">
              <a:buAutoNum type="arabicPeriod"/>
            </a:pPr>
            <a:endParaRPr lang="en-US" dirty="0" smtClean="0"/>
          </a:p>
          <a:p>
            <a:pPr marL="514350" indent="-514350">
              <a:buAutoNum type="arabicPeriod"/>
            </a:pPr>
            <a:r>
              <a:rPr lang="en-US" dirty="0" smtClean="0"/>
              <a:t>Develop Sex-Positive Skills: Integrate multiculturalism and social justice into sex-positive practice</a:t>
            </a:r>
          </a:p>
          <a:p>
            <a:pPr marL="514350" indent="-514350">
              <a:buAutoNum type="arabicPeriod"/>
            </a:pPr>
            <a:endParaRPr lang="en-US" dirty="0" smtClean="0"/>
          </a:p>
          <a:p>
            <a:pPr marL="514350" indent="-514350">
              <a:buAutoNum type="arabicPeriod"/>
            </a:pPr>
            <a:r>
              <a:rPr lang="en-US" dirty="0" smtClean="0"/>
              <a:t>Be Proactive in Raising the Topic of Sexuality: Lean in to the process</a:t>
            </a:r>
          </a:p>
          <a:p>
            <a:pPr marL="514350" indent="-514350">
              <a:buAutoNum type="arabicPeriod"/>
            </a:pPr>
            <a:endParaRPr lang="en-US" dirty="0" smtClean="0"/>
          </a:p>
          <a:p>
            <a:pPr marL="514350" indent="-514350">
              <a:buAutoNum type="arabicPeriod"/>
            </a:pPr>
            <a:r>
              <a:rPr lang="en-US" dirty="0" smtClean="0"/>
              <a:t>Be Knowledgeable about Contraindications: Know when to consult or refer</a:t>
            </a:r>
          </a:p>
          <a:p>
            <a:pPr marL="514350" indent="-514350">
              <a:buAutoNum type="arabicPeriod"/>
            </a:pPr>
            <a:endParaRPr lang="en-US" dirty="0" smtClean="0"/>
          </a:p>
          <a:p>
            <a:pPr marL="0" indent="0">
              <a:buNone/>
            </a:pPr>
            <a:endParaRPr lang="en-US" dirty="0"/>
          </a:p>
        </p:txBody>
      </p:sp>
      <p:sp>
        <p:nvSpPr>
          <p:cNvPr id="2" name="Title 1"/>
          <p:cNvSpPr>
            <a:spLocks noGrp="1"/>
          </p:cNvSpPr>
          <p:nvPr>
            <p:ph type="title"/>
          </p:nvPr>
        </p:nvSpPr>
        <p:spPr/>
        <p:txBody>
          <a:bodyPr>
            <a:noAutofit/>
          </a:bodyPr>
          <a:lstStyle/>
          <a:p>
            <a:r>
              <a:rPr lang="en-US" sz="2800" dirty="0"/>
              <a:t>Integrating Sex-Positivity into Psychology Practice: </a:t>
            </a:r>
            <a:r>
              <a:rPr lang="en-US" sz="2800" dirty="0" smtClean="0"/>
              <a:t>Recommendations</a:t>
            </a:r>
            <a:endParaRPr lang="en-US" sz="2800" dirty="0"/>
          </a:p>
        </p:txBody>
      </p:sp>
    </p:spTree>
    <p:extLst>
      <p:ext uri="{BB962C8B-B14F-4D97-AF65-F5344CB8AC3E}">
        <p14:creationId xmlns:p14="http://schemas.microsoft.com/office/powerpoint/2010/main" val="23523448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Autofit/>
          </a:bodyPr>
          <a:lstStyle/>
          <a:p>
            <a:r>
              <a:rPr lang="en-US" sz="1800" dirty="0"/>
              <a:t>We are all multicultural beings with complex intersecting </a:t>
            </a:r>
            <a:r>
              <a:rPr lang="en-US" sz="1800" dirty="0" smtClean="0"/>
              <a:t>identities</a:t>
            </a:r>
          </a:p>
          <a:p>
            <a:pPr marL="0" indent="0">
              <a:buNone/>
            </a:pPr>
            <a:endParaRPr lang="en-US" sz="1800" dirty="0" smtClean="0"/>
          </a:p>
          <a:p>
            <a:r>
              <a:rPr lang="en-US" sz="1800" dirty="0" smtClean="0"/>
              <a:t>Engaging in difficult dialogues can lead to more effective, growth-enhancing communication</a:t>
            </a:r>
          </a:p>
          <a:p>
            <a:endParaRPr lang="en-US" sz="1800" dirty="0" smtClean="0"/>
          </a:p>
          <a:p>
            <a:r>
              <a:rPr lang="en-US" sz="1800" dirty="0" smtClean="0"/>
              <a:t>Ethical </a:t>
            </a:r>
            <a:r>
              <a:rPr lang="en-US" sz="1800" dirty="0"/>
              <a:t>and competent practice includes an ongoing and genuine commitment to reflective </a:t>
            </a:r>
            <a:r>
              <a:rPr lang="en-US" sz="1800" dirty="0" smtClean="0"/>
              <a:t>process</a:t>
            </a:r>
          </a:p>
          <a:p>
            <a:endParaRPr lang="en-US" sz="1800" dirty="0" smtClean="0"/>
          </a:p>
          <a:p>
            <a:r>
              <a:rPr lang="en-US" sz="1800" dirty="0" smtClean="0"/>
              <a:t>Personal </a:t>
            </a:r>
            <a:r>
              <a:rPr lang="en-US" sz="1800" dirty="0"/>
              <a:t>and professional sex-negative messages intersect with a lack of formal professional training on sex and sexuality, potentially resulting in problematic interactions between therapist and </a:t>
            </a:r>
            <a:r>
              <a:rPr lang="en-US" sz="1800" dirty="0" smtClean="0"/>
              <a:t>client (Pope et al. 1993)</a:t>
            </a:r>
          </a:p>
          <a:p>
            <a:endParaRPr lang="en-US" sz="1800" dirty="0" smtClean="0"/>
          </a:p>
          <a:p>
            <a:r>
              <a:rPr lang="en-US" sz="1800" dirty="0" err="1" smtClean="0"/>
              <a:t>Regas</a:t>
            </a:r>
            <a:r>
              <a:rPr lang="en-US" sz="1800" dirty="0" smtClean="0"/>
              <a:t> </a:t>
            </a:r>
            <a:r>
              <a:rPr lang="en-US" sz="1800" dirty="0"/>
              <a:t>(2011) asserts “the personal development and intimacy tolerance of the therapist have implications for how well a clinician can help individuals on their sexual journey” (p. 29</a:t>
            </a:r>
            <a:r>
              <a:rPr lang="en-US" sz="1800" dirty="0" smtClean="0"/>
              <a:t>) </a:t>
            </a:r>
            <a:endParaRPr lang="en-US" sz="1800" dirty="0">
              <a:effectLst/>
            </a:endParaRPr>
          </a:p>
        </p:txBody>
      </p:sp>
      <p:sp>
        <p:nvSpPr>
          <p:cNvPr id="2" name="Title 1"/>
          <p:cNvSpPr>
            <a:spLocks noGrp="1"/>
          </p:cNvSpPr>
          <p:nvPr>
            <p:ph type="title"/>
          </p:nvPr>
        </p:nvSpPr>
        <p:spPr/>
        <p:txBody>
          <a:bodyPr>
            <a:noAutofit/>
          </a:bodyPr>
          <a:lstStyle/>
          <a:p>
            <a:r>
              <a:rPr lang="en-US" sz="2000" dirty="0"/>
              <a:t>Develop Sex-Positive Awareness: Explore  personal attitudes and beliefs about sexuality </a:t>
            </a:r>
          </a:p>
        </p:txBody>
      </p:sp>
    </p:spTree>
    <p:extLst>
      <p:ext uri="{BB962C8B-B14F-4D97-AF65-F5344CB8AC3E}">
        <p14:creationId xmlns:p14="http://schemas.microsoft.com/office/powerpoint/2010/main" val="2901626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What are your initial gut reactions to talking about sex and sexuality?</a:t>
            </a:r>
          </a:p>
          <a:p>
            <a:r>
              <a:rPr lang="en-US" dirty="0" smtClean="0"/>
              <a:t>What cultural messages have you internalized about sex, sexuality, and talking about sex?</a:t>
            </a:r>
          </a:p>
          <a:p>
            <a:pPr lvl="0"/>
            <a:r>
              <a:rPr lang="en-US" dirty="0" smtClean="0"/>
              <a:t>Have </a:t>
            </a:r>
            <a:r>
              <a:rPr lang="en-US" dirty="0"/>
              <a:t>you </a:t>
            </a:r>
            <a:r>
              <a:rPr lang="en-US" dirty="0" smtClean="0"/>
              <a:t>ever avoided </a:t>
            </a:r>
            <a:r>
              <a:rPr lang="en-US" dirty="0"/>
              <a:t>further exploration of sexual topics with clients? Why or why not</a:t>
            </a:r>
            <a:r>
              <a:rPr lang="en-US" dirty="0" smtClean="0"/>
              <a:t>?</a:t>
            </a:r>
          </a:p>
          <a:p>
            <a:pPr lvl="0"/>
            <a:r>
              <a:rPr lang="en-US" dirty="0" smtClean="0"/>
              <a:t>On </a:t>
            </a:r>
            <a:r>
              <a:rPr lang="en-US" dirty="0"/>
              <a:t>a spectrum from sex-negativity to sex-positivity, where would you fall today? Has that position shifted or changed over time? If so, how has it changed? </a:t>
            </a:r>
          </a:p>
          <a:p>
            <a:r>
              <a:rPr lang="en-US" dirty="0" smtClean="0"/>
              <a:t>Placing yourself within the training context, do your reactions shift in any way? Does your place on the spectrum shift in any way? If so, how does it shift?</a:t>
            </a:r>
          </a:p>
          <a:p>
            <a:pPr marL="0" indent="0">
              <a:buNone/>
            </a:pPr>
            <a:endParaRPr lang="en-US" u="sng" dirty="0" smtClean="0"/>
          </a:p>
          <a:p>
            <a:pPr marL="0" indent="0">
              <a:buNone/>
            </a:pPr>
            <a:r>
              <a:rPr lang="en-US" u="sng" dirty="0" smtClean="0"/>
              <a:t>Training Recommendations</a:t>
            </a:r>
            <a:endParaRPr lang="en-US" u="sng" dirty="0"/>
          </a:p>
          <a:p>
            <a:pPr marL="0" indent="0">
              <a:buNone/>
            </a:pPr>
            <a:r>
              <a:rPr lang="en-US" dirty="0" smtClean="0"/>
              <a:t>Create training environments that allow for this type of reflective practice and personal-professional integration; consider what would have to happen or shift in your center, if anything, for this to be possible. </a:t>
            </a:r>
          </a:p>
          <a:p>
            <a:pPr lvl="1">
              <a:buFont typeface="Arial" panose="020B0604020202020204" pitchFamily="34" charset="0"/>
              <a:buChar char="•"/>
            </a:pPr>
            <a:endParaRPr lang="en-US" dirty="0" smtClean="0"/>
          </a:p>
          <a:p>
            <a:endParaRPr lang="en-US" dirty="0"/>
          </a:p>
        </p:txBody>
      </p:sp>
      <p:sp>
        <p:nvSpPr>
          <p:cNvPr id="2" name="Title 1"/>
          <p:cNvSpPr>
            <a:spLocks noGrp="1"/>
          </p:cNvSpPr>
          <p:nvPr>
            <p:ph type="title"/>
          </p:nvPr>
        </p:nvSpPr>
        <p:spPr/>
        <p:txBody>
          <a:bodyPr>
            <a:normAutofit fontScale="90000"/>
          </a:bodyPr>
          <a:lstStyle/>
          <a:p>
            <a:r>
              <a:rPr lang="en-US" dirty="0" smtClean="0"/>
              <a:t>Reflection: What are your values, beliefs, and attitudes?</a:t>
            </a:r>
            <a:endParaRPr lang="en-US" dirty="0"/>
          </a:p>
        </p:txBody>
      </p:sp>
    </p:spTree>
    <p:extLst>
      <p:ext uri="{BB962C8B-B14F-4D97-AF65-F5344CB8AC3E}">
        <p14:creationId xmlns:p14="http://schemas.microsoft.com/office/powerpoint/2010/main" val="12593892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Research shows that increased </a:t>
            </a:r>
            <a:r>
              <a:rPr lang="en-US" dirty="0"/>
              <a:t>knowledge leads to increased comfort discussing sexual </a:t>
            </a:r>
            <a:r>
              <a:rPr lang="en-US" dirty="0" smtClean="0"/>
              <a:t>topics and that </a:t>
            </a:r>
            <a:r>
              <a:rPr lang="en-US" dirty="0"/>
              <a:t>more specific training leads to not only greater </a:t>
            </a:r>
            <a:r>
              <a:rPr lang="en-US" dirty="0" smtClean="0"/>
              <a:t>comfort, </a:t>
            </a:r>
            <a:r>
              <a:rPr lang="en-US" dirty="0"/>
              <a:t>but also greater competency </a:t>
            </a:r>
            <a:r>
              <a:rPr lang="en-US" dirty="0" smtClean="0"/>
              <a:t>(</a:t>
            </a:r>
            <a:r>
              <a:rPr lang="en-US" dirty="0" err="1"/>
              <a:t>Alzate</a:t>
            </a:r>
            <a:r>
              <a:rPr lang="en-US" dirty="0"/>
              <a:t>, </a:t>
            </a:r>
            <a:r>
              <a:rPr lang="en-US" dirty="0" smtClean="0"/>
              <a:t>1990; </a:t>
            </a:r>
            <a:r>
              <a:rPr lang="en-US" dirty="0" err="1" smtClean="0"/>
              <a:t>Hanzlik</a:t>
            </a:r>
            <a:r>
              <a:rPr lang="en-US" dirty="0" smtClean="0"/>
              <a:t> </a:t>
            </a:r>
            <a:r>
              <a:rPr lang="en-US" dirty="0"/>
              <a:t>&amp; </a:t>
            </a:r>
            <a:r>
              <a:rPr lang="en-US" dirty="0" err="1"/>
              <a:t>Gaubatz</a:t>
            </a:r>
            <a:r>
              <a:rPr lang="en-US" dirty="0"/>
              <a:t>, 2012). </a:t>
            </a:r>
            <a:endParaRPr lang="en-US" dirty="0" smtClean="0"/>
          </a:p>
          <a:p>
            <a:endParaRPr lang="en-US" dirty="0"/>
          </a:p>
          <a:p>
            <a:r>
              <a:rPr lang="en-US" dirty="0" smtClean="0"/>
              <a:t>The </a:t>
            </a:r>
            <a:r>
              <a:rPr lang="en-US" dirty="0"/>
              <a:t>need to incorporate  experiential training, particularly regarding sexual ethics in therapy, was found to be helpful and necessary to “adequately prepare psychologists to assess, refer, and treat sexual health concerns” (</a:t>
            </a:r>
            <a:r>
              <a:rPr lang="en-US" dirty="0" err="1"/>
              <a:t>Reissing</a:t>
            </a:r>
            <a:r>
              <a:rPr lang="en-US" dirty="0"/>
              <a:t> &amp; Di Giulio, 2010, p. 57). </a:t>
            </a:r>
          </a:p>
          <a:p>
            <a:endParaRPr lang="en-US" dirty="0"/>
          </a:p>
        </p:txBody>
      </p:sp>
      <p:sp>
        <p:nvSpPr>
          <p:cNvPr id="2" name="Title 1"/>
          <p:cNvSpPr>
            <a:spLocks noGrp="1"/>
          </p:cNvSpPr>
          <p:nvPr>
            <p:ph type="title"/>
          </p:nvPr>
        </p:nvSpPr>
        <p:spPr/>
        <p:txBody>
          <a:bodyPr>
            <a:normAutofit fontScale="90000"/>
          </a:bodyPr>
          <a:lstStyle/>
          <a:p>
            <a:pPr marL="514350" indent="-514350"/>
            <a:r>
              <a:rPr lang="en-US" dirty="0"/>
              <a:t>Develop Sex-Positive Knowledge about and Comfort with Sexuality</a:t>
            </a:r>
          </a:p>
        </p:txBody>
      </p:sp>
    </p:spTree>
    <p:extLst>
      <p:ext uri="{BB962C8B-B14F-4D97-AF65-F5344CB8AC3E}">
        <p14:creationId xmlns:p14="http://schemas.microsoft.com/office/powerpoint/2010/main" val="117905218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u="sng" dirty="0" smtClean="0"/>
              <a:t>Practice &amp; Training Recommendations: </a:t>
            </a:r>
          </a:p>
          <a:p>
            <a:r>
              <a:rPr lang="en-US" dirty="0" smtClean="0"/>
              <a:t>Take </a:t>
            </a:r>
            <a:r>
              <a:rPr lang="en-US" dirty="0"/>
              <a:t>time to learn on your own via reading, consultation, movies, and </a:t>
            </a:r>
            <a:r>
              <a:rPr lang="en-US" dirty="0" smtClean="0"/>
              <a:t>practice </a:t>
            </a:r>
            <a:r>
              <a:rPr lang="en-US" dirty="0"/>
              <a:t>talking about </a:t>
            </a:r>
            <a:r>
              <a:rPr lang="en-US" dirty="0" smtClean="0"/>
              <a:t>sex </a:t>
            </a:r>
          </a:p>
          <a:p>
            <a:r>
              <a:rPr lang="en-US" dirty="0" smtClean="0"/>
              <a:t>Seek </a:t>
            </a:r>
            <a:r>
              <a:rPr lang="en-US" dirty="0"/>
              <a:t>continued education opportunities that are sexuality </a:t>
            </a:r>
            <a:r>
              <a:rPr lang="en-US" dirty="0" smtClean="0"/>
              <a:t>specific </a:t>
            </a:r>
          </a:p>
          <a:p>
            <a:r>
              <a:rPr lang="en-US" dirty="0" smtClean="0"/>
              <a:t>Consider </a:t>
            </a:r>
            <a:r>
              <a:rPr lang="en-US" dirty="0"/>
              <a:t>attending the American Association of Sex Educators, Counselors and Therapists (AASECT) conference as well as using AASECT as a resource </a:t>
            </a:r>
            <a:endParaRPr lang="en-US" dirty="0" smtClean="0"/>
          </a:p>
          <a:p>
            <a:r>
              <a:rPr lang="en-US" dirty="0" smtClean="0"/>
              <a:t>Read </a:t>
            </a:r>
            <a:r>
              <a:rPr lang="en-US" dirty="0"/>
              <a:t>classics on sexuality and keep up with current </a:t>
            </a:r>
            <a:r>
              <a:rPr lang="en-US" dirty="0" smtClean="0"/>
              <a:t>literature </a:t>
            </a:r>
            <a:endParaRPr lang="en-US" dirty="0"/>
          </a:p>
          <a:p>
            <a:r>
              <a:rPr lang="en-US" dirty="0" smtClean="0"/>
              <a:t>Seek consultation </a:t>
            </a:r>
            <a:r>
              <a:rPr lang="en-US" dirty="0"/>
              <a:t>and mentorship, including experiential learning and feedback to be most successful </a:t>
            </a:r>
            <a:r>
              <a:rPr lang="en-US" dirty="0" smtClean="0"/>
              <a:t>; as trainers, open a safe space for trainees to bring this in to the work</a:t>
            </a:r>
            <a:endParaRPr lang="en-US" dirty="0"/>
          </a:p>
        </p:txBody>
      </p:sp>
      <p:sp>
        <p:nvSpPr>
          <p:cNvPr id="2" name="Title 1"/>
          <p:cNvSpPr>
            <a:spLocks noGrp="1"/>
          </p:cNvSpPr>
          <p:nvPr>
            <p:ph type="title"/>
          </p:nvPr>
        </p:nvSpPr>
        <p:spPr/>
        <p:txBody>
          <a:bodyPr>
            <a:normAutofit fontScale="90000"/>
          </a:bodyPr>
          <a:lstStyle/>
          <a:p>
            <a:pPr marL="514350" indent="-514350"/>
            <a:r>
              <a:rPr lang="en-US" dirty="0"/>
              <a:t>Develop Sex-Positive Knowledge about and Comfort with Sexuality</a:t>
            </a:r>
          </a:p>
        </p:txBody>
      </p:sp>
    </p:spTree>
    <p:extLst>
      <p:ext uri="{BB962C8B-B14F-4D97-AF65-F5344CB8AC3E}">
        <p14:creationId xmlns:p14="http://schemas.microsoft.com/office/powerpoint/2010/main" val="3825669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Given that sexuality is one universal aspect of human experience, it is understandably interwoven with most other aspects of identity</a:t>
            </a:r>
            <a:endParaRPr lang="en-US" dirty="0" smtClean="0"/>
          </a:p>
          <a:p>
            <a:r>
              <a:rPr lang="en-US" dirty="0" smtClean="0"/>
              <a:t>Sex-negativity </a:t>
            </a:r>
            <a:r>
              <a:rPr lang="en-US" dirty="0"/>
              <a:t>is linked not only to biases associated with various sexual practices, but also to sexism, racism, homophobia and </a:t>
            </a:r>
            <a:r>
              <a:rPr lang="en-US" dirty="0" smtClean="0"/>
              <a:t>ageism </a:t>
            </a:r>
            <a:r>
              <a:rPr lang="en-US" dirty="0"/>
              <a:t>(Glickman, 2000</a:t>
            </a:r>
            <a:r>
              <a:rPr lang="en-US" dirty="0" smtClean="0"/>
              <a:t>)</a:t>
            </a:r>
          </a:p>
          <a:p>
            <a:r>
              <a:rPr lang="en-US" dirty="0" smtClean="0"/>
              <a:t>Historically </a:t>
            </a:r>
            <a:r>
              <a:rPr lang="en-US" dirty="0"/>
              <a:t>marginalized populations have had their sexuality demonized and violated, particularly sexual minorities and women of color (Nagel, 2000)</a:t>
            </a:r>
            <a:endParaRPr lang="en-US" dirty="0" smtClean="0"/>
          </a:p>
          <a:p>
            <a:r>
              <a:rPr lang="en-US" dirty="0"/>
              <a:t>It is an ethical mandate and central to multicultural competence to recognize biases toward certain groups as well as to respect client diversity and self-determination</a:t>
            </a:r>
          </a:p>
        </p:txBody>
      </p:sp>
      <p:sp>
        <p:nvSpPr>
          <p:cNvPr id="2" name="Title 1"/>
          <p:cNvSpPr>
            <a:spLocks noGrp="1"/>
          </p:cNvSpPr>
          <p:nvPr>
            <p:ph type="title"/>
          </p:nvPr>
        </p:nvSpPr>
        <p:spPr/>
        <p:txBody>
          <a:bodyPr>
            <a:noAutofit/>
          </a:bodyPr>
          <a:lstStyle/>
          <a:p>
            <a:r>
              <a:rPr lang="en-US" sz="1800" dirty="0"/>
              <a:t>Develop Sex-Positive Skills: Integrate multiculturalism and social justice into sex-positive </a:t>
            </a:r>
            <a:r>
              <a:rPr lang="en-US" sz="1800" dirty="0" smtClean="0"/>
              <a:t>practice</a:t>
            </a:r>
            <a:endParaRPr lang="en-US" sz="2000" dirty="0"/>
          </a:p>
        </p:txBody>
      </p:sp>
    </p:spTree>
    <p:extLst>
      <p:ext uri="{BB962C8B-B14F-4D97-AF65-F5344CB8AC3E}">
        <p14:creationId xmlns:p14="http://schemas.microsoft.com/office/powerpoint/2010/main" val="10800571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0000" lnSpcReduction="20000"/>
          </a:bodyPr>
          <a:lstStyle/>
          <a:p>
            <a:endParaRPr lang="en-US" sz="6000" dirty="0" smtClean="0"/>
          </a:p>
          <a:p>
            <a:r>
              <a:rPr lang="en-US" sz="6000" dirty="0" smtClean="0"/>
              <a:t>The </a:t>
            </a:r>
            <a:r>
              <a:rPr lang="en-US" sz="6000" dirty="0"/>
              <a:t>following </a:t>
            </a:r>
            <a:r>
              <a:rPr lang="en-US" sz="6000" dirty="0" smtClean="0"/>
              <a:t>questions are for </a:t>
            </a:r>
            <a:r>
              <a:rPr lang="en-US" sz="6000" dirty="0"/>
              <a:t>self-reflection to help explore </a:t>
            </a:r>
            <a:r>
              <a:rPr lang="en-US" sz="6000" dirty="0" smtClean="0"/>
              <a:t>potential biases </a:t>
            </a:r>
            <a:r>
              <a:rPr lang="en-US" sz="6000" dirty="0"/>
              <a:t>related to sex and </a:t>
            </a:r>
            <a:r>
              <a:rPr lang="en-US" sz="6000" dirty="0" smtClean="0"/>
              <a:t>sexuality that might play </a:t>
            </a:r>
            <a:r>
              <a:rPr lang="en-US" sz="6000" dirty="0"/>
              <a:t>out </a:t>
            </a:r>
            <a:r>
              <a:rPr lang="en-US" sz="6000" dirty="0" smtClean="0"/>
              <a:t>in </a:t>
            </a:r>
            <a:r>
              <a:rPr lang="en-US" sz="6000" dirty="0" smtClean="0"/>
              <a:t>our roles as psychologists </a:t>
            </a:r>
          </a:p>
          <a:p>
            <a:endParaRPr lang="en-US" sz="6000" dirty="0" smtClean="0"/>
          </a:p>
          <a:p>
            <a:r>
              <a:rPr lang="en-US" sz="6000" dirty="0" smtClean="0"/>
              <a:t>The </a:t>
            </a:r>
            <a:r>
              <a:rPr lang="en-US" sz="6000" dirty="0"/>
              <a:t>biases noted are most common from a White, heteronormative, Western, sex-negative cultural </a:t>
            </a:r>
            <a:r>
              <a:rPr lang="en-US" sz="6000" dirty="0" smtClean="0"/>
              <a:t>perspective</a:t>
            </a:r>
          </a:p>
          <a:p>
            <a:endParaRPr lang="en-US" sz="6000" dirty="0" smtClean="0"/>
          </a:p>
          <a:p>
            <a:r>
              <a:rPr lang="en-US" sz="6000" dirty="0" smtClean="0"/>
              <a:t>The </a:t>
            </a:r>
            <a:r>
              <a:rPr lang="en-US" sz="6000" dirty="0"/>
              <a:t>gender construct is interwoven into all categories and there are many points of overlap, as is expected from an intersectionality </a:t>
            </a:r>
            <a:r>
              <a:rPr lang="en-US" sz="6000" dirty="0" smtClean="0"/>
              <a:t>perspective </a:t>
            </a:r>
          </a:p>
        </p:txBody>
      </p:sp>
      <p:sp>
        <p:nvSpPr>
          <p:cNvPr id="2" name="Title 1"/>
          <p:cNvSpPr>
            <a:spLocks noGrp="1"/>
          </p:cNvSpPr>
          <p:nvPr>
            <p:ph type="title"/>
          </p:nvPr>
        </p:nvSpPr>
        <p:spPr/>
        <p:txBody>
          <a:bodyPr/>
          <a:lstStyle/>
          <a:p>
            <a:r>
              <a:rPr lang="en-US" dirty="0" smtClean="0"/>
              <a:t>Looking at Our Biases</a:t>
            </a:r>
            <a:endParaRPr lang="en-US" dirty="0"/>
          </a:p>
        </p:txBody>
      </p:sp>
    </p:spTree>
    <p:extLst>
      <p:ext uri="{BB962C8B-B14F-4D97-AF65-F5344CB8AC3E}">
        <p14:creationId xmlns:p14="http://schemas.microsoft.com/office/powerpoint/2010/main" val="377572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Do I consider clients with physical disabilities as sexual beings? </a:t>
            </a:r>
            <a:endParaRPr lang="en-US" dirty="0" smtClean="0"/>
          </a:p>
          <a:p>
            <a:r>
              <a:rPr lang="en-US" dirty="0" smtClean="0"/>
              <a:t>Can </a:t>
            </a:r>
            <a:r>
              <a:rPr lang="en-US" dirty="0"/>
              <a:t>I identify moments I’ve thought about how they have </a:t>
            </a:r>
            <a:r>
              <a:rPr lang="en-US" dirty="0" smtClean="0"/>
              <a:t>sex? </a:t>
            </a:r>
          </a:p>
          <a:p>
            <a:r>
              <a:rPr lang="en-US" dirty="0" smtClean="0"/>
              <a:t>How </a:t>
            </a:r>
            <a:r>
              <a:rPr lang="en-US" dirty="0"/>
              <a:t>comfortable would I be discussing their sexual desires and practices in detail? </a:t>
            </a:r>
            <a:endParaRPr lang="en-US" dirty="0" smtClean="0"/>
          </a:p>
          <a:p>
            <a:r>
              <a:rPr lang="en-US" dirty="0" smtClean="0"/>
              <a:t>Do </a:t>
            </a:r>
            <a:r>
              <a:rPr lang="en-US" dirty="0"/>
              <a:t>I think of </a:t>
            </a:r>
            <a:r>
              <a:rPr lang="en-US" dirty="0" smtClean="0"/>
              <a:t>clients with disabilities as unable </a:t>
            </a:r>
            <a:r>
              <a:rPr lang="en-US" dirty="0"/>
              <a:t>to make </a:t>
            </a:r>
            <a:r>
              <a:rPr lang="en-US" dirty="0" smtClean="0"/>
              <a:t>consensual decisions regarding sex? </a:t>
            </a:r>
            <a:endParaRPr lang="en-US" dirty="0"/>
          </a:p>
        </p:txBody>
      </p:sp>
      <p:sp>
        <p:nvSpPr>
          <p:cNvPr id="2" name="Title 1"/>
          <p:cNvSpPr>
            <a:spLocks noGrp="1"/>
          </p:cNvSpPr>
          <p:nvPr>
            <p:ph type="title"/>
          </p:nvPr>
        </p:nvSpPr>
        <p:spPr/>
        <p:txBody>
          <a:bodyPr/>
          <a:lstStyle/>
          <a:p>
            <a:r>
              <a:rPr lang="en-US" dirty="0" smtClean="0"/>
              <a:t>Ability Status</a:t>
            </a:r>
            <a:endParaRPr lang="en-US" dirty="0"/>
          </a:p>
        </p:txBody>
      </p:sp>
    </p:spTree>
    <p:extLst>
      <p:ext uri="{BB962C8B-B14F-4D97-AF65-F5344CB8AC3E}">
        <p14:creationId xmlns:p14="http://schemas.microsoft.com/office/powerpoint/2010/main" val="11747056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Do I assume that older clients are not having as much sex as </a:t>
            </a:r>
            <a:r>
              <a:rPr lang="en-US" dirty="0" smtClean="0"/>
              <a:t>younger </a:t>
            </a:r>
            <a:r>
              <a:rPr lang="en-US" dirty="0"/>
              <a:t>clients? </a:t>
            </a:r>
            <a:endParaRPr lang="en-US" dirty="0" smtClean="0"/>
          </a:p>
          <a:p>
            <a:r>
              <a:rPr lang="en-US" dirty="0"/>
              <a:t>Do I feel some disgust when thinking about an elderly person having sex?</a:t>
            </a:r>
          </a:p>
          <a:p>
            <a:r>
              <a:rPr lang="en-US" dirty="0" smtClean="0"/>
              <a:t>Do </a:t>
            </a:r>
            <a:r>
              <a:rPr lang="en-US" dirty="0"/>
              <a:t>I think </a:t>
            </a:r>
            <a:r>
              <a:rPr lang="en-US" dirty="0" smtClean="0"/>
              <a:t>young </a:t>
            </a:r>
            <a:r>
              <a:rPr lang="en-US" dirty="0"/>
              <a:t>female clients are only </a:t>
            </a:r>
            <a:r>
              <a:rPr lang="en-US" dirty="0" smtClean="0"/>
              <a:t>seeking a </a:t>
            </a:r>
            <a:r>
              <a:rPr lang="en-US" dirty="0"/>
              <a:t>long term </a:t>
            </a:r>
            <a:r>
              <a:rPr lang="en-US" dirty="0" smtClean="0"/>
              <a:t>partner, whereas young male clients are only seeking sexual experience? </a:t>
            </a:r>
          </a:p>
        </p:txBody>
      </p:sp>
      <p:sp>
        <p:nvSpPr>
          <p:cNvPr id="2" name="Title 1"/>
          <p:cNvSpPr>
            <a:spLocks noGrp="1"/>
          </p:cNvSpPr>
          <p:nvPr>
            <p:ph type="title"/>
          </p:nvPr>
        </p:nvSpPr>
        <p:spPr/>
        <p:txBody>
          <a:bodyPr/>
          <a:lstStyle/>
          <a:p>
            <a:r>
              <a:rPr lang="en-US" dirty="0" smtClean="0"/>
              <a:t>Age</a:t>
            </a:r>
            <a:endParaRPr lang="en-US" dirty="0"/>
          </a:p>
        </p:txBody>
      </p:sp>
    </p:spTree>
    <p:extLst>
      <p:ext uri="{BB962C8B-B14F-4D97-AF65-F5344CB8AC3E}">
        <p14:creationId xmlns:p14="http://schemas.microsoft.com/office/powerpoint/2010/main" val="33347109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Do I assume people who engage in alternative sex practices are recapitulating prior abuse and trauma experiences? </a:t>
            </a:r>
            <a:endParaRPr lang="en-US" dirty="0" smtClean="0"/>
          </a:p>
          <a:p>
            <a:r>
              <a:rPr lang="en-US" dirty="0" smtClean="0"/>
              <a:t>Have </a:t>
            </a:r>
            <a:r>
              <a:rPr lang="en-US" dirty="0"/>
              <a:t>I assumed people who engage in BDSM have an underlying pathology that explains their behavior? </a:t>
            </a:r>
            <a:endParaRPr lang="en-US" dirty="0" smtClean="0"/>
          </a:p>
          <a:p>
            <a:r>
              <a:rPr lang="en-US" dirty="0" smtClean="0"/>
              <a:t>Do </a:t>
            </a:r>
            <a:r>
              <a:rPr lang="en-US" dirty="0"/>
              <a:t>I assume couples who </a:t>
            </a:r>
            <a:r>
              <a:rPr lang="en-US" dirty="0" smtClean="0"/>
              <a:t>“swing” are dissatisfied and should </a:t>
            </a:r>
            <a:r>
              <a:rPr lang="en-US" dirty="0"/>
              <a:t>work on their intimacy </a:t>
            </a:r>
            <a:r>
              <a:rPr lang="en-US" dirty="0" smtClean="0"/>
              <a:t>versus </a:t>
            </a:r>
            <a:r>
              <a:rPr lang="en-US" dirty="0"/>
              <a:t>having sex with others? </a:t>
            </a:r>
            <a:endParaRPr lang="en-US" dirty="0">
              <a:effectLst/>
            </a:endParaRPr>
          </a:p>
        </p:txBody>
      </p:sp>
      <p:sp>
        <p:nvSpPr>
          <p:cNvPr id="2" name="Title 1"/>
          <p:cNvSpPr>
            <a:spLocks noGrp="1"/>
          </p:cNvSpPr>
          <p:nvPr>
            <p:ph type="title"/>
          </p:nvPr>
        </p:nvSpPr>
        <p:spPr/>
        <p:txBody>
          <a:bodyPr/>
          <a:lstStyle/>
          <a:p>
            <a:r>
              <a:rPr lang="en-US" dirty="0" smtClean="0"/>
              <a:t>Alternative Sexual Practices</a:t>
            </a:r>
            <a:endParaRPr lang="en-US" dirty="0"/>
          </a:p>
        </p:txBody>
      </p:sp>
    </p:spTree>
    <p:extLst>
      <p:ext uri="{BB962C8B-B14F-4D97-AF65-F5344CB8AC3E}">
        <p14:creationId xmlns:p14="http://schemas.microsoft.com/office/powerpoint/2010/main" val="3484948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Who am I and why am I talking to you about this?</a:t>
            </a:r>
          </a:p>
          <a:p>
            <a:endParaRPr lang="en-US" dirty="0" smtClean="0"/>
          </a:p>
          <a:p>
            <a:r>
              <a:rPr lang="en-US" dirty="0"/>
              <a:t>What does </a:t>
            </a:r>
            <a:r>
              <a:rPr lang="en-US" dirty="0" smtClean="0"/>
              <a:t>the </a:t>
            </a:r>
            <a:r>
              <a:rPr lang="en-US" dirty="0"/>
              <a:t>field </a:t>
            </a:r>
            <a:r>
              <a:rPr lang="en-US" dirty="0" smtClean="0"/>
              <a:t>of psychology - and psychology training - </a:t>
            </a:r>
            <a:r>
              <a:rPr lang="en-US" dirty="0"/>
              <a:t>say about this?</a:t>
            </a:r>
          </a:p>
          <a:p>
            <a:endParaRPr lang="en-US" i="1" dirty="0" smtClean="0"/>
          </a:p>
          <a:p>
            <a:r>
              <a:rPr lang="en-US" i="1" dirty="0" smtClean="0"/>
              <a:t>“Sex</a:t>
            </a:r>
            <a:r>
              <a:rPr lang="en-US" dirty="0" smtClean="0"/>
              <a:t> and </a:t>
            </a:r>
            <a:r>
              <a:rPr lang="en-US" i="1" dirty="0" smtClean="0"/>
              <a:t>Sexuality”</a:t>
            </a:r>
            <a:endParaRPr lang="en-US" dirty="0" smtClean="0"/>
          </a:p>
          <a:p>
            <a:endParaRPr lang="en-US" dirty="0"/>
          </a:p>
          <a:p>
            <a:pPr marL="0" indent="0">
              <a:buNone/>
            </a:pPr>
            <a:endParaRPr lang="en-US" dirty="0"/>
          </a:p>
        </p:txBody>
      </p:sp>
      <p:sp>
        <p:nvSpPr>
          <p:cNvPr id="2" name="Title 1"/>
          <p:cNvSpPr>
            <a:spLocks noGrp="1"/>
          </p:cNvSpPr>
          <p:nvPr>
            <p:ph type="title"/>
          </p:nvPr>
        </p:nvSpPr>
        <p:spPr/>
        <p:txBody>
          <a:bodyPr/>
          <a:lstStyle/>
          <a:p>
            <a:r>
              <a:rPr lang="en-US" dirty="0" smtClean="0"/>
              <a:t>Introduction</a:t>
            </a:r>
            <a:endParaRPr lang="en-US" dirty="0"/>
          </a:p>
        </p:txBody>
      </p:sp>
    </p:spTree>
    <p:extLst>
      <p:ext uri="{BB962C8B-B14F-4D97-AF65-F5344CB8AC3E}">
        <p14:creationId xmlns:p14="http://schemas.microsoft.com/office/powerpoint/2010/main" val="5718691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Do </a:t>
            </a:r>
            <a:r>
              <a:rPr lang="en-US" dirty="0"/>
              <a:t>I assume cisgender people stay in their assigned gender role in their sexual activities? </a:t>
            </a:r>
            <a:endParaRPr lang="en-US" dirty="0" smtClean="0"/>
          </a:p>
          <a:p>
            <a:r>
              <a:rPr lang="en-US" dirty="0" smtClean="0"/>
              <a:t>Do </a:t>
            </a:r>
            <a:r>
              <a:rPr lang="en-US" dirty="0"/>
              <a:t>I believe </a:t>
            </a:r>
            <a:r>
              <a:rPr lang="en-US" dirty="0" smtClean="0"/>
              <a:t>gender queer </a:t>
            </a:r>
            <a:r>
              <a:rPr lang="en-US" dirty="0"/>
              <a:t>people are confused and asexual? </a:t>
            </a:r>
            <a:endParaRPr lang="en-US" dirty="0" smtClean="0"/>
          </a:p>
          <a:p>
            <a:r>
              <a:rPr lang="en-US" dirty="0" smtClean="0"/>
              <a:t>Do </a:t>
            </a:r>
            <a:r>
              <a:rPr lang="en-US" dirty="0"/>
              <a:t>I assume </a:t>
            </a:r>
            <a:r>
              <a:rPr lang="en-US" dirty="0" smtClean="0"/>
              <a:t>hyper-masculine </a:t>
            </a:r>
            <a:r>
              <a:rPr lang="en-US" dirty="0"/>
              <a:t>male or </a:t>
            </a:r>
            <a:r>
              <a:rPr lang="en-US" dirty="0" smtClean="0"/>
              <a:t>hyper-feminine </a:t>
            </a:r>
            <a:r>
              <a:rPr lang="en-US" dirty="0"/>
              <a:t>female clients are more restricted in their sexual roles? </a:t>
            </a:r>
            <a:endParaRPr lang="en-US" dirty="0" smtClean="0"/>
          </a:p>
          <a:p>
            <a:r>
              <a:rPr lang="en-US" dirty="0" smtClean="0"/>
              <a:t>Have </a:t>
            </a:r>
            <a:r>
              <a:rPr lang="en-US" dirty="0"/>
              <a:t>I made assumptions about a client’s genitals? </a:t>
            </a:r>
            <a:endParaRPr lang="en-US" dirty="0">
              <a:effectLst/>
            </a:endParaRPr>
          </a:p>
        </p:txBody>
      </p:sp>
      <p:sp>
        <p:nvSpPr>
          <p:cNvPr id="2" name="Title 1"/>
          <p:cNvSpPr>
            <a:spLocks noGrp="1"/>
          </p:cNvSpPr>
          <p:nvPr>
            <p:ph type="title"/>
          </p:nvPr>
        </p:nvSpPr>
        <p:spPr/>
        <p:txBody>
          <a:bodyPr/>
          <a:lstStyle/>
          <a:p>
            <a:r>
              <a:rPr lang="en-US" dirty="0" smtClean="0"/>
              <a:t>Gender Identity</a:t>
            </a:r>
            <a:endParaRPr lang="en-US" dirty="0"/>
          </a:p>
        </p:txBody>
      </p:sp>
    </p:spTree>
    <p:extLst>
      <p:ext uri="{BB962C8B-B14F-4D97-AF65-F5344CB8AC3E}">
        <p14:creationId xmlns:p14="http://schemas.microsoft.com/office/powerpoint/2010/main" val="11926303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Do I find myself thinking differently about Black, Latino or Asian </a:t>
            </a:r>
            <a:r>
              <a:rPr lang="en-US" dirty="0" smtClean="0"/>
              <a:t>clients’ sexuality? </a:t>
            </a:r>
          </a:p>
          <a:p>
            <a:r>
              <a:rPr lang="en-US" dirty="0" smtClean="0"/>
              <a:t>Do </a:t>
            </a:r>
            <a:r>
              <a:rPr lang="en-US" dirty="0"/>
              <a:t>I think of my racial/ethnic minority clients as more exotic, and find them more interesting and attractive? </a:t>
            </a:r>
            <a:endParaRPr lang="en-US" dirty="0" smtClean="0"/>
          </a:p>
          <a:p>
            <a:r>
              <a:rPr lang="en-US" dirty="0" smtClean="0"/>
              <a:t>Do </a:t>
            </a:r>
            <a:r>
              <a:rPr lang="en-US" dirty="0"/>
              <a:t>I make assumptions about racial minorities being more/less sexual and/or promiscuous? (e.g., Asian men are not sexual, Black/Latina women are promiscuous). </a:t>
            </a:r>
            <a:endParaRPr lang="en-US" dirty="0">
              <a:effectLst/>
            </a:endParaRPr>
          </a:p>
        </p:txBody>
      </p:sp>
      <p:sp>
        <p:nvSpPr>
          <p:cNvPr id="2" name="Title 1"/>
          <p:cNvSpPr>
            <a:spLocks noGrp="1"/>
          </p:cNvSpPr>
          <p:nvPr>
            <p:ph type="title"/>
          </p:nvPr>
        </p:nvSpPr>
        <p:spPr/>
        <p:txBody>
          <a:bodyPr/>
          <a:lstStyle/>
          <a:p>
            <a:r>
              <a:rPr lang="en-US" dirty="0" smtClean="0"/>
              <a:t>Race/Ethnicity</a:t>
            </a:r>
            <a:endParaRPr lang="en-US" dirty="0"/>
          </a:p>
        </p:txBody>
      </p:sp>
    </p:spTree>
    <p:extLst>
      <p:ext uri="{BB962C8B-B14F-4D97-AF65-F5344CB8AC3E}">
        <p14:creationId xmlns:p14="http://schemas.microsoft.com/office/powerpoint/2010/main" val="2053380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Do I assume people who have been married a long time </a:t>
            </a:r>
            <a:r>
              <a:rPr lang="en-US" dirty="0" smtClean="0"/>
              <a:t>have infrequent </a:t>
            </a:r>
            <a:r>
              <a:rPr lang="en-US" dirty="0"/>
              <a:t>sexual activity? </a:t>
            </a:r>
            <a:endParaRPr lang="en-US" dirty="0" smtClean="0"/>
          </a:p>
          <a:p>
            <a:r>
              <a:rPr lang="en-US" dirty="0" smtClean="0"/>
              <a:t>Do </a:t>
            </a:r>
            <a:r>
              <a:rPr lang="en-US" dirty="0"/>
              <a:t>I assume single people masturbate and married people do not? </a:t>
            </a:r>
            <a:endParaRPr lang="en-US" dirty="0" smtClean="0"/>
          </a:p>
          <a:p>
            <a:r>
              <a:rPr lang="en-US" dirty="0" smtClean="0"/>
              <a:t>Do </a:t>
            </a:r>
            <a:r>
              <a:rPr lang="en-US" dirty="0"/>
              <a:t>I assume women who are mothers and in a partnered relationship </a:t>
            </a:r>
            <a:r>
              <a:rPr lang="en-US" dirty="0" smtClean="0"/>
              <a:t>have lost their sexual </a:t>
            </a:r>
            <a:r>
              <a:rPr lang="en-US" dirty="0"/>
              <a:t>desire or interest? </a:t>
            </a:r>
            <a:endParaRPr lang="en-US" dirty="0">
              <a:effectLst/>
            </a:endParaRPr>
          </a:p>
        </p:txBody>
      </p:sp>
      <p:sp>
        <p:nvSpPr>
          <p:cNvPr id="2" name="Title 1"/>
          <p:cNvSpPr>
            <a:spLocks noGrp="1"/>
          </p:cNvSpPr>
          <p:nvPr>
            <p:ph type="title"/>
          </p:nvPr>
        </p:nvSpPr>
        <p:spPr/>
        <p:txBody>
          <a:bodyPr/>
          <a:lstStyle/>
          <a:p>
            <a:r>
              <a:rPr lang="en-US" dirty="0" smtClean="0"/>
              <a:t>Relationship Status</a:t>
            </a:r>
            <a:endParaRPr lang="en-US" dirty="0"/>
          </a:p>
        </p:txBody>
      </p:sp>
    </p:spTree>
    <p:extLst>
      <p:ext uri="{BB962C8B-B14F-4D97-AF65-F5344CB8AC3E}">
        <p14:creationId xmlns:p14="http://schemas.microsoft.com/office/powerpoint/2010/main" val="35881368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Have </a:t>
            </a:r>
            <a:r>
              <a:rPr lang="en-US" dirty="0"/>
              <a:t>I avoided sexual topics with more religiously oriented clients? </a:t>
            </a:r>
            <a:endParaRPr lang="en-US" dirty="0" smtClean="0"/>
          </a:p>
          <a:p>
            <a:r>
              <a:rPr lang="en-US" dirty="0" smtClean="0"/>
              <a:t>Do </a:t>
            </a:r>
            <a:r>
              <a:rPr lang="en-US" dirty="0"/>
              <a:t>I assume clients of certain faiths do not engage in sex until marriage? </a:t>
            </a:r>
            <a:endParaRPr lang="en-US" dirty="0" smtClean="0"/>
          </a:p>
          <a:p>
            <a:r>
              <a:rPr lang="en-US" dirty="0" smtClean="0"/>
              <a:t>Do </a:t>
            </a:r>
            <a:r>
              <a:rPr lang="en-US" dirty="0"/>
              <a:t>I assume people of less </a:t>
            </a:r>
            <a:r>
              <a:rPr lang="en-US" dirty="0" smtClean="0"/>
              <a:t>dominant/more liberal </a:t>
            </a:r>
            <a:r>
              <a:rPr lang="en-US" dirty="0"/>
              <a:t>spiritual orientations (e.g., Buddhist, Unitarian, Agnostic, Atheist, Wiccan) are more </a:t>
            </a:r>
            <a:r>
              <a:rPr lang="en-US" dirty="0" smtClean="0"/>
              <a:t>sexual than </a:t>
            </a:r>
            <a:r>
              <a:rPr lang="en-US" dirty="0"/>
              <a:t>others? </a:t>
            </a:r>
            <a:endParaRPr lang="en-US" dirty="0">
              <a:effectLst/>
            </a:endParaRPr>
          </a:p>
        </p:txBody>
      </p:sp>
      <p:sp>
        <p:nvSpPr>
          <p:cNvPr id="2" name="Title 1"/>
          <p:cNvSpPr>
            <a:spLocks noGrp="1"/>
          </p:cNvSpPr>
          <p:nvPr>
            <p:ph type="title"/>
          </p:nvPr>
        </p:nvSpPr>
        <p:spPr/>
        <p:txBody>
          <a:bodyPr/>
          <a:lstStyle/>
          <a:p>
            <a:r>
              <a:rPr lang="en-US" dirty="0" smtClean="0"/>
              <a:t>Religious/Spiritual Identity</a:t>
            </a:r>
            <a:endParaRPr lang="en-US" dirty="0"/>
          </a:p>
        </p:txBody>
      </p:sp>
    </p:spTree>
    <p:extLst>
      <p:ext uri="{BB962C8B-B14F-4D97-AF65-F5344CB8AC3E}">
        <p14:creationId xmlns:p14="http://schemas.microsoft.com/office/powerpoint/2010/main" val="34372182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Do I wonder about gay sex? </a:t>
            </a:r>
            <a:endParaRPr lang="en-US" dirty="0" smtClean="0"/>
          </a:p>
          <a:p>
            <a:r>
              <a:rPr lang="en-US" dirty="0" smtClean="0"/>
              <a:t>Do </a:t>
            </a:r>
            <a:r>
              <a:rPr lang="en-US" dirty="0"/>
              <a:t>I believe lesbians are enmeshed and </a:t>
            </a:r>
            <a:r>
              <a:rPr lang="en-US" dirty="0" smtClean="0"/>
              <a:t>do not </a:t>
            </a:r>
            <a:r>
              <a:rPr lang="en-US" dirty="0"/>
              <a:t>have sex as often as other couples? </a:t>
            </a:r>
            <a:endParaRPr lang="en-US" dirty="0" smtClean="0"/>
          </a:p>
          <a:p>
            <a:r>
              <a:rPr lang="en-US" dirty="0" smtClean="0"/>
              <a:t>Do </a:t>
            </a:r>
            <a:r>
              <a:rPr lang="en-US" dirty="0"/>
              <a:t>I </a:t>
            </a:r>
            <a:r>
              <a:rPr lang="en-US" dirty="0" smtClean="0"/>
              <a:t>assume </a:t>
            </a:r>
            <a:r>
              <a:rPr lang="en-US" dirty="0"/>
              <a:t>bisexual people are confused or promiscuous? </a:t>
            </a:r>
            <a:endParaRPr lang="en-US" dirty="0" smtClean="0"/>
          </a:p>
          <a:p>
            <a:r>
              <a:rPr lang="en-US" dirty="0" smtClean="0"/>
              <a:t>Do </a:t>
            </a:r>
            <a:r>
              <a:rPr lang="en-US" dirty="0"/>
              <a:t>I believe asexual people just need a competent sexual partner to show them the value of sexuality? </a:t>
            </a:r>
            <a:endParaRPr lang="en-US" dirty="0" smtClean="0"/>
          </a:p>
          <a:p>
            <a:r>
              <a:rPr lang="en-US" dirty="0" smtClean="0"/>
              <a:t>Do </a:t>
            </a:r>
            <a:r>
              <a:rPr lang="en-US" dirty="0"/>
              <a:t>I believe some clients are LGB due to a sexual abuse history? </a:t>
            </a:r>
            <a:endParaRPr lang="en-US" dirty="0">
              <a:effectLst/>
            </a:endParaRPr>
          </a:p>
        </p:txBody>
      </p:sp>
      <p:sp>
        <p:nvSpPr>
          <p:cNvPr id="2" name="Title 1"/>
          <p:cNvSpPr>
            <a:spLocks noGrp="1"/>
          </p:cNvSpPr>
          <p:nvPr>
            <p:ph type="title"/>
          </p:nvPr>
        </p:nvSpPr>
        <p:spPr/>
        <p:txBody>
          <a:bodyPr/>
          <a:lstStyle/>
          <a:p>
            <a:r>
              <a:rPr lang="en-US" dirty="0" smtClean="0"/>
              <a:t>Sexual Orientation</a:t>
            </a:r>
            <a:endParaRPr lang="en-US" dirty="0"/>
          </a:p>
        </p:txBody>
      </p:sp>
    </p:spTree>
    <p:extLst>
      <p:ext uri="{BB962C8B-B14F-4D97-AF65-F5344CB8AC3E}">
        <p14:creationId xmlns:p14="http://schemas.microsoft.com/office/powerpoint/2010/main" val="41656606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Do </a:t>
            </a:r>
            <a:r>
              <a:rPr lang="en-US" dirty="0"/>
              <a:t>I believe obese people are not </a:t>
            </a:r>
            <a:r>
              <a:rPr lang="en-US" dirty="0" smtClean="0"/>
              <a:t>as physically attractive as thin or average weight people? </a:t>
            </a:r>
          </a:p>
          <a:p>
            <a:r>
              <a:rPr lang="en-US" dirty="0" smtClean="0"/>
              <a:t>Do </a:t>
            </a:r>
            <a:r>
              <a:rPr lang="en-US" dirty="0"/>
              <a:t>I think </a:t>
            </a:r>
            <a:r>
              <a:rPr lang="en-US" dirty="0" smtClean="0"/>
              <a:t>very </a:t>
            </a:r>
            <a:r>
              <a:rPr lang="en-US" dirty="0"/>
              <a:t>thin women are less attractive and/or sexual due to their lack of curves? </a:t>
            </a:r>
            <a:endParaRPr lang="en-US" dirty="0" smtClean="0"/>
          </a:p>
          <a:p>
            <a:r>
              <a:rPr lang="en-US" dirty="0" smtClean="0"/>
              <a:t>Do </a:t>
            </a:r>
            <a:r>
              <a:rPr lang="en-US" dirty="0"/>
              <a:t>I assume a smaller framed or short man will have a harder time finding a sexual partner? </a:t>
            </a:r>
            <a:endParaRPr lang="en-US" dirty="0" smtClean="0"/>
          </a:p>
          <a:p>
            <a:r>
              <a:rPr lang="en-US" dirty="0"/>
              <a:t>D</a:t>
            </a:r>
            <a:r>
              <a:rPr lang="en-US" dirty="0" smtClean="0"/>
              <a:t>o </a:t>
            </a:r>
            <a:r>
              <a:rPr lang="en-US" dirty="0"/>
              <a:t>I treat unattractive clients with the same warmth as others who are more in line with mainstream, socially constructed </a:t>
            </a:r>
            <a:r>
              <a:rPr lang="en-US" dirty="0" smtClean="0"/>
              <a:t>ideals of beauty</a:t>
            </a:r>
            <a:r>
              <a:rPr lang="en-US" dirty="0"/>
              <a:t>?</a:t>
            </a:r>
            <a:endParaRPr lang="en-US" dirty="0">
              <a:effectLst/>
            </a:endParaRPr>
          </a:p>
        </p:txBody>
      </p:sp>
      <p:sp>
        <p:nvSpPr>
          <p:cNvPr id="2" name="Title 1"/>
          <p:cNvSpPr>
            <a:spLocks noGrp="1"/>
          </p:cNvSpPr>
          <p:nvPr>
            <p:ph type="title"/>
          </p:nvPr>
        </p:nvSpPr>
        <p:spPr/>
        <p:txBody>
          <a:bodyPr/>
          <a:lstStyle/>
          <a:p>
            <a:r>
              <a:rPr lang="en-US" dirty="0" smtClean="0"/>
              <a:t>Size &amp; Looks</a:t>
            </a:r>
            <a:endParaRPr lang="en-US" dirty="0"/>
          </a:p>
        </p:txBody>
      </p:sp>
    </p:spTree>
    <p:extLst>
      <p:ext uri="{BB962C8B-B14F-4D97-AF65-F5344CB8AC3E}">
        <p14:creationId xmlns:p14="http://schemas.microsoft.com/office/powerpoint/2010/main" val="71365379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a:t>Do I assume that low SES individuals don’t use safe sex practices? </a:t>
            </a:r>
            <a:endParaRPr lang="en-US" dirty="0" smtClean="0"/>
          </a:p>
          <a:p>
            <a:r>
              <a:rPr lang="en-US" dirty="0" smtClean="0"/>
              <a:t>Have </a:t>
            </a:r>
            <a:r>
              <a:rPr lang="en-US" dirty="0"/>
              <a:t>I assumed that working class people are too exhausted to have sex from working hard? </a:t>
            </a:r>
            <a:endParaRPr lang="en-US" dirty="0" smtClean="0"/>
          </a:p>
          <a:p>
            <a:r>
              <a:rPr lang="en-US" dirty="0" smtClean="0"/>
              <a:t>Do </a:t>
            </a:r>
            <a:r>
              <a:rPr lang="en-US" dirty="0"/>
              <a:t>I believe people from lower social classes are more likely to have children at younger ages and have more children? </a:t>
            </a:r>
            <a:endParaRPr lang="en-US" dirty="0" smtClean="0"/>
          </a:p>
          <a:p>
            <a:r>
              <a:rPr lang="en-US" dirty="0" smtClean="0"/>
              <a:t>Do </a:t>
            </a:r>
            <a:r>
              <a:rPr lang="en-US" dirty="0"/>
              <a:t>I think that rich men are more likely to cheat or frequent strip clubs? </a:t>
            </a:r>
            <a:endParaRPr lang="en-US" dirty="0">
              <a:effectLst/>
            </a:endParaRPr>
          </a:p>
        </p:txBody>
      </p:sp>
      <p:sp>
        <p:nvSpPr>
          <p:cNvPr id="2" name="Title 1"/>
          <p:cNvSpPr>
            <a:spLocks noGrp="1"/>
          </p:cNvSpPr>
          <p:nvPr>
            <p:ph type="title"/>
          </p:nvPr>
        </p:nvSpPr>
        <p:spPr/>
        <p:txBody>
          <a:bodyPr/>
          <a:lstStyle/>
          <a:p>
            <a:r>
              <a:rPr lang="en-US" dirty="0" smtClean="0"/>
              <a:t>Social Class/SES</a:t>
            </a:r>
            <a:endParaRPr lang="en-US" dirty="0"/>
          </a:p>
        </p:txBody>
      </p:sp>
    </p:spTree>
    <p:extLst>
      <p:ext uri="{BB962C8B-B14F-4D97-AF65-F5344CB8AC3E}">
        <p14:creationId xmlns:p14="http://schemas.microsoft.com/office/powerpoint/2010/main" val="367777013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25000" lnSpcReduction="20000"/>
          </a:bodyPr>
          <a:lstStyle/>
          <a:p>
            <a:pPr marL="0" indent="0">
              <a:buNone/>
            </a:pPr>
            <a:r>
              <a:rPr lang="en-US" sz="8000" u="sng" dirty="0" smtClean="0"/>
              <a:t>Training </a:t>
            </a:r>
            <a:r>
              <a:rPr lang="en-US" sz="8000" u="sng" dirty="0"/>
              <a:t>Recommendations: </a:t>
            </a:r>
            <a:endParaRPr lang="en-US" sz="8000" u="sng" dirty="0" smtClean="0"/>
          </a:p>
          <a:p>
            <a:r>
              <a:rPr lang="en-US" sz="8000" dirty="0" smtClean="0"/>
              <a:t>The preceding bias questions can be used as a training tool to integrate sexuality perspectives with other diversity training </a:t>
            </a:r>
          </a:p>
          <a:p>
            <a:r>
              <a:rPr lang="en-US" sz="8000" dirty="0"/>
              <a:t>Consider using </a:t>
            </a:r>
            <a:r>
              <a:rPr lang="en-US" sz="8000" dirty="0" smtClean="0"/>
              <a:t>the </a:t>
            </a:r>
            <a:r>
              <a:rPr lang="en-US" sz="8000" dirty="0"/>
              <a:t>questions to open cross-cultural conversation and engage in difficult dialogues, particularly in the context of ongoing, progressive diversity training </a:t>
            </a:r>
          </a:p>
          <a:p>
            <a:r>
              <a:rPr lang="en-US" sz="8000" dirty="0" smtClean="0"/>
              <a:t>Acknowledge that exploring these </a:t>
            </a:r>
            <a:r>
              <a:rPr lang="en-US" sz="8000" dirty="0"/>
              <a:t>biases and assumptions may be somewhat triggering, or perhaps even </a:t>
            </a:r>
            <a:r>
              <a:rPr lang="en-US" sz="8000" dirty="0" smtClean="0"/>
              <a:t>offensive </a:t>
            </a:r>
          </a:p>
          <a:p>
            <a:r>
              <a:rPr lang="en-US" sz="8000" dirty="0" smtClean="0"/>
              <a:t>Acknowledge that none of us are </a:t>
            </a:r>
            <a:r>
              <a:rPr lang="en-US" sz="8000" dirty="0"/>
              <a:t>not alone in that process and that as human beings, we all hold biased </a:t>
            </a:r>
            <a:r>
              <a:rPr lang="en-US" sz="8000" dirty="0" smtClean="0"/>
              <a:t>views </a:t>
            </a:r>
          </a:p>
          <a:p>
            <a:r>
              <a:rPr lang="en-US" sz="8000" dirty="0" smtClean="0"/>
              <a:t>The </a:t>
            </a:r>
            <a:r>
              <a:rPr lang="en-US" sz="8000" dirty="0"/>
              <a:t>purpose is not to shame anyone, but rather to encourage open conversation and difficult dialogues around this complex </a:t>
            </a:r>
            <a:r>
              <a:rPr lang="en-US" sz="8000" dirty="0" smtClean="0"/>
              <a:t>issue </a:t>
            </a:r>
          </a:p>
          <a:p>
            <a:r>
              <a:rPr lang="en-US" sz="8000" dirty="0" smtClean="0"/>
              <a:t>This requires comfort for trainers in being open about the biases they hold, and intentionally modeling taking risks to acknowledge that all human beings hold such biases</a:t>
            </a:r>
          </a:p>
          <a:p>
            <a:r>
              <a:rPr lang="en-US" sz="8000" dirty="0" smtClean="0"/>
              <a:t>Be sure to reiterate </a:t>
            </a:r>
            <a:r>
              <a:rPr lang="en-US" sz="8000" dirty="0"/>
              <a:t>the importance of recognizing both the clinician and the client as multicultural beings in the room</a:t>
            </a:r>
          </a:p>
          <a:p>
            <a:endParaRPr lang="en-US" sz="8000" dirty="0"/>
          </a:p>
          <a:p>
            <a:endParaRPr lang="en-US" sz="3700" dirty="0"/>
          </a:p>
        </p:txBody>
      </p:sp>
      <p:sp>
        <p:nvSpPr>
          <p:cNvPr id="2" name="Title 1"/>
          <p:cNvSpPr>
            <a:spLocks noGrp="1"/>
          </p:cNvSpPr>
          <p:nvPr>
            <p:ph type="title"/>
          </p:nvPr>
        </p:nvSpPr>
        <p:spPr/>
        <p:txBody>
          <a:bodyPr/>
          <a:lstStyle/>
          <a:p>
            <a:r>
              <a:rPr lang="en-US" dirty="0" smtClean="0"/>
              <a:t>Looking at Our Biases</a:t>
            </a:r>
            <a:endParaRPr lang="en-US" dirty="0"/>
          </a:p>
        </p:txBody>
      </p:sp>
    </p:spTree>
    <p:extLst>
      <p:ext uri="{BB962C8B-B14F-4D97-AF65-F5344CB8AC3E}">
        <p14:creationId xmlns:p14="http://schemas.microsoft.com/office/powerpoint/2010/main" val="286792185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US" sz="2000" dirty="0"/>
              <a:t>Include sexuality topics in your online professional profiles and marketing </a:t>
            </a:r>
            <a:r>
              <a:rPr lang="en-US" sz="2000" dirty="0" smtClean="0"/>
              <a:t>materials</a:t>
            </a:r>
            <a:endParaRPr lang="en-US" sz="2000" dirty="0"/>
          </a:p>
          <a:p>
            <a:r>
              <a:rPr lang="en-US" sz="2000" dirty="0" smtClean="0"/>
              <a:t>Integrate </a:t>
            </a:r>
            <a:r>
              <a:rPr lang="en-US" sz="2000" dirty="0"/>
              <a:t>sexuality into your intake paperwork and initial assessment </a:t>
            </a:r>
            <a:r>
              <a:rPr lang="en-US" sz="2000" dirty="0" smtClean="0"/>
              <a:t>procedures</a:t>
            </a:r>
          </a:p>
          <a:p>
            <a:r>
              <a:rPr lang="en-US" sz="2000" dirty="0" smtClean="0"/>
              <a:t>Lay </a:t>
            </a:r>
            <a:r>
              <a:rPr lang="en-US" sz="2000" dirty="0"/>
              <a:t>the groundwork in the first </a:t>
            </a:r>
            <a:r>
              <a:rPr lang="en-US" sz="2000" dirty="0" smtClean="0"/>
              <a:t>session by being direct in asking about sexuality</a:t>
            </a:r>
          </a:p>
          <a:p>
            <a:r>
              <a:rPr lang="en-US" sz="2000" dirty="0"/>
              <a:t>If sex and sexuality is a major part of the client’s presenting concerns, it would be relevant to conduct a more in-depth sexual </a:t>
            </a:r>
            <a:r>
              <a:rPr lang="en-US" sz="2000" dirty="0" smtClean="0"/>
              <a:t>history</a:t>
            </a:r>
          </a:p>
          <a:p>
            <a:r>
              <a:rPr lang="en-US" sz="2000" dirty="0"/>
              <a:t>Lean into and be mindful of the process when talking about sex and sexuality with </a:t>
            </a:r>
            <a:r>
              <a:rPr lang="en-US" sz="2000" dirty="0" smtClean="0"/>
              <a:t>clients </a:t>
            </a:r>
          </a:p>
          <a:p>
            <a:pPr lvl="1"/>
            <a:r>
              <a:rPr lang="en-US" sz="1600" dirty="0"/>
              <a:t>N</a:t>
            </a:r>
            <a:r>
              <a:rPr lang="en-US" sz="1600" dirty="0" smtClean="0"/>
              <a:t>otice </a:t>
            </a:r>
            <a:r>
              <a:rPr lang="en-US" sz="1600" dirty="0"/>
              <a:t>the client response and feedback, while validating their comfort/discomfort in the process. Respect the boundaries they are setting,  and also be aware of any potential difficulty that the client has with boundaries. If a client raises a sexual topic you are not familiar with, acknowledge that you don’t know. </a:t>
            </a:r>
            <a:endParaRPr lang="en-US" sz="1600" dirty="0" smtClean="0"/>
          </a:p>
        </p:txBody>
      </p:sp>
      <p:sp>
        <p:nvSpPr>
          <p:cNvPr id="2" name="Title 1"/>
          <p:cNvSpPr>
            <a:spLocks noGrp="1"/>
          </p:cNvSpPr>
          <p:nvPr>
            <p:ph type="title"/>
          </p:nvPr>
        </p:nvSpPr>
        <p:spPr/>
        <p:txBody>
          <a:bodyPr>
            <a:noAutofit/>
          </a:bodyPr>
          <a:lstStyle/>
          <a:p>
            <a:r>
              <a:rPr lang="en-US" dirty="0"/>
              <a:t>Be Proactive in Raising the Topic of Sexuality: Lean in to the </a:t>
            </a:r>
            <a:r>
              <a:rPr lang="en-US" dirty="0" smtClean="0"/>
              <a:t>process</a:t>
            </a:r>
            <a:endParaRPr lang="en-US" dirty="0"/>
          </a:p>
        </p:txBody>
      </p:sp>
    </p:spTree>
    <p:extLst>
      <p:ext uri="{BB962C8B-B14F-4D97-AF65-F5344CB8AC3E}">
        <p14:creationId xmlns:p14="http://schemas.microsoft.com/office/powerpoint/2010/main" val="2646066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smtClean="0"/>
              <a:t>Be intentional with language and increase your comfort with sexual words</a:t>
            </a:r>
          </a:p>
          <a:p>
            <a:pPr lvl="1"/>
            <a:r>
              <a:rPr lang="en-US" sz="2000" dirty="0"/>
              <a:t>How comfortable am I saying vagina, breasts, penis, orgasm, masturbation, ejaculation, oral sex, anal sex, etc. in session with clients?</a:t>
            </a:r>
          </a:p>
          <a:p>
            <a:pPr lvl="1"/>
            <a:r>
              <a:rPr lang="en-US" sz="2000" dirty="0"/>
              <a:t>If a client begins to describe a situation with a sexual partner and becomes graphic, how do I usually feel? </a:t>
            </a:r>
            <a:endParaRPr lang="en-US" sz="2000" dirty="0" smtClean="0"/>
          </a:p>
          <a:p>
            <a:pPr lvl="1"/>
            <a:r>
              <a:rPr lang="en-US" sz="2000" dirty="0" smtClean="0"/>
              <a:t>What </a:t>
            </a:r>
            <a:r>
              <a:rPr lang="en-US" sz="2000" dirty="0"/>
              <a:t>if they are a sexual minority? Does this change my response in this situation?</a:t>
            </a:r>
          </a:p>
          <a:p>
            <a:pPr lvl="1"/>
            <a:r>
              <a:rPr lang="en-US" sz="2000" dirty="0"/>
              <a:t>How comfortable am I asking clients to clarify what they mean if they say something I don’t understand related to sexual acts? </a:t>
            </a:r>
          </a:p>
          <a:p>
            <a:endParaRPr lang="en-US" sz="2800" dirty="0"/>
          </a:p>
        </p:txBody>
      </p:sp>
      <p:sp>
        <p:nvSpPr>
          <p:cNvPr id="2" name="Title 1"/>
          <p:cNvSpPr>
            <a:spLocks noGrp="1"/>
          </p:cNvSpPr>
          <p:nvPr>
            <p:ph type="title"/>
          </p:nvPr>
        </p:nvSpPr>
        <p:spPr/>
        <p:txBody>
          <a:bodyPr>
            <a:noAutofit/>
          </a:bodyPr>
          <a:lstStyle/>
          <a:p>
            <a:r>
              <a:rPr lang="en-US" dirty="0"/>
              <a:t>Be Proactive in Raising the Topic of Sexuality: Lean in to the </a:t>
            </a:r>
            <a:r>
              <a:rPr lang="en-US" dirty="0" smtClean="0"/>
              <a:t>process</a:t>
            </a:r>
            <a:endParaRPr lang="en-US" dirty="0"/>
          </a:p>
        </p:txBody>
      </p:sp>
    </p:spTree>
    <p:extLst>
      <p:ext uri="{BB962C8B-B14F-4D97-AF65-F5344CB8AC3E}">
        <p14:creationId xmlns:p14="http://schemas.microsoft.com/office/powerpoint/2010/main" val="5702497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i="1" dirty="0" smtClean="0"/>
              <a:t>Talking about sex with clients </a:t>
            </a:r>
            <a:r>
              <a:rPr lang="en-US" dirty="0" smtClean="0"/>
              <a:t>– how can we situate this a diversity topic?</a:t>
            </a:r>
          </a:p>
          <a:p>
            <a:pPr lvl="1"/>
            <a:r>
              <a:rPr lang="en-US" dirty="0" smtClean="0"/>
              <a:t>Beliefs &amp; attitudes about sexuality are culturally bound</a:t>
            </a:r>
          </a:p>
          <a:p>
            <a:pPr lvl="1"/>
            <a:r>
              <a:rPr lang="en-US" dirty="0" smtClean="0"/>
              <a:t>So are attitudes as about talking about sex and beliefs about what is “normal” </a:t>
            </a:r>
          </a:p>
          <a:p>
            <a:pPr lvl="1"/>
            <a:r>
              <a:rPr lang="en-US" dirty="0" smtClean="0"/>
              <a:t>Sexuality attitudes can be understood to exist on a spectrum, as do other diversity variables</a:t>
            </a:r>
          </a:p>
          <a:p>
            <a:pPr lvl="1"/>
            <a:r>
              <a:rPr lang="en-US" dirty="0" smtClean="0"/>
              <a:t>Similar to sexual orientation, gender identity/expression, relational/romantic orientation, etc., this is yet another facet of sexuality; however because it is so deeply imbedded, we don’t often examine it for ourselves or others</a:t>
            </a:r>
          </a:p>
          <a:p>
            <a:pPr marL="457200" lvl="1" indent="0">
              <a:buNone/>
            </a:pPr>
            <a:endParaRPr lang="en-US" dirty="0" smtClean="0"/>
          </a:p>
          <a:p>
            <a:pPr lvl="1"/>
            <a:endParaRPr lang="en-US" dirty="0" smtClean="0"/>
          </a:p>
        </p:txBody>
      </p:sp>
      <p:sp>
        <p:nvSpPr>
          <p:cNvPr id="2" name="Title 1"/>
          <p:cNvSpPr>
            <a:spLocks noGrp="1"/>
          </p:cNvSpPr>
          <p:nvPr>
            <p:ph type="title"/>
          </p:nvPr>
        </p:nvSpPr>
        <p:spPr/>
        <p:txBody>
          <a:bodyPr/>
          <a:lstStyle/>
          <a:p>
            <a:r>
              <a:rPr lang="en-US" dirty="0" smtClean="0"/>
              <a:t>DIVERSITY PERSPECTIVE</a:t>
            </a:r>
            <a:endParaRPr lang="en-US" dirty="0"/>
          </a:p>
        </p:txBody>
      </p:sp>
    </p:spTree>
    <p:extLst>
      <p:ext uri="{BB962C8B-B14F-4D97-AF65-F5344CB8AC3E}">
        <p14:creationId xmlns:p14="http://schemas.microsoft.com/office/powerpoint/2010/main" val="13018483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buNone/>
            </a:pPr>
            <a:r>
              <a:rPr lang="en-US" u="sng" dirty="0"/>
              <a:t>Training </a:t>
            </a:r>
            <a:r>
              <a:rPr lang="en-US" u="sng" dirty="0" smtClean="0"/>
              <a:t>Considerations: </a:t>
            </a:r>
            <a:endParaRPr lang="en-US" u="sng" dirty="0"/>
          </a:p>
          <a:p>
            <a:r>
              <a:rPr lang="en-US" dirty="0" smtClean="0"/>
              <a:t>What it would mean to have these practices in place at your center; what would that mean for the training you would need to provide?</a:t>
            </a:r>
          </a:p>
          <a:p>
            <a:r>
              <a:rPr lang="en-US" dirty="0" smtClean="0"/>
              <a:t>Consider including this in your training program description. What does that bring up? What conversations would need to happen among your staff?</a:t>
            </a:r>
          </a:p>
          <a:p>
            <a:r>
              <a:rPr lang="en-US" dirty="0" smtClean="0"/>
              <a:t>What if you had a trainee who refused to participate in this practice? How would you handle that </a:t>
            </a:r>
            <a:r>
              <a:rPr lang="en-US" dirty="0" smtClean="0"/>
              <a:t>situation?  </a:t>
            </a:r>
            <a:endParaRPr lang="en-US" dirty="0" smtClean="0"/>
          </a:p>
        </p:txBody>
      </p:sp>
      <p:sp>
        <p:nvSpPr>
          <p:cNvPr id="2" name="Title 1"/>
          <p:cNvSpPr>
            <a:spLocks noGrp="1"/>
          </p:cNvSpPr>
          <p:nvPr>
            <p:ph type="title"/>
          </p:nvPr>
        </p:nvSpPr>
        <p:spPr/>
        <p:txBody>
          <a:bodyPr>
            <a:normAutofit fontScale="90000"/>
          </a:bodyPr>
          <a:lstStyle/>
          <a:p>
            <a:r>
              <a:rPr lang="en-US" sz="3600" dirty="0"/>
              <a:t>Be Proactive in Raising the Topic of Sexuality: Lean in to the process</a:t>
            </a:r>
            <a:endParaRPr lang="en-US" dirty="0"/>
          </a:p>
        </p:txBody>
      </p:sp>
    </p:spTree>
    <p:extLst>
      <p:ext uri="{BB962C8B-B14F-4D97-AF65-F5344CB8AC3E}">
        <p14:creationId xmlns:p14="http://schemas.microsoft.com/office/powerpoint/2010/main" val="36350389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sz="2800" dirty="0"/>
              <a:t>When not to bring up sex in </a:t>
            </a:r>
            <a:r>
              <a:rPr lang="en-US" sz="2800" dirty="0" smtClean="0"/>
              <a:t>therapy – </a:t>
            </a:r>
            <a:r>
              <a:rPr lang="en-US" sz="2800" i="1" dirty="0" smtClean="0"/>
              <a:t>MAYBE!</a:t>
            </a:r>
          </a:p>
          <a:p>
            <a:pPr lvl="1"/>
            <a:r>
              <a:rPr lang="en-US" sz="2400" dirty="0" smtClean="0"/>
              <a:t>People in trauma recovery – it’s complex</a:t>
            </a:r>
          </a:p>
          <a:p>
            <a:pPr lvl="1"/>
            <a:r>
              <a:rPr lang="en-US" sz="2400" dirty="0" smtClean="0"/>
              <a:t>Sexual Perpetrators</a:t>
            </a:r>
          </a:p>
          <a:p>
            <a:pPr lvl="1"/>
            <a:r>
              <a:rPr lang="en-US" sz="2400" dirty="0" smtClean="0"/>
              <a:t>Boundary considerations – when clients are seeking a certain reaction from therapists</a:t>
            </a:r>
          </a:p>
          <a:p>
            <a:pPr lvl="1"/>
            <a:r>
              <a:rPr lang="en-US" sz="2400" dirty="0" smtClean="0"/>
              <a:t>Sexual attraction between clients &amp; therapists</a:t>
            </a:r>
          </a:p>
          <a:p>
            <a:r>
              <a:rPr lang="en-US" sz="2800" dirty="0" smtClean="0"/>
              <a:t>Know when to consult</a:t>
            </a:r>
          </a:p>
          <a:p>
            <a:r>
              <a:rPr lang="en-US" sz="2800" dirty="0" smtClean="0"/>
              <a:t>Know when to refer</a:t>
            </a:r>
          </a:p>
          <a:p>
            <a:pPr lvl="1"/>
            <a:endParaRPr lang="en-US" dirty="0" smtClean="0"/>
          </a:p>
        </p:txBody>
      </p:sp>
      <p:sp>
        <p:nvSpPr>
          <p:cNvPr id="2" name="Title 1"/>
          <p:cNvSpPr>
            <a:spLocks noGrp="1"/>
          </p:cNvSpPr>
          <p:nvPr>
            <p:ph type="title"/>
          </p:nvPr>
        </p:nvSpPr>
        <p:spPr/>
        <p:txBody>
          <a:bodyPr>
            <a:noAutofit/>
          </a:bodyPr>
          <a:lstStyle/>
          <a:p>
            <a:r>
              <a:rPr lang="en-US" sz="2400" dirty="0"/>
              <a:t>Be Knowledgeable about Contraindications: Know when to consult or </a:t>
            </a:r>
            <a:r>
              <a:rPr lang="en-US" sz="2400" dirty="0" smtClean="0"/>
              <a:t>refer</a:t>
            </a:r>
            <a:endParaRPr lang="en-US" sz="2400" dirty="0"/>
          </a:p>
        </p:txBody>
      </p:sp>
    </p:spTree>
    <p:extLst>
      <p:ext uri="{BB962C8B-B14F-4D97-AF65-F5344CB8AC3E}">
        <p14:creationId xmlns:p14="http://schemas.microsoft.com/office/powerpoint/2010/main" val="335389553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marL="0" indent="0">
              <a:buNone/>
            </a:pPr>
            <a:r>
              <a:rPr lang="en-US" sz="2800" u="sng" dirty="0"/>
              <a:t>Training Considerations: </a:t>
            </a:r>
          </a:p>
          <a:p>
            <a:r>
              <a:rPr lang="en-US" sz="2800" dirty="0" smtClean="0"/>
              <a:t>Consider the training you provide on trauma and intersections with sexuality? Does this need to be expanded in your center?</a:t>
            </a:r>
            <a:endParaRPr lang="en-US" sz="2800" dirty="0"/>
          </a:p>
          <a:p>
            <a:r>
              <a:rPr lang="en-US" sz="2800" dirty="0" smtClean="0"/>
              <a:t>What about training on working with sexual perpetrators?</a:t>
            </a:r>
          </a:p>
          <a:p>
            <a:r>
              <a:rPr lang="en-US" sz="2800" dirty="0" smtClean="0"/>
              <a:t>Similarly, what about training on working with sexual attraction in therapy? Do you currently provide training on this topic? If so, consider how the training could integrate a sex-positive approach.</a:t>
            </a:r>
            <a:endParaRPr lang="en-US" sz="2800" dirty="0"/>
          </a:p>
          <a:p>
            <a:r>
              <a:rPr lang="en-US" sz="2800" dirty="0" smtClean="0"/>
              <a:t>Reflect on how you train interns to consult and or refer when a case is outside of their scope of competence? What policies are procedures are in place or need to be in place to support this practice?</a:t>
            </a:r>
            <a:endParaRPr lang="en-US" sz="2800" dirty="0"/>
          </a:p>
        </p:txBody>
      </p:sp>
      <p:sp>
        <p:nvSpPr>
          <p:cNvPr id="2" name="Title 1"/>
          <p:cNvSpPr>
            <a:spLocks noGrp="1"/>
          </p:cNvSpPr>
          <p:nvPr>
            <p:ph type="title"/>
          </p:nvPr>
        </p:nvSpPr>
        <p:spPr/>
        <p:txBody>
          <a:bodyPr>
            <a:normAutofit fontScale="90000"/>
          </a:bodyPr>
          <a:lstStyle/>
          <a:p>
            <a:r>
              <a:rPr lang="en-US" sz="3600" dirty="0"/>
              <a:t>Be Knowledgeable about Contraindications: Know when to consult or </a:t>
            </a:r>
            <a:r>
              <a:rPr lang="en-US" sz="3600" dirty="0" smtClean="0"/>
              <a:t>refer</a:t>
            </a:r>
            <a:endParaRPr lang="en-US" dirty="0"/>
          </a:p>
        </p:txBody>
      </p:sp>
    </p:spTree>
    <p:extLst>
      <p:ext uri="{BB962C8B-B14F-4D97-AF65-F5344CB8AC3E}">
        <p14:creationId xmlns:p14="http://schemas.microsoft.com/office/powerpoint/2010/main" val="31973720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dirty="0"/>
              <a:t>Sexuality is a cross-cutting competency and it is time </a:t>
            </a:r>
            <a:r>
              <a:rPr lang="en-US" dirty="0" smtClean="0"/>
              <a:t>to </a:t>
            </a:r>
            <a:r>
              <a:rPr lang="en-US" dirty="0"/>
              <a:t>fully integrate this topic into the greater curriculum for </a:t>
            </a:r>
            <a:r>
              <a:rPr lang="en-US" dirty="0" smtClean="0"/>
              <a:t>trainees, as </a:t>
            </a:r>
            <a:r>
              <a:rPr lang="en-US" dirty="0"/>
              <a:t>well as </a:t>
            </a:r>
            <a:r>
              <a:rPr lang="en-US" dirty="0" smtClean="0"/>
              <a:t>the repertoire </a:t>
            </a:r>
            <a:r>
              <a:rPr lang="en-US" dirty="0"/>
              <a:t>of practicing psychologists. </a:t>
            </a:r>
            <a:endParaRPr lang="en-US" dirty="0" smtClean="0"/>
          </a:p>
          <a:p>
            <a:endParaRPr lang="en-US" dirty="0" smtClean="0"/>
          </a:p>
          <a:p>
            <a:r>
              <a:rPr lang="en-US" dirty="0" smtClean="0"/>
              <a:t>The </a:t>
            </a:r>
            <a:r>
              <a:rPr lang="en-US" dirty="0"/>
              <a:t>effects of sex-negative cultural messages are pervasive and evident in clinician’s biases and discomfort with sexual topics, leaving many clients with unexpressed and unexamined concerns. </a:t>
            </a:r>
            <a:endParaRPr lang="en-US" dirty="0" smtClean="0"/>
          </a:p>
          <a:p>
            <a:endParaRPr lang="en-US" dirty="0" smtClean="0"/>
          </a:p>
          <a:p>
            <a:r>
              <a:rPr lang="en-US" dirty="0" smtClean="0"/>
              <a:t>Psychologists </a:t>
            </a:r>
            <a:r>
              <a:rPr lang="en-US" dirty="0"/>
              <a:t>must </a:t>
            </a:r>
            <a:r>
              <a:rPr lang="en-US" dirty="0" smtClean="0"/>
              <a:t>strive to obtain the </a:t>
            </a:r>
            <a:r>
              <a:rPr lang="en-US" dirty="0"/>
              <a:t>awareness, knowledge and skills to competently approach and treat various aspects of </a:t>
            </a:r>
            <a:r>
              <a:rPr lang="en-US" dirty="0" smtClean="0"/>
              <a:t>sexuality, as well as train others to do so. </a:t>
            </a:r>
          </a:p>
          <a:p>
            <a:endParaRPr lang="en-US" dirty="0" smtClean="0"/>
          </a:p>
          <a:p>
            <a:r>
              <a:rPr lang="en-US" dirty="0" smtClean="0"/>
              <a:t>The </a:t>
            </a:r>
            <a:r>
              <a:rPr lang="en-US" dirty="0"/>
              <a:t>recommendations provided </a:t>
            </a:r>
            <a:r>
              <a:rPr lang="en-US" dirty="0" smtClean="0"/>
              <a:t>can assist you and your trainees in </a:t>
            </a:r>
            <a:r>
              <a:rPr lang="en-US" dirty="0"/>
              <a:t>moving toward a sex-positive approach, challenging sex-negative attitudes, while furthering </a:t>
            </a:r>
            <a:r>
              <a:rPr lang="en-US" dirty="0" smtClean="0"/>
              <a:t>personal </a:t>
            </a:r>
            <a:r>
              <a:rPr lang="en-US" dirty="0"/>
              <a:t>and professional development in order to treat clients more holistically. </a:t>
            </a:r>
          </a:p>
          <a:p>
            <a:endParaRPr lang="en-US" dirty="0"/>
          </a:p>
        </p:txBody>
      </p:sp>
      <p:sp>
        <p:nvSpPr>
          <p:cNvPr id="2" name="Title 1"/>
          <p:cNvSpPr>
            <a:spLocks noGrp="1"/>
          </p:cNvSpPr>
          <p:nvPr>
            <p:ph type="title"/>
          </p:nvPr>
        </p:nvSpPr>
        <p:spPr/>
        <p:txBody>
          <a:bodyPr/>
          <a:lstStyle/>
          <a:p>
            <a:r>
              <a:rPr lang="en-US" dirty="0" smtClean="0"/>
              <a:t>Closing Thoughts</a:t>
            </a:r>
            <a:endParaRPr lang="en-US" dirty="0"/>
          </a:p>
        </p:txBody>
      </p:sp>
    </p:spTree>
    <p:extLst>
      <p:ext uri="{BB962C8B-B14F-4D97-AF65-F5344CB8AC3E}">
        <p14:creationId xmlns:p14="http://schemas.microsoft.com/office/powerpoint/2010/main" val="39775900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600200"/>
            <a:ext cx="8229600" cy="4525963"/>
          </a:xfrm>
        </p:spPr>
        <p:txBody>
          <a:bodyPr>
            <a:normAutofit fontScale="77500" lnSpcReduction="20000"/>
          </a:bodyPr>
          <a:lstStyle/>
          <a:p>
            <a:r>
              <a:rPr lang="en-US" sz="1300" dirty="0" err="1"/>
              <a:t>Alzate</a:t>
            </a:r>
            <a:r>
              <a:rPr lang="en-US" sz="1300" dirty="0"/>
              <a:t>, H. (1990). Effectiveness of an independent sexology course for Columbian medical students. </a:t>
            </a:r>
            <a:r>
              <a:rPr lang="en-US" sz="1300" i="1" dirty="0"/>
              <a:t>Medical Teacher</a:t>
            </a:r>
            <a:r>
              <a:rPr lang="en-US" sz="1300" dirty="0"/>
              <a:t>, </a:t>
            </a:r>
            <a:r>
              <a:rPr lang="en-US" sz="1300" i="1" dirty="0"/>
              <a:t>12</a:t>
            </a:r>
            <a:r>
              <a:rPr lang="en-US" sz="1300" dirty="0"/>
              <a:t>, 69–75.</a:t>
            </a:r>
          </a:p>
          <a:p>
            <a:r>
              <a:rPr lang="en-US" sz="1300" dirty="0" smtClean="0"/>
              <a:t>Bancroft</a:t>
            </a:r>
            <a:r>
              <a:rPr lang="en-US" sz="1300" dirty="0"/>
              <a:t>, J. (2009). </a:t>
            </a:r>
            <a:r>
              <a:rPr lang="en-US" sz="1300" i="1" dirty="0"/>
              <a:t>Human sexuality and its problems</a:t>
            </a:r>
            <a:r>
              <a:rPr lang="en-US" sz="1300" dirty="0"/>
              <a:t> (3rd ed.). London: </a:t>
            </a:r>
            <a:r>
              <a:rPr lang="en-US" sz="1300" dirty="0" smtClean="0"/>
              <a:t>Elsevier.</a:t>
            </a:r>
          </a:p>
          <a:p>
            <a:r>
              <a:rPr lang="en-US" sz="1300" dirty="0"/>
              <a:t>Glickman, C. (2000). The language of sex-positivity. </a:t>
            </a:r>
            <a:r>
              <a:rPr lang="en-US" sz="1300" i="1" dirty="0"/>
              <a:t>Electronic Journal of Human Sexuality</a:t>
            </a:r>
            <a:r>
              <a:rPr lang="en-US" sz="1300" dirty="0"/>
              <a:t>, </a:t>
            </a:r>
            <a:r>
              <a:rPr lang="en-US" sz="1300" i="1" dirty="0"/>
              <a:t>3</a:t>
            </a:r>
            <a:r>
              <a:rPr lang="en-US" sz="1300" dirty="0"/>
              <a:t>, 1–5. Retrieved from </a:t>
            </a:r>
            <a:r>
              <a:rPr lang="en-US" sz="1300" u="sng" dirty="0">
                <a:hlinkClick r:id="rId3"/>
              </a:rPr>
              <a:t>http://mail.ejhs.org/volume3/sexpositive.htm</a:t>
            </a:r>
            <a:r>
              <a:rPr lang="en-US" sz="1300" u="sng" dirty="0"/>
              <a:t>. </a:t>
            </a:r>
            <a:endParaRPr lang="en-US" sz="1300" dirty="0"/>
          </a:p>
          <a:p>
            <a:r>
              <a:rPr lang="en-US" sz="1300" dirty="0" err="1"/>
              <a:t>Hanzlik</a:t>
            </a:r>
            <a:r>
              <a:rPr lang="en-US" sz="1300" dirty="0"/>
              <a:t>, M. P., &amp; </a:t>
            </a:r>
            <a:r>
              <a:rPr lang="en-US" sz="1300" dirty="0" err="1"/>
              <a:t>Gaubatz</a:t>
            </a:r>
            <a:r>
              <a:rPr lang="en-US" sz="1300" dirty="0"/>
              <a:t>, M. (2012). Clinical </a:t>
            </a:r>
            <a:r>
              <a:rPr lang="en-US" sz="1300" dirty="0" err="1"/>
              <a:t>PsyD</a:t>
            </a:r>
            <a:r>
              <a:rPr lang="en-US" sz="1300" dirty="0"/>
              <a:t> Trainees’ Comfort Discussing Sexual Issues with Clients. </a:t>
            </a:r>
            <a:r>
              <a:rPr lang="en-US" sz="1300" i="1" dirty="0"/>
              <a:t>American Journal of Sexuality Education, 7</a:t>
            </a:r>
            <a:r>
              <a:rPr lang="en-US" sz="1300" dirty="0"/>
              <a:t>, 219–236. </a:t>
            </a:r>
            <a:endParaRPr lang="en-US" sz="1300" dirty="0" smtClean="0"/>
          </a:p>
          <a:p>
            <a:r>
              <a:rPr lang="en-US" sz="1300" dirty="0" smtClean="0"/>
              <a:t>Miller</a:t>
            </a:r>
            <a:r>
              <a:rPr lang="en-US" sz="1300" dirty="0"/>
              <a:t>, S. A., &amp; Byers, E. S. (2008). An exploratory examination of the sexual intervention self-efficacy of clinical psychology graduate students. </a:t>
            </a:r>
            <a:r>
              <a:rPr lang="en-US" sz="1300" i="1" dirty="0"/>
              <a:t>Training and Education in Professional Psychology</a:t>
            </a:r>
            <a:r>
              <a:rPr lang="en-US" sz="1300" dirty="0"/>
              <a:t>, </a:t>
            </a:r>
            <a:r>
              <a:rPr lang="en-US" sz="1300" i="1" dirty="0"/>
              <a:t>2</a:t>
            </a:r>
            <a:r>
              <a:rPr lang="en-US" sz="1300" dirty="0"/>
              <a:t>, 137–144.</a:t>
            </a:r>
            <a:endParaRPr lang="en-US" sz="1300" dirty="0" smtClean="0"/>
          </a:p>
          <a:p>
            <a:r>
              <a:rPr lang="en-US" sz="1300" dirty="0" smtClean="0"/>
              <a:t>Miller</a:t>
            </a:r>
            <a:r>
              <a:rPr lang="en-US" sz="1300" dirty="0"/>
              <a:t>, S. A., &amp; Byers, E. S. (2009). Psychologists’ continuing education and training in sexuality. </a:t>
            </a:r>
            <a:r>
              <a:rPr lang="en-US" sz="1300" i="1" dirty="0"/>
              <a:t>Journal of Sex &amp; Marital Therapy, 35</a:t>
            </a:r>
            <a:r>
              <a:rPr lang="en-US" sz="1300" dirty="0"/>
              <a:t>, 206– 219. </a:t>
            </a:r>
            <a:endParaRPr lang="en-US" sz="1300" dirty="0" smtClean="0"/>
          </a:p>
          <a:p>
            <a:r>
              <a:rPr lang="en-US" sz="1300" dirty="0"/>
              <a:t>Nagel, J. (2000). Ethnicity and sexuality. </a:t>
            </a:r>
            <a:r>
              <a:rPr lang="en-US" sz="1300" i="1" dirty="0"/>
              <a:t>Annual Review of Sociology</a:t>
            </a:r>
            <a:r>
              <a:rPr lang="en-US" sz="1300" dirty="0"/>
              <a:t>, </a:t>
            </a:r>
            <a:r>
              <a:rPr lang="en-US" sz="1300" i="1" dirty="0"/>
              <a:t>26</a:t>
            </a:r>
            <a:r>
              <a:rPr lang="en-US" sz="1300" dirty="0"/>
              <a:t>, 107-133.</a:t>
            </a:r>
            <a:endParaRPr lang="en-US" sz="1300" dirty="0" smtClean="0"/>
          </a:p>
          <a:p>
            <a:r>
              <a:rPr lang="en-US" sz="1300" dirty="0" smtClean="0"/>
              <a:t>Ng</a:t>
            </a:r>
            <a:r>
              <a:rPr lang="en-US" sz="1300" dirty="0"/>
              <a:t>, J. S. C. (2007). Sexuality and psychotherapy: An exploratory study of the sub- </a:t>
            </a:r>
            <a:r>
              <a:rPr lang="en-US" sz="1300" dirty="0" err="1"/>
              <a:t>jectivities</a:t>
            </a:r>
            <a:r>
              <a:rPr lang="en-US" sz="1300" dirty="0"/>
              <a:t> of psychotherapists with experience and expertise in working with sexuality. </a:t>
            </a:r>
            <a:r>
              <a:rPr lang="en-US" sz="1300" i="1" dirty="0"/>
              <a:t>Dissertation Abstracts International, 67</a:t>
            </a:r>
            <a:r>
              <a:rPr lang="en-US" sz="1300" dirty="0"/>
              <a:t>, 9B.</a:t>
            </a:r>
            <a:endParaRPr lang="en-US" sz="1300" dirty="0" smtClean="0"/>
          </a:p>
          <a:p>
            <a:r>
              <a:rPr lang="en-US" sz="1300" dirty="0" smtClean="0"/>
              <a:t>Pope</a:t>
            </a:r>
            <a:r>
              <a:rPr lang="en-US" sz="1300" dirty="0"/>
              <a:t>, K. S., Keith-Spiegel, P., </a:t>
            </a:r>
            <a:r>
              <a:rPr lang="en-US" sz="1300" dirty="0" err="1"/>
              <a:t>Tabachnick</a:t>
            </a:r>
            <a:r>
              <a:rPr lang="en-US" sz="1300" dirty="0"/>
              <a:t>, B. G. (2006). </a:t>
            </a:r>
            <a:r>
              <a:rPr lang="en-US" sz="1300" dirty="0" smtClean="0"/>
              <a:t>Sexual attraction </a:t>
            </a:r>
            <a:r>
              <a:rPr lang="en-US" sz="1300" dirty="0"/>
              <a:t>to clients: the human therapist </a:t>
            </a:r>
            <a:r>
              <a:rPr lang="en-US" sz="1300" dirty="0" smtClean="0"/>
              <a:t>and the “</a:t>
            </a:r>
            <a:r>
              <a:rPr lang="en-US" sz="1300" dirty="0"/>
              <a:t>sometimes” </a:t>
            </a:r>
            <a:r>
              <a:rPr lang="en-US" sz="1300" dirty="0" smtClean="0"/>
              <a:t>inhuman </a:t>
            </a:r>
            <a:r>
              <a:rPr lang="en-US" sz="1300" dirty="0"/>
              <a:t>training system. </a:t>
            </a:r>
            <a:r>
              <a:rPr lang="en-US" sz="1300" i="1" dirty="0"/>
              <a:t>Training </a:t>
            </a:r>
            <a:r>
              <a:rPr lang="en-US" sz="1300" i="1" dirty="0" smtClean="0"/>
              <a:t>and Education in Professional Psychology</a:t>
            </a:r>
            <a:r>
              <a:rPr lang="en-US" sz="1300" dirty="0"/>
              <a:t>, </a:t>
            </a:r>
            <a:r>
              <a:rPr lang="en-US" sz="1300" i="1" dirty="0"/>
              <a:t>S(2),</a:t>
            </a:r>
            <a:r>
              <a:rPr lang="en-US" sz="1300" dirty="0"/>
              <a:t> 96-111. </a:t>
            </a:r>
            <a:endParaRPr lang="en-US" sz="1300" dirty="0" smtClean="0"/>
          </a:p>
          <a:p>
            <a:r>
              <a:rPr lang="en-US" sz="1300" dirty="0"/>
              <a:t>Pope, K. S., </a:t>
            </a:r>
            <a:r>
              <a:rPr lang="en-US" sz="1300" dirty="0" err="1"/>
              <a:t>Sonne</a:t>
            </a:r>
            <a:r>
              <a:rPr lang="en-US" sz="1300" dirty="0"/>
              <a:t>, J. L., &amp; Holroyd, J. (1993). </a:t>
            </a:r>
            <a:r>
              <a:rPr lang="en-US" sz="1300" i="1" dirty="0"/>
              <a:t>Sexual feelings in psychotherapy: Explorations for therapists-in-training. </a:t>
            </a:r>
            <a:r>
              <a:rPr lang="en-US" sz="1300" dirty="0"/>
              <a:t>Washington, DC: American Psychological Association</a:t>
            </a:r>
            <a:r>
              <a:rPr lang="en-US" sz="1300" dirty="0" smtClean="0"/>
              <a:t>.</a:t>
            </a:r>
          </a:p>
          <a:p>
            <a:r>
              <a:rPr lang="en-US" sz="1300" dirty="0" err="1"/>
              <a:t>Regas</a:t>
            </a:r>
            <a:r>
              <a:rPr lang="en-US" sz="1300" dirty="0"/>
              <a:t>, S. (2011). Are family psychologists prepared to deal with sexual issues? </a:t>
            </a:r>
            <a:r>
              <a:rPr lang="en-US" sz="1300" i="1" dirty="0"/>
              <a:t>The Family Psychologist</a:t>
            </a:r>
            <a:r>
              <a:rPr lang="en-US" sz="1300" dirty="0"/>
              <a:t>, </a:t>
            </a:r>
            <a:r>
              <a:rPr lang="en-US" sz="1300" i="1" dirty="0"/>
              <a:t>21</a:t>
            </a:r>
            <a:r>
              <a:rPr lang="en-US" sz="1300" dirty="0"/>
              <a:t>, 26-30. </a:t>
            </a:r>
          </a:p>
          <a:p>
            <a:r>
              <a:rPr lang="en-US" sz="1300" dirty="0" err="1" smtClean="0"/>
              <a:t>Reissing</a:t>
            </a:r>
            <a:r>
              <a:rPr lang="en-US" sz="1300" dirty="0"/>
              <a:t>, E. D., &amp; Di Giulio, G. (2010). Practicing clinical </a:t>
            </a:r>
            <a:r>
              <a:rPr lang="en-US" sz="1300" dirty="0" smtClean="0"/>
              <a:t>psychologists</a:t>
            </a:r>
            <a:r>
              <a:rPr lang="en-US" sz="1300" dirty="0"/>
              <a:t>’ </a:t>
            </a:r>
            <a:r>
              <a:rPr lang="en-US" sz="1300" dirty="0" smtClean="0"/>
              <a:t>provision </a:t>
            </a:r>
            <a:r>
              <a:rPr lang="en-US" sz="1300" dirty="0"/>
              <a:t>of sexual health care services. </a:t>
            </a:r>
            <a:r>
              <a:rPr lang="en-US" sz="1300" i="1" dirty="0" smtClean="0"/>
              <a:t>Professional Psychology</a:t>
            </a:r>
            <a:r>
              <a:rPr lang="en-US" sz="1300" i="1" dirty="0"/>
              <a:t>: Research and Practice, 41(1)</a:t>
            </a:r>
            <a:r>
              <a:rPr lang="en-US" sz="1300" dirty="0"/>
              <a:t>, </a:t>
            </a:r>
            <a:r>
              <a:rPr lang="en-US" sz="1300" dirty="0" smtClean="0"/>
              <a:t>57-63.</a:t>
            </a:r>
          </a:p>
          <a:p>
            <a:r>
              <a:rPr lang="en-US" sz="1300" dirty="0" err="1" smtClean="0"/>
              <a:t>Wiederman</a:t>
            </a:r>
            <a:r>
              <a:rPr lang="en-US" sz="1300" dirty="0"/>
              <a:t>, M. W., &amp; </a:t>
            </a:r>
            <a:r>
              <a:rPr lang="en-US" sz="1300" dirty="0" err="1"/>
              <a:t>Sansone</a:t>
            </a:r>
            <a:r>
              <a:rPr lang="en-US" sz="1300" dirty="0"/>
              <a:t>, R. A. (1999). Sexuality </a:t>
            </a:r>
            <a:r>
              <a:rPr lang="en-US" sz="1300" dirty="0" smtClean="0"/>
              <a:t>training </a:t>
            </a:r>
            <a:r>
              <a:rPr lang="en-US" sz="1300" dirty="0"/>
              <a:t>for professional psychologists: A national </a:t>
            </a:r>
            <a:r>
              <a:rPr lang="en-US" sz="1300" dirty="0" smtClean="0"/>
              <a:t>survey </a:t>
            </a:r>
            <a:r>
              <a:rPr lang="en-US" sz="1300" dirty="0"/>
              <a:t>of training directors of doctoral programs </a:t>
            </a:r>
            <a:r>
              <a:rPr lang="en-US" sz="1300" dirty="0" smtClean="0"/>
              <a:t>and pre-doctoral </a:t>
            </a:r>
            <a:r>
              <a:rPr lang="en-US" sz="1300" dirty="0"/>
              <a:t>internships. </a:t>
            </a:r>
            <a:r>
              <a:rPr lang="en-US" sz="1300" i="1" dirty="0"/>
              <a:t>Professional </a:t>
            </a:r>
            <a:r>
              <a:rPr lang="en-US" sz="1300" i="1" dirty="0" smtClean="0"/>
              <a:t>Psychology: Research </a:t>
            </a:r>
            <a:r>
              <a:rPr lang="en-US" sz="1300" i="1" dirty="0"/>
              <a:t>and </a:t>
            </a:r>
            <a:r>
              <a:rPr lang="en-US" sz="1300" i="1" dirty="0" smtClean="0"/>
              <a:t>Practice</a:t>
            </a:r>
            <a:r>
              <a:rPr lang="en-US" sz="1300" dirty="0"/>
              <a:t>, </a:t>
            </a:r>
            <a:r>
              <a:rPr lang="en-US" sz="1300" i="1" dirty="0"/>
              <a:t>30</a:t>
            </a:r>
            <a:r>
              <a:rPr lang="en-US" sz="1300" dirty="0"/>
              <a:t>, </a:t>
            </a:r>
            <a:r>
              <a:rPr lang="en-US" sz="1300" dirty="0" smtClean="0"/>
              <a:t>312–317.</a:t>
            </a:r>
          </a:p>
          <a:p>
            <a:r>
              <a:rPr lang="en-US" sz="1300" dirty="0" smtClean="0"/>
              <a:t>World </a:t>
            </a:r>
            <a:r>
              <a:rPr lang="en-US" sz="1300" dirty="0"/>
              <a:t>Health Organization. (2004). Promoting sexual health. </a:t>
            </a:r>
            <a:r>
              <a:rPr lang="en-US" sz="1300" i="1" dirty="0" smtClean="0"/>
              <a:t>Progress </a:t>
            </a:r>
            <a:r>
              <a:rPr lang="en-US" sz="1300" i="1" dirty="0"/>
              <a:t>in Reproductive Health Research, 67</a:t>
            </a:r>
            <a:r>
              <a:rPr lang="en-US" sz="1300" dirty="0"/>
              <a:t>, 4.</a:t>
            </a:r>
          </a:p>
          <a:p>
            <a:pPr marL="0" indent="0">
              <a:buNone/>
            </a:pPr>
            <a:r>
              <a:rPr lang="en-US" sz="1100" dirty="0" smtClean="0"/>
              <a:t> </a:t>
            </a:r>
            <a:endParaRPr lang="en-US" sz="1100" dirty="0"/>
          </a:p>
          <a:p>
            <a:endParaRPr lang="en-US" sz="1100" dirty="0"/>
          </a:p>
        </p:txBody>
      </p:sp>
      <p:sp>
        <p:nvSpPr>
          <p:cNvPr id="2" name="Title 1"/>
          <p:cNvSpPr>
            <a:spLocks noGrp="1"/>
          </p:cNvSpPr>
          <p:nvPr>
            <p:ph type="title"/>
          </p:nvPr>
        </p:nvSpPr>
        <p:spPr/>
        <p:txBody>
          <a:bodyPr/>
          <a:lstStyle/>
          <a:p>
            <a:r>
              <a:rPr lang="en-US" dirty="0" smtClean="0"/>
              <a:t>References</a:t>
            </a:r>
            <a:endParaRPr lang="en-US" dirty="0"/>
          </a:p>
        </p:txBody>
      </p:sp>
    </p:spTree>
    <p:extLst>
      <p:ext uri="{BB962C8B-B14F-4D97-AF65-F5344CB8AC3E}">
        <p14:creationId xmlns:p14="http://schemas.microsoft.com/office/powerpoint/2010/main" val="41479331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418718458"/>
              </p:ext>
            </p:extLst>
          </p:nvPr>
        </p:nvGraphicFramePr>
        <p:xfrm>
          <a:off x="457200" y="1676400"/>
          <a:ext cx="8229600" cy="44497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a:bodyPr>
          <a:lstStyle/>
          <a:p>
            <a:r>
              <a:rPr lang="en-US" dirty="0" smtClean="0"/>
              <a:t>Spectrum of Sexuality </a:t>
            </a:r>
            <a:r>
              <a:rPr lang="en-US" dirty="0"/>
              <a:t>Attitudes</a:t>
            </a:r>
          </a:p>
        </p:txBody>
      </p:sp>
    </p:spTree>
    <p:extLst>
      <p:ext uri="{BB962C8B-B14F-4D97-AF65-F5344CB8AC3E}">
        <p14:creationId xmlns:p14="http://schemas.microsoft.com/office/powerpoint/2010/main" val="412345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2060520154"/>
              </p:ext>
            </p:extLst>
          </p:nvPr>
        </p:nvGraphicFramePr>
        <p:xfrm>
          <a:off x="381000" y="1719263"/>
          <a:ext cx="8407400" cy="44069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p:txBody>
          <a:bodyPr>
            <a:normAutofit/>
          </a:bodyPr>
          <a:lstStyle/>
          <a:p>
            <a:r>
              <a:rPr lang="en-US" sz="2800" dirty="0"/>
              <a:t>Where might you fall on the spectrum?</a:t>
            </a:r>
          </a:p>
        </p:txBody>
      </p:sp>
    </p:spTree>
    <p:extLst>
      <p:ext uri="{BB962C8B-B14F-4D97-AF65-F5344CB8AC3E}">
        <p14:creationId xmlns:p14="http://schemas.microsoft.com/office/powerpoint/2010/main" val="2616486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Sex is a normal human function correlated to psychological health, relationship satisfaction, and overall well-being (World Health </a:t>
            </a:r>
            <a:r>
              <a:rPr lang="en-US" dirty="0"/>
              <a:t>Organization, 2004; Bancroft, 2009</a:t>
            </a:r>
            <a:r>
              <a:rPr lang="en-US" dirty="0" smtClean="0"/>
              <a:t>)</a:t>
            </a:r>
          </a:p>
          <a:p>
            <a:pPr lvl="1">
              <a:buFont typeface="Arial" panose="020B0604020202020204" pitchFamily="34" charset="0"/>
              <a:buChar char="•"/>
            </a:pPr>
            <a:r>
              <a:rPr lang="en-US" dirty="0" smtClean="0"/>
              <a:t>All human beings are sexual beings, whether they are having sex or not</a:t>
            </a:r>
            <a:r>
              <a:rPr lang="en-US" dirty="0"/>
              <a:t>! </a:t>
            </a:r>
            <a:r>
              <a:rPr lang="en-US" dirty="0" smtClean="0"/>
              <a:t>So we should be prepared to talk with people about this facet of their lives.</a:t>
            </a:r>
          </a:p>
          <a:p>
            <a:pPr marL="0" indent="0">
              <a:buNone/>
            </a:pPr>
            <a:endParaRPr lang="en-US" dirty="0" smtClean="0"/>
          </a:p>
          <a:p>
            <a:r>
              <a:rPr lang="en-US" dirty="0" smtClean="0"/>
              <a:t>Assessment </a:t>
            </a:r>
            <a:r>
              <a:rPr lang="en-US" dirty="0"/>
              <a:t>and discussion of sex and sexuality is </a:t>
            </a:r>
            <a:r>
              <a:rPr lang="en-US" dirty="0" smtClean="0"/>
              <a:t>considered a </a:t>
            </a:r>
            <a:r>
              <a:rPr lang="en-US" dirty="0"/>
              <a:t>“cross-cutting competency” (</a:t>
            </a:r>
            <a:r>
              <a:rPr lang="en-US" dirty="0" err="1"/>
              <a:t>Reissing</a:t>
            </a:r>
            <a:r>
              <a:rPr lang="en-US" dirty="0"/>
              <a:t> &amp; Di Giulio, 2010)</a:t>
            </a:r>
          </a:p>
          <a:p>
            <a:pPr lvl="1">
              <a:buFont typeface="Arial" panose="020B0604020202020204" pitchFamily="34" charset="0"/>
              <a:buChar char="•"/>
            </a:pPr>
            <a:endParaRPr lang="en-US" dirty="0" smtClean="0"/>
          </a:p>
          <a:p>
            <a:endParaRPr lang="en-US" dirty="0" smtClean="0"/>
          </a:p>
          <a:p>
            <a:endParaRPr lang="en-US" dirty="0"/>
          </a:p>
        </p:txBody>
      </p:sp>
      <p:sp>
        <p:nvSpPr>
          <p:cNvPr id="2" name="Title 1"/>
          <p:cNvSpPr>
            <a:spLocks noGrp="1"/>
          </p:cNvSpPr>
          <p:nvPr>
            <p:ph type="title"/>
          </p:nvPr>
        </p:nvSpPr>
        <p:spPr/>
        <p:txBody>
          <a:bodyPr>
            <a:noAutofit/>
          </a:bodyPr>
          <a:lstStyle/>
          <a:p>
            <a:r>
              <a:rPr lang="en-US" sz="2400" dirty="0" smtClean="0"/>
              <a:t>Integrating Sex-Positivity into Psychology Practice: What does research say? </a:t>
            </a:r>
            <a:endParaRPr lang="en-US" sz="2400" dirty="0"/>
          </a:p>
        </p:txBody>
      </p:sp>
    </p:spTree>
    <p:extLst>
      <p:ext uri="{BB962C8B-B14F-4D97-AF65-F5344CB8AC3E}">
        <p14:creationId xmlns:p14="http://schemas.microsoft.com/office/powerpoint/2010/main" val="14368507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Clients </a:t>
            </a:r>
            <a:r>
              <a:rPr lang="en-US" dirty="0"/>
              <a:t>often hesitate to initiate </a:t>
            </a:r>
            <a:r>
              <a:rPr lang="en-US" dirty="0" smtClean="0"/>
              <a:t>discussions of sexuality; as such, psychologists </a:t>
            </a:r>
            <a:r>
              <a:rPr lang="en-US" dirty="0"/>
              <a:t>need to take an </a:t>
            </a:r>
            <a:r>
              <a:rPr lang="en-US" b="1" i="1" dirty="0"/>
              <a:t>active approach </a:t>
            </a:r>
            <a:r>
              <a:rPr lang="en-US" dirty="0"/>
              <a:t>in addressing sex and sexuality</a:t>
            </a:r>
            <a:r>
              <a:rPr lang="en-US" dirty="0" smtClean="0"/>
              <a:t>, yet they may not be adequately trained to do so (Miller &amp; Byers, 2009)</a:t>
            </a:r>
          </a:p>
          <a:p>
            <a:endParaRPr lang="en-US" dirty="0" smtClean="0"/>
          </a:p>
          <a:p>
            <a:r>
              <a:rPr lang="en-US" dirty="0" smtClean="0"/>
              <a:t>Psychologists personal discomfort regarding sexuality combined with </a:t>
            </a:r>
            <a:r>
              <a:rPr lang="en-US" b="1" i="1" dirty="0" smtClean="0"/>
              <a:t>lack of specific training </a:t>
            </a:r>
            <a:r>
              <a:rPr lang="en-US" dirty="0" smtClean="0"/>
              <a:t>in working with issues of sexuality contribute to avoidance of these topics in general practice (</a:t>
            </a:r>
            <a:r>
              <a:rPr lang="en-US" dirty="0" err="1"/>
              <a:t>Wiederman</a:t>
            </a:r>
            <a:r>
              <a:rPr lang="en-US" dirty="0"/>
              <a:t> &amp; </a:t>
            </a:r>
            <a:r>
              <a:rPr lang="en-US" dirty="0" err="1"/>
              <a:t>Sansone</a:t>
            </a:r>
            <a:r>
              <a:rPr lang="en-US" dirty="0"/>
              <a:t>, 1999)</a:t>
            </a:r>
            <a:endParaRPr lang="en-US" dirty="0" smtClean="0"/>
          </a:p>
          <a:p>
            <a:pPr lvl="1">
              <a:buFont typeface="Arial" panose="020B0604020202020204" pitchFamily="34" charset="0"/>
              <a:buChar char="•"/>
            </a:pPr>
            <a:r>
              <a:rPr lang="en-US" dirty="0" smtClean="0"/>
              <a:t>Ethics Training (Pope et al., 2006)</a:t>
            </a:r>
            <a:endParaRPr lang="en-US" dirty="0"/>
          </a:p>
          <a:p>
            <a:endParaRPr lang="en-US" dirty="0"/>
          </a:p>
        </p:txBody>
      </p:sp>
      <p:sp>
        <p:nvSpPr>
          <p:cNvPr id="2" name="Title 1"/>
          <p:cNvSpPr>
            <a:spLocks noGrp="1"/>
          </p:cNvSpPr>
          <p:nvPr>
            <p:ph type="title"/>
          </p:nvPr>
        </p:nvSpPr>
        <p:spPr/>
        <p:txBody>
          <a:bodyPr>
            <a:noAutofit/>
          </a:bodyPr>
          <a:lstStyle/>
          <a:p>
            <a:r>
              <a:rPr lang="en-US" sz="2400" dirty="0" smtClean="0"/>
              <a:t>Integrating Sex-Positivity into Psychology Practice: </a:t>
            </a:r>
            <a:r>
              <a:rPr lang="en-US" sz="2400" dirty="0"/>
              <a:t>What does research say? </a:t>
            </a:r>
          </a:p>
        </p:txBody>
      </p:sp>
    </p:spTree>
    <p:extLst>
      <p:ext uri="{BB962C8B-B14F-4D97-AF65-F5344CB8AC3E}">
        <p14:creationId xmlns:p14="http://schemas.microsoft.com/office/powerpoint/2010/main" val="1477962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0" indent="0">
              <a:buNone/>
            </a:pPr>
            <a:endParaRPr lang="en-US" dirty="0" smtClean="0"/>
          </a:p>
          <a:p>
            <a:r>
              <a:rPr lang="en-US" dirty="0" smtClean="0"/>
              <a:t>Sexuality </a:t>
            </a:r>
            <a:r>
              <a:rPr lang="en-US" dirty="0"/>
              <a:t>and sexual functioning is </a:t>
            </a:r>
            <a:r>
              <a:rPr lang="en-US" dirty="0" smtClean="0"/>
              <a:t>mostly </a:t>
            </a:r>
            <a:r>
              <a:rPr lang="en-US" dirty="0"/>
              <a:t>brought up in the therapy room when it is a source of distress or grief for the client, otherwise it is largely ignored in the context of therapeutic work. </a:t>
            </a:r>
            <a:endParaRPr lang="en-US" dirty="0" smtClean="0"/>
          </a:p>
          <a:p>
            <a:endParaRPr lang="en-US" dirty="0" smtClean="0"/>
          </a:p>
          <a:p>
            <a:r>
              <a:rPr lang="en-US" dirty="0" smtClean="0"/>
              <a:t>Professional </a:t>
            </a:r>
            <a:r>
              <a:rPr lang="en-US" dirty="0"/>
              <a:t>psychology, similar to dominant US society, continues to ignore discussing sex unless it is in the context of a medical or psychological illness, thereby adopting a sex-negative approach with regards to sex and sexuality (Glickman, 2000).</a:t>
            </a:r>
          </a:p>
          <a:p>
            <a:endParaRPr lang="en-US" dirty="0" smtClean="0"/>
          </a:p>
          <a:p>
            <a:r>
              <a:rPr lang="en-US" dirty="0" smtClean="0"/>
              <a:t>It </a:t>
            </a:r>
            <a:r>
              <a:rPr lang="en-US" dirty="0"/>
              <a:t>is often left to the client to bring up this topic in therapy as psychologists admit to not addressing sex unless specifically asked by the client (Miller &amp; Byers, 2008; Ng, 2007). </a:t>
            </a:r>
            <a:endParaRPr lang="en-US" dirty="0" smtClean="0"/>
          </a:p>
        </p:txBody>
      </p:sp>
      <p:sp>
        <p:nvSpPr>
          <p:cNvPr id="2" name="Title 1"/>
          <p:cNvSpPr>
            <a:spLocks noGrp="1"/>
          </p:cNvSpPr>
          <p:nvPr>
            <p:ph type="title"/>
          </p:nvPr>
        </p:nvSpPr>
        <p:spPr/>
        <p:txBody>
          <a:bodyPr>
            <a:noAutofit/>
          </a:bodyPr>
          <a:lstStyle/>
          <a:p>
            <a:r>
              <a:rPr lang="en-US" sz="2400" dirty="0" smtClean="0"/>
              <a:t>Integrating Sex-Positivity into Psychology Practice: </a:t>
            </a:r>
            <a:r>
              <a:rPr lang="en-US" sz="2400" dirty="0"/>
              <a:t>What does research say? </a:t>
            </a:r>
            <a:endParaRPr lang="en-US" sz="3600" dirty="0"/>
          </a:p>
        </p:txBody>
      </p:sp>
    </p:spTree>
    <p:extLst>
      <p:ext uri="{BB962C8B-B14F-4D97-AF65-F5344CB8AC3E}">
        <p14:creationId xmlns:p14="http://schemas.microsoft.com/office/powerpoint/2010/main" val="9225417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Sex and Sexuality are still considered taboo for many people </a:t>
            </a:r>
          </a:p>
          <a:p>
            <a:endParaRPr lang="en-US" dirty="0" smtClean="0"/>
          </a:p>
          <a:p>
            <a:r>
              <a:rPr lang="en-US" dirty="0" smtClean="0"/>
              <a:t>Psychologists may have personal, ethical, or moral hesitation to discuss these topics </a:t>
            </a:r>
          </a:p>
          <a:p>
            <a:endParaRPr lang="en-US" dirty="0" smtClean="0"/>
          </a:p>
          <a:p>
            <a:r>
              <a:rPr lang="en-US" dirty="0" smtClean="0"/>
              <a:t>Psychologists willingness to embark on this journey toward sex-positivity is an opportunity to increase diversity competence, as well as enhance personal-professional growth and integration </a:t>
            </a:r>
            <a:endParaRPr lang="en-US" dirty="0"/>
          </a:p>
          <a:p>
            <a:endParaRPr lang="en-US" dirty="0"/>
          </a:p>
        </p:txBody>
      </p:sp>
      <p:sp>
        <p:nvSpPr>
          <p:cNvPr id="2" name="Title 1"/>
          <p:cNvSpPr>
            <a:spLocks noGrp="1"/>
          </p:cNvSpPr>
          <p:nvPr>
            <p:ph type="title"/>
          </p:nvPr>
        </p:nvSpPr>
        <p:spPr/>
        <p:txBody>
          <a:bodyPr>
            <a:noAutofit/>
          </a:bodyPr>
          <a:lstStyle/>
          <a:p>
            <a:r>
              <a:rPr lang="en-US" dirty="0" smtClean="0"/>
              <a:t>Integrating Sex-Positivity into Psychology Practice: Why Do This? </a:t>
            </a:r>
            <a:endParaRPr lang="en-US" dirty="0"/>
          </a:p>
        </p:txBody>
      </p:sp>
    </p:spTree>
    <p:extLst>
      <p:ext uri="{BB962C8B-B14F-4D97-AF65-F5344CB8AC3E}">
        <p14:creationId xmlns:p14="http://schemas.microsoft.com/office/powerpoint/2010/main" val="13035862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Grid">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527</TotalTime>
  <Words>4242</Words>
  <Application>Microsoft Office PowerPoint</Application>
  <PresentationFormat>On-screen Show (4:3)</PresentationFormat>
  <Paragraphs>276</Paragraphs>
  <Slides>34</Slides>
  <Notes>27</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Grid</vt:lpstr>
      <vt:lpstr>Let’s Talk About Sex as Diversity Variable: Integrating Sex-Positivity into Training &amp; Practice</vt:lpstr>
      <vt:lpstr>Introduction</vt:lpstr>
      <vt:lpstr>DIVERSITY PERSPECTIVE</vt:lpstr>
      <vt:lpstr>Spectrum of Sexuality Attitudes</vt:lpstr>
      <vt:lpstr>Where might you fall on the spectrum?</vt:lpstr>
      <vt:lpstr>Integrating Sex-Positivity into Psychology Practice: What does research say? </vt:lpstr>
      <vt:lpstr>Integrating Sex-Positivity into Psychology Practice: What does research say? </vt:lpstr>
      <vt:lpstr>Integrating Sex-Positivity into Psychology Practice: What does research say? </vt:lpstr>
      <vt:lpstr>Integrating Sex-Positivity into Psychology Practice: Why Do This? </vt:lpstr>
      <vt:lpstr>Integrating Sex-Positivity into Psychology Practice: Recommendations</vt:lpstr>
      <vt:lpstr>Develop Sex-Positive Awareness: Explore  personal attitudes and beliefs about sexuality </vt:lpstr>
      <vt:lpstr>Reflection: What are your values, beliefs, and attitudes?</vt:lpstr>
      <vt:lpstr>Develop Sex-Positive Knowledge about and Comfort with Sexuality</vt:lpstr>
      <vt:lpstr>Develop Sex-Positive Knowledge about and Comfort with Sexuality</vt:lpstr>
      <vt:lpstr>Develop Sex-Positive Skills: Integrate multiculturalism and social justice into sex-positive practice</vt:lpstr>
      <vt:lpstr>Looking at Our Biases</vt:lpstr>
      <vt:lpstr>Ability Status</vt:lpstr>
      <vt:lpstr>Age</vt:lpstr>
      <vt:lpstr>Alternative Sexual Practices</vt:lpstr>
      <vt:lpstr>Gender Identity</vt:lpstr>
      <vt:lpstr>Race/Ethnicity</vt:lpstr>
      <vt:lpstr>Relationship Status</vt:lpstr>
      <vt:lpstr>Religious/Spiritual Identity</vt:lpstr>
      <vt:lpstr>Sexual Orientation</vt:lpstr>
      <vt:lpstr>Size &amp; Looks</vt:lpstr>
      <vt:lpstr>Social Class/SES</vt:lpstr>
      <vt:lpstr>Looking at Our Biases</vt:lpstr>
      <vt:lpstr>Be Proactive in Raising the Topic of Sexuality: Lean in to the process</vt:lpstr>
      <vt:lpstr>Be Proactive in Raising the Topic of Sexuality: Lean in to the process</vt:lpstr>
      <vt:lpstr>Be Proactive in Raising the Topic of Sexuality: Lean in to the process</vt:lpstr>
      <vt:lpstr>Be Knowledgeable about Contraindications: Know when to consult or refer</vt:lpstr>
      <vt:lpstr>Be Knowledgeable about Contraindications: Know when to consult or refer</vt:lpstr>
      <vt:lpstr>Closing Thoughts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Let’s Talk About Sex as Diversity Variable: Integrating Sex-Positivity into Practice</dc:title>
  <dc:creator>Greenwald, Ellen J.</dc:creator>
  <cp:lastModifiedBy>Greenwald, Ellen J.</cp:lastModifiedBy>
  <cp:revision>66</cp:revision>
  <dcterms:created xsi:type="dcterms:W3CDTF">2014-09-04T19:39:20Z</dcterms:created>
  <dcterms:modified xsi:type="dcterms:W3CDTF">2014-11-06T17:03:04Z</dcterms:modified>
</cp:coreProperties>
</file>