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67" r:id="rId3"/>
    <p:sldId id="257" r:id="rId4"/>
    <p:sldId id="258" r:id="rId5"/>
    <p:sldId id="269" r:id="rId6"/>
    <p:sldId id="261" r:id="rId7"/>
    <p:sldId id="262" r:id="rId8"/>
    <p:sldId id="270" r:id="rId9"/>
    <p:sldId id="268" r:id="rId10"/>
    <p:sldId id="263" r:id="rId11"/>
    <p:sldId id="264" r:id="rId12"/>
    <p:sldId id="265" r:id="rId13"/>
    <p:sldId id="276" r:id="rId14"/>
    <p:sldId id="266" r:id="rId15"/>
    <p:sldId id="271" r:id="rId16"/>
    <p:sldId id="272" r:id="rId17"/>
    <p:sldId id="273" r:id="rId18"/>
    <p:sldId id="274" r:id="rId19"/>
    <p:sldId id="275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BC65C-40A3-E646-ABEF-B8E7DBF671F9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D6C93-AEC7-D84A-9168-6F53C7C55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6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Have some knowledge about the trans </a:t>
            </a:r>
            <a:r>
              <a:rPr lang="en-US" baseline="0" dirty="0" err="1" smtClean="0"/>
              <a:t>communty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Have worked with a trans student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Are in a center that provides letters for trans students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Have provided a letter for hormones or surgery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Trainees at </a:t>
            </a:r>
            <a:r>
              <a:rPr lang="en-US" baseline="0" dirty="0" err="1" smtClean="0"/>
              <a:t>yor</a:t>
            </a:r>
            <a:r>
              <a:rPr lang="en-US" baseline="0" dirty="0" smtClean="0"/>
              <a:t> site have co-written letters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6C93-AEC7-D84A-9168-6F53C7C55A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35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Miguel</a:t>
            </a:r>
            <a:r>
              <a:rPr lang="en-US" baseline="0" dirty="0" smtClean="0"/>
              <a:t> Espinosa, one of our 2 student assistants to the chancellor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6C93-AEC7-D84A-9168-6F53C7C55A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5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Tiffany Gooden,</a:t>
            </a:r>
            <a:r>
              <a:rPr lang="en-US" baseline="0" dirty="0" smtClean="0"/>
              <a:t> murdered in Chicago Aug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6C93-AEC7-D84A-9168-6F53C7C55A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52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Co-</a:t>
            </a:r>
            <a:r>
              <a:rPr lang="en-US" dirty="0" err="1" smtClean="0"/>
              <a:t>occuring</a:t>
            </a:r>
            <a:r>
              <a:rPr lang="en-US" baseline="0" dirty="0" smtClean="0"/>
              <a:t> dx can be </a:t>
            </a:r>
            <a:r>
              <a:rPr lang="en-US" baseline="0" dirty="0" err="1" smtClean="0"/>
              <a:t>anx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depr</a:t>
            </a:r>
            <a:r>
              <a:rPr lang="en-US" baseline="0" dirty="0" smtClean="0"/>
              <a:t>, self-harm, personality dx, autistic spectrum dx, substance abuse, </a:t>
            </a:r>
            <a:r>
              <a:rPr lang="en-US" baseline="0" dirty="0" err="1" smtClean="0"/>
              <a:t>hist</a:t>
            </a:r>
            <a:r>
              <a:rPr lang="en-US" baseline="0" dirty="0" smtClean="0"/>
              <a:t> of abuse, compulsivity, sexual concerns, ED, psychotic dx</a:t>
            </a:r>
          </a:p>
          <a:p>
            <a:r>
              <a:rPr lang="en-US" baseline="0" dirty="0" smtClean="0"/>
              <a:t>Raquel </a:t>
            </a:r>
            <a:r>
              <a:rPr lang="en-US" baseline="0" dirty="0" err="1" smtClean="0"/>
              <a:t>Sapien</a:t>
            </a:r>
            <a:r>
              <a:rPr lang="en-US" baseline="0" dirty="0" smtClean="0"/>
              <a:t>, activist in the trans Latino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6C93-AEC7-D84A-9168-6F53C7C55A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7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Jenny Bailey, elected</a:t>
            </a:r>
            <a:r>
              <a:rPr lang="en-US" baseline="0" dirty="0" smtClean="0"/>
              <a:t> mayor of Cambridge in 2007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6C93-AEC7-D84A-9168-6F53C7C55A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04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6C93-AEC7-D84A-9168-6F53C7C55A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 sat</a:t>
            </a:r>
            <a:r>
              <a:rPr lang="en-US" baseline="0" dirty="0" smtClean="0"/>
              <a:t> down to actually put the presentation together, I realized these learning objectives were overly ambitious!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6C93-AEC7-D84A-9168-6F53C7C55A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-sex, gender</a:t>
            </a:r>
            <a:r>
              <a:rPr lang="en-US" baseline="0" dirty="0" smtClean="0"/>
              <a:t> identity, gender presentation and sexual orientation </a:t>
            </a:r>
            <a:r>
              <a:rPr lang="en-US" baseline="0" dirty="0" smtClean="0"/>
              <a:t>are </a:t>
            </a:r>
            <a:r>
              <a:rPr lang="en-US" baseline="0" dirty="0" smtClean="0"/>
              <a:t>separate</a:t>
            </a:r>
            <a:endParaRPr lang="en-US" dirty="0" smtClean="0"/>
          </a:p>
          <a:p>
            <a:r>
              <a:rPr lang="en-US" dirty="0" smtClean="0"/>
              <a:t>-when challenge gender binary,</a:t>
            </a:r>
            <a:r>
              <a:rPr lang="en-US" baseline="0" dirty="0" smtClean="0"/>
              <a:t> everybody wins due to decreased pressure around gender </a:t>
            </a:r>
            <a:r>
              <a:rPr lang="en-US" baseline="0" dirty="0" smtClean="0"/>
              <a:t>roles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6C93-AEC7-D84A-9168-6F53C7C55A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6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GID 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pathologizing</a:t>
            </a:r>
            <a:r>
              <a:rPr lang="en-US" baseline="0" dirty="0" smtClean="0"/>
              <a:t>.  Gender </a:t>
            </a:r>
            <a:r>
              <a:rPr lang="en-US" baseline="0" dirty="0" err="1" smtClean="0"/>
              <a:t>dysphoria</a:t>
            </a:r>
            <a:r>
              <a:rPr lang="en-US" baseline="0" dirty="0" smtClean="0"/>
              <a:t> as a symptom</a:t>
            </a:r>
          </a:p>
          <a:p>
            <a:r>
              <a:rPr lang="en-US" baseline="0" dirty="0" smtClean="0"/>
              <a:t>70% of anti-GLBT violence is against POC.  National Coalition of Anti-Violence Programs released report</a:t>
            </a:r>
          </a:p>
          <a:p>
            <a:r>
              <a:rPr lang="en-US" baseline="0" dirty="0" smtClean="0"/>
              <a:t>	 27 anti-LGBT murders in 2010, 30 in 2011</a:t>
            </a:r>
          </a:p>
          <a:p>
            <a:r>
              <a:rPr lang="en-US" baseline="0" dirty="0" smtClean="0"/>
              <a:t>	87% POC, 43% trans</a:t>
            </a:r>
          </a:p>
          <a:p>
            <a:r>
              <a:rPr lang="en-US" baseline="0" dirty="0" smtClean="0"/>
              <a:t>	undocumented immigrants 2.3 times more likely to be attacked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6C93-AEC7-D84A-9168-6F53C7C55A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7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dirty="0" smtClean="0"/>
              <a:t>institutionally</a:t>
            </a:r>
            <a:r>
              <a:rPr lang="en-US" dirty="0" smtClean="0"/>
              <a:t>,</a:t>
            </a:r>
            <a:r>
              <a:rPr lang="en-US" baseline="0" dirty="0" smtClean="0"/>
              <a:t> having a way for clients to enter their name and gender as it fits </a:t>
            </a:r>
            <a:r>
              <a:rPr lang="en-US" baseline="0" dirty="0" smtClean="0"/>
              <a:t>them (perhaps following similar process as when married students change their name)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Asking preferred name/pronoun helpful for outreaches as well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-Not assuming that client is asking for letter for hormone/surgery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-rates of violence</a:t>
            </a:r>
            <a:r>
              <a:rPr lang="en-US" baseline="0" dirty="0" smtClean="0"/>
              <a:t> against trans POC has gone </a:t>
            </a:r>
            <a:r>
              <a:rPr lang="en-US" baseline="0" dirty="0" smtClean="0"/>
              <a:t>up, so assess for how safe client feels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-institutional change e.g., advocating for gender-neutral bathrooms/single-stall/trans-friendly bathroom, advocating for possibility of one-step name change, educating gender-based groups (such as fraternities), housing options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6C93-AEC7-D84A-9168-6F53C7C55A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0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Helping</a:t>
            </a:r>
            <a:r>
              <a:rPr lang="en-US" baseline="0" dirty="0" smtClean="0"/>
              <a:t> them find their unique flavors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6C93-AEC7-D84A-9168-6F53C7C55A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Planned Parenthood uses an</a:t>
            </a:r>
            <a:r>
              <a:rPr lang="en-US" baseline="0" dirty="0" smtClean="0"/>
              <a:t> informed consent model.  Plus, it assumes the client is an adult and is able to make own decisions, and does not </a:t>
            </a:r>
            <a:r>
              <a:rPr lang="en-US" baseline="0" dirty="0" err="1" smtClean="0"/>
              <a:t>pathologize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Downsides: May be more liability-prone.  May miss the opportunity to explore all options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6C93-AEC7-D84A-9168-6F53C7C55A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6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-Our particular setup and resources that help</a:t>
            </a:r>
          </a:p>
          <a:p>
            <a:r>
              <a:rPr lang="en-US" baseline="0" dirty="0" smtClean="0"/>
              <a:t>-CAPS policy used to be: we do not provide any letters because it is beyond the scope of our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6C93-AEC7-D84A-9168-6F53C7C55A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17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Summer </a:t>
            </a:r>
            <a:r>
              <a:rPr lang="en-US" dirty="0" err="1" smtClean="0"/>
              <a:t>workkgroup</a:t>
            </a:r>
            <a:r>
              <a:rPr lang="en-US" dirty="0" smtClean="0"/>
              <a:t>:</a:t>
            </a:r>
            <a:r>
              <a:rPr lang="en-US" baseline="0" dirty="0" smtClean="0"/>
              <a:t> examined what could be within CAPS scope of service and concerns about liability issues.  Identified therapists in community who provide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6C93-AEC7-D84A-9168-6F53C7C55A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9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10/22/12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Providing Training to Serve Transgender Needs on Campus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M.R. Natacha Foo Kune,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7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Two models:</a:t>
            </a:r>
          </a:p>
          <a:p>
            <a:r>
              <a:rPr lang="en-US" dirty="0" smtClean="0"/>
              <a:t>Informed consent model</a:t>
            </a:r>
          </a:p>
          <a:p>
            <a:pPr lvl="1"/>
            <a:r>
              <a:rPr lang="en-US" dirty="0" smtClean="0"/>
              <a:t>Clinician reviews the treatment sought (benefits, limitations, risks, possible psychological ramifications) with client.  Then, provides letter</a:t>
            </a:r>
          </a:p>
          <a:p>
            <a:r>
              <a:rPr lang="en-US" dirty="0" smtClean="0"/>
              <a:t>Eligibility model</a:t>
            </a:r>
          </a:p>
          <a:p>
            <a:pPr lvl="1"/>
            <a:r>
              <a:rPr lang="en-US" dirty="0" smtClean="0"/>
              <a:t>Often uses WPATH SOC to determine if client meets criteria for a letter</a:t>
            </a:r>
          </a:p>
          <a:p>
            <a:pPr lvl="1"/>
            <a:r>
              <a:rPr lang="en-US" dirty="0" smtClean="0"/>
              <a:t>Requires clinical assessment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client requests a letter </a:t>
            </a:r>
            <a:r>
              <a:rPr lang="en-US" sz="2700" dirty="0" smtClean="0"/>
              <a:t>(hormones, top surgery or bottom surgery)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7365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53398"/>
            <a:ext cx="7408333" cy="42727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3800" dirty="0" smtClean="0"/>
              <a:t> Case example: </a:t>
            </a:r>
          </a:p>
          <a:p>
            <a:r>
              <a:rPr lang="en-US" sz="3800" dirty="0" smtClean="0"/>
              <a:t>Very short-term model (average 4 sessions/</a:t>
            </a:r>
            <a:r>
              <a:rPr lang="en-US" sz="3800" dirty="0" err="1" smtClean="0"/>
              <a:t>yr</a:t>
            </a:r>
            <a:r>
              <a:rPr lang="en-US" sz="3800" dirty="0" smtClean="0"/>
              <a:t>)</a:t>
            </a:r>
          </a:p>
          <a:p>
            <a:r>
              <a:rPr lang="en-US" sz="3800" dirty="0" smtClean="0"/>
              <a:t>Medical provider willing to prescribe hormones and provide referrals for surgery</a:t>
            </a:r>
          </a:p>
          <a:p>
            <a:r>
              <a:rPr lang="en-US" sz="3800" dirty="0" smtClean="0"/>
              <a:t>Support from management level</a:t>
            </a:r>
          </a:p>
          <a:p>
            <a:r>
              <a:rPr lang="en-US" sz="3800" dirty="0" smtClean="0"/>
              <a:t>Has therapists embedded in partner units through Community Advising Network</a:t>
            </a:r>
          </a:p>
          <a:p>
            <a:r>
              <a:rPr lang="en-US" sz="3800" dirty="0" smtClean="0"/>
              <a:t>Active trans community &amp; community resources</a:t>
            </a:r>
          </a:p>
          <a:p>
            <a:r>
              <a:rPr lang="en-US" sz="3800" dirty="0" smtClean="0"/>
              <a:t>Student insurance covers hormones and trans surgery</a:t>
            </a:r>
          </a:p>
          <a:p>
            <a:endParaRPr lang="en-US" sz="3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possible within a UCC?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444" y="1716110"/>
            <a:ext cx="3055319" cy="5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2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Summer workgroup to discuss and generate a policy draft</a:t>
            </a:r>
          </a:p>
          <a:p>
            <a:pPr lvl="1"/>
            <a:r>
              <a:rPr lang="en-US" dirty="0" smtClean="0"/>
              <a:t>Primary plan is refer to community providers</a:t>
            </a:r>
          </a:p>
          <a:p>
            <a:pPr lvl="1"/>
            <a:r>
              <a:rPr lang="en-US" dirty="0" smtClean="0"/>
              <a:t>If student has financial limitations, refer for assessment to CAPS therapist with trans experience</a:t>
            </a:r>
          </a:p>
          <a:p>
            <a:pPr lvl="1"/>
            <a:r>
              <a:rPr lang="en-US" dirty="0" smtClean="0"/>
              <a:t>Established eligibility criteria based on WPATH</a:t>
            </a:r>
          </a:p>
          <a:p>
            <a:r>
              <a:rPr lang="en-US" dirty="0"/>
              <a:t>T</a:t>
            </a:r>
            <a:r>
              <a:rPr lang="en-US" dirty="0" smtClean="0"/>
              <a:t>rial </a:t>
            </a:r>
            <a:r>
              <a:rPr lang="en-US" dirty="0"/>
              <a:t>period 2009-</a:t>
            </a:r>
            <a:r>
              <a:rPr lang="en-US" dirty="0" smtClean="0"/>
              <a:t>2010</a:t>
            </a:r>
          </a:p>
          <a:p>
            <a:r>
              <a:rPr lang="en-US" dirty="0" smtClean="0"/>
              <a:t>Created a Consult Team for Transgender Care (CTTC) with community and CAPS providers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example: UC Davis</a:t>
            </a:r>
            <a:endParaRPr lang="en-US" dirty="0"/>
          </a:p>
        </p:txBody>
      </p:sp>
      <p:pic>
        <p:nvPicPr>
          <p:cNvPr id="6" name="Picture 5" descr="Screen shot 2011-11-10 at 2.00.2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 b="43903"/>
          <a:stretch/>
        </p:blipFill>
        <p:spPr>
          <a:xfrm>
            <a:off x="2022038" y="1303429"/>
            <a:ext cx="5217787" cy="13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9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UCD CAPS Gender Letter Flow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3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6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Trial period went smoothly.  We provided letters to clients with clear GID, well-managed co-</a:t>
            </a:r>
            <a:r>
              <a:rPr lang="en-US" dirty="0" err="1" smtClean="0"/>
              <a:t>occuring</a:t>
            </a:r>
            <a:r>
              <a:rPr lang="en-US" dirty="0" smtClean="0"/>
              <a:t> MH disorders well, realistic expectations of the treatment</a:t>
            </a:r>
          </a:p>
          <a:p>
            <a:r>
              <a:rPr lang="en-US" dirty="0" smtClean="0"/>
              <a:t>Over time, we expanded to writing secondary letters for surgery as well.  Note that within WPATH, requirements for hormones and chest surgery are identical.  Additional criteria needed for bottom surgery</a:t>
            </a:r>
          </a:p>
          <a:p>
            <a:r>
              <a:rPr lang="en-US" dirty="0" smtClean="0"/>
              <a:t>Initially, trainees were not allowed on CTTC.  Over time, they were able to join.  Last year, we had our first trainee assess and co-write a letter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8645" y="338327"/>
            <a:ext cx="5238154" cy="1721003"/>
          </a:xfrm>
        </p:spPr>
        <p:txBody>
          <a:bodyPr>
            <a:normAutofit/>
          </a:bodyPr>
          <a:lstStyle/>
          <a:p>
            <a:r>
              <a:rPr lang="en-US" dirty="0" smtClean="0"/>
              <a:t>Case example: </a:t>
            </a:r>
            <a:br>
              <a:rPr lang="en-US" dirty="0" smtClean="0"/>
            </a:br>
            <a:r>
              <a:rPr lang="en-US" dirty="0" smtClean="0"/>
              <a:t>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8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WPATH recommend minimum credentials include a  Master’s degree and documented supervised clinical experience</a:t>
            </a:r>
          </a:p>
          <a:p>
            <a:r>
              <a:rPr lang="en-US" dirty="0" smtClean="0"/>
              <a:t>Competence in using DSM and/or ICD</a:t>
            </a:r>
          </a:p>
          <a:p>
            <a:r>
              <a:rPr lang="en-US" dirty="0" smtClean="0"/>
              <a:t> Knowledgeable about gender nonconforming identities and expressions, the assessment and treatment of gender </a:t>
            </a:r>
            <a:r>
              <a:rPr lang="en-US" dirty="0" err="1" smtClean="0"/>
              <a:t>dysphoria</a:t>
            </a:r>
            <a:endParaRPr lang="en-US" dirty="0" smtClean="0"/>
          </a:p>
          <a:p>
            <a:r>
              <a:rPr lang="en-US" dirty="0" smtClean="0"/>
              <a:t>Supervision and/or continuing education on topic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5324" y="338328"/>
            <a:ext cx="6661475" cy="1252728"/>
          </a:xfrm>
        </p:spPr>
        <p:txBody>
          <a:bodyPr/>
          <a:lstStyle/>
          <a:p>
            <a:r>
              <a:rPr lang="en-US" dirty="0" smtClean="0"/>
              <a:t>What about trainees?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3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5994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you choose to make assessment and letter-writing an option for trainees,  consider:</a:t>
            </a:r>
          </a:p>
          <a:p>
            <a:pPr lvl="1"/>
            <a:r>
              <a:rPr lang="en-US" dirty="0" smtClean="0"/>
              <a:t>Do they meet the criteria outlined by WPATH?</a:t>
            </a:r>
          </a:p>
          <a:p>
            <a:pPr lvl="1"/>
            <a:r>
              <a:rPr lang="en-US" dirty="0" smtClean="0"/>
              <a:t>Expertise of the supervisor</a:t>
            </a:r>
          </a:p>
          <a:p>
            <a:pPr lvl="1"/>
            <a:r>
              <a:rPr lang="en-US" dirty="0" smtClean="0"/>
              <a:t>Discuss with trainee ahead of time issues around assessment:</a:t>
            </a:r>
          </a:p>
          <a:p>
            <a:pPr lvl="2"/>
            <a:r>
              <a:rPr lang="en-US" dirty="0" smtClean="0"/>
              <a:t>Gender identity and </a:t>
            </a:r>
            <a:r>
              <a:rPr lang="en-US" dirty="0" err="1" smtClean="0"/>
              <a:t>dysphoria</a:t>
            </a:r>
            <a:r>
              <a:rPr lang="en-US" dirty="0" smtClean="0"/>
              <a:t>, including history</a:t>
            </a:r>
          </a:p>
          <a:p>
            <a:pPr lvl="2"/>
            <a:r>
              <a:rPr lang="en-US" dirty="0" smtClean="0"/>
              <a:t>Impact of gender oppression on MH</a:t>
            </a:r>
          </a:p>
          <a:p>
            <a:pPr lvl="2"/>
            <a:r>
              <a:rPr lang="en-US" dirty="0" smtClean="0"/>
              <a:t>Level of social support</a:t>
            </a:r>
          </a:p>
          <a:p>
            <a:pPr lvl="2"/>
            <a:r>
              <a:rPr lang="en-US" dirty="0" smtClean="0"/>
              <a:t>Realistic expectations of treatment</a:t>
            </a:r>
          </a:p>
          <a:p>
            <a:pPr lvl="2"/>
            <a:r>
              <a:rPr lang="en-US" dirty="0" smtClean="0"/>
              <a:t>Psychological implications of treatment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2489" y="338328"/>
            <a:ext cx="6644310" cy="1252728"/>
          </a:xfrm>
        </p:spPr>
        <p:txBody>
          <a:bodyPr/>
          <a:lstStyle/>
          <a:p>
            <a:r>
              <a:rPr lang="en-US" dirty="0" smtClean="0"/>
              <a:t>What about trainees?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Level of confidence in trainee’s competency may dictate whether you require: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Co-counseling</a:t>
            </a:r>
          </a:p>
          <a:p>
            <a:pPr lvl="1"/>
            <a:r>
              <a:rPr lang="en-US" dirty="0" smtClean="0"/>
              <a:t>Co-writing or co-signing the letter</a:t>
            </a:r>
          </a:p>
          <a:p>
            <a:r>
              <a:rPr lang="en-US" dirty="0" smtClean="0"/>
              <a:t>Determining trainee competency can include their </a:t>
            </a:r>
          </a:p>
          <a:p>
            <a:pPr lvl="1"/>
            <a:r>
              <a:rPr lang="en-US" dirty="0" smtClean="0"/>
              <a:t>understanding of gender identity</a:t>
            </a:r>
          </a:p>
          <a:p>
            <a:pPr lvl="1"/>
            <a:r>
              <a:rPr lang="en-US" dirty="0" smtClean="0"/>
              <a:t>How they assess for gender identity and gender </a:t>
            </a:r>
            <a:r>
              <a:rPr lang="en-US" dirty="0" err="1" smtClean="0"/>
              <a:t>dysphoria</a:t>
            </a:r>
            <a:endParaRPr lang="en-US" dirty="0" smtClean="0"/>
          </a:p>
          <a:p>
            <a:pPr lvl="1"/>
            <a:r>
              <a:rPr lang="en-US" dirty="0" smtClean="0"/>
              <a:t>Ability to assess for differential diagnosis</a:t>
            </a:r>
          </a:p>
          <a:p>
            <a:pPr lvl="1"/>
            <a:r>
              <a:rPr lang="en-US" dirty="0" smtClean="0"/>
              <a:t>Knowledge about the treatments and psychological ramifications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0998" y="338328"/>
            <a:ext cx="6695801" cy="1252728"/>
          </a:xfrm>
        </p:spPr>
        <p:txBody>
          <a:bodyPr/>
          <a:lstStyle/>
          <a:p>
            <a:r>
              <a:rPr lang="en-US" dirty="0" smtClean="0"/>
              <a:t>What about trainees?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to consider if trainees may provide letters:</a:t>
            </a:r>
          </a:p>
          <a:p>
            <a:pPr lvl="1"/>
            <a:r>
              <a:rPr lang="en-US" dirty="0" smtClean="0"/>
              <a:t>Clear rationale for why one trainee may be allowed to perform certain functions, but not others</a:t>
            </a:r>
          </a:p>
          <a:p>
            <a:pPr lvl="1"/>
            <a:r>
              <a:rPr lang="en-US" dirty="0" smtClean="0"/>
              <a:t>Liability issues</a:t>
            </a:r>
          </a:p>
          <a:p>
            <a:pPr lvl="1"/>
            <a:r>
              <a:rPr lang="en-US" dirty="0" smtClean="0"/>
              <a:t>How to handle a situation </a:t>
            </a:r>
            <a:r>
              <a:rPr lang="en-US" smtClean="0"/>
              <a:t>where trainee cannot </a:t>
            </a:r>
            <a:r>
              <a:rPr lang="en-US" dirty="0" smtClean="0"/>
              <a:t>provide a letter</a:t>
            </a:r>
          </a:p>
          <a:p>
            <a:pPr lvl="1"/>
            <a:r>
              <a:rPr lang="en-US" dirty="0" smtClean="0"/>
              <a:t>Consult team where anybody seeing a trans client may seek consultation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179" y="338328"/>
            <a:ext cx="6781620" cy="1252728"/>
          </a:xfrm>
        </p:spPr>
        <p:txBody>
          <a:bodyPr/>
          <a:lstStyle/>
          <a:p>
            <a:r>
              <a:rPr lang="en-US" dirty="0" smtClean="0"/>
              <a:t>   What about trainees?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34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MP90040148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9283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Raise your hand if</a:t>
            </a:r>
            <a:endParaRPr lang="en-US" dirty="0"/>
          </a:p>
        </p:txBody>
      </p:sp>
      <p:pic>
        <p:nvPicPr>
          <p:cNvPr id="5" name="Content Placeholder 4" descr="ID-1007992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 b="18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234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If you want copies of this presentation, and handouts used at the University of California, Davis, please e-mail</a:t>
            </a:r>
          </a:p>
          <a:p>
            <a:pPr marL="0" indent="0" algn="ctr">
              <a:buNone/>
            </a:pPr>
            <a:r>
              <a:rPr lang="en-US" dirty="0" err="1" smtClean="0"/>
              <a:t>nfookune@shcs.ucdavis.edu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D-10096516.jp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99" r="574" b="23951"/>
          <a:stretch/>
        </p:blipFill>
        <p:spPr>
          <a:xfrm>
            <a:off x="1985468" y="2535219"/>
            <a:ext cx="5050905" cy="19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8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Introduce two models regarding providing letters for transgender clients:</a:t>
            </a:r>
          </a:p>
          <a:p>
            <a:pPr lvl="1"/>
            <a:r>
              <a:rPr lang="en-US" dirty="0" smtClean="0"/>
              <a:t>Informed consent model</a:t>
            </a:r>
          </a:p>
          <a:p>
            <a:pPr lvl="1"/>
            <a:r>
              <a:rPr lang="en-US" dirty="0" smtClean="0"/>
              <a:t>World Professional Association for Transgender Health (WPATH) Standards of Care (SOC)</a:t>
            </a:r>
          </a:p>
          <a:p>
            <a:r>
              <a:rPr lang="en-US" dirty="0" smtClean="0"/>
              <a:t>Learn about services that can be provided to trans clients within a university counseling center short-term system</a:t>
            </a:r>
          </a:p>
          <a:p>
            <a:r>
              <a:rPr lang="en-US" dirty="0" smtClean="0"/>
              <a:t>Learn about training considerations (supervision, co-write letters)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4804" y="1"/>
            <a:ext cx="3571995" cy="2127974"/>
          </a:xfrm>
        </p:spPr>
        <p:txBody>
          <a:bodyPr>
            <a:normAutofit/>
          </a:bodyPr>
          <a:lstStyle/>
          <a:p>
            <a:r>
              <a:rPr lang="en-US" dirty="0" smtClean="0"/>
              <a:t>Learning </a:t>
            </a:r>
            <a:br>
              <a:rPr lang="en-US" dirty="0" smtClean="0"/>
            </a:br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5" name="Picture 4" descr="ID-100102717.jpg"/>
          <p:cNvPicPr>
            <a:picLocks noChangeAspect="1"/>
          </p:cNvPicPr>
          <p:nvPr/>
        </p:nvPicPr>
        <p:blipFill rotWithShape="1">
          <a:blip r:embed="rId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t="8786" r="20619" b="5950"/>
          <a:stretch/>
        </p:blipFill>
        <p:spPr>
          <a:xfrm>
            <a:off x="719667" y="239889"/>
            <a:ext cx="2540000" cy="23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5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binary</a:t>
            </a:r>
          </a:p>
          <a:p>
            <a:pPr lvl="1"/>
            <a:r>
              <a:rPr lang="en-US" dirty="0"/>
              <a:t>Preferred gender </a:t>
            </a:r>
            <a:r>
              <a:rPr lang="en-US" dirty="0" smtClean="0"/>
              <a:t>pronoun</a:t>
            </a:r>
          </a:p>
          <a:p>
            <a:r>
              <a:rPr lang="en-US" dirty="0" smtClean="0"/>
              <a:t>T is for Transgender, Transsexual, Trans</a:t>
            </a:r>
          </a:p>
          <a:p>
            <a:r>
              <a:rPr lang="en-US" dirty="0" err="1" smtClean="0"/>
              <a:t>FtM</a:t>
            </a:r>
            <a:r>
              <a:rPr lang="en-US" dirty="0" smtClean="0"/>
              <a:t>, </a:t>
            </a:r>
            <a:r>
              <a:rPr lang="en-US" dirty="0" err="1" smtClean="0"/>
              <a:t>MtF</a:t>
            </a:r>
            <a:endParaRPr lang="en-US" dirty="0" smtClean="0"/>
          </a:p>
          <a:p>
            <a:r>
              <a:rPr lang="en-US" dirty="0" err="1"/>
              <a:t>Genderqueer</a:t>
            </a:r>
            <a:r>
              <a:rPr lang="en-US" dirty="0"/>
              <a:t>, </a:t>
            </a:r>
            <a:r>
              <a:rPr lang="en-US" dirty="0" err="1"/>
              <a:t>bigender</a:t>
            </a:r>
            <a:r>
              <a:rPr lang="en-US" dirty="0"/>
              <a:t>, gender non-</a:t>
            </a:r>
            <a:r>
              <a:rPr lang="en-US" dirty="0" smtClean="0"/>
              <a:t>conforming</a:t>
            </a:r>
          </a:p>
          <a:p>
            <a:r>
              <a:rPr lang="en-US" dirty="0" smtClean="0"/>
              <a:t>Being out</a:t>
            </a:r>
            <a:endParaRPr lang="en-US" dirty="0"/>
          </a:p>
          <a:p>
            <a:r>
              <a:rPr lang="en-US" dirty="0" err="1" smtClean="0"/>
              <a:t>Cisgender</a:t>
            </a:r>
            <a:r>
              <a:rPr lang="en-US" dirty="0" smtClean="0"/>
              <a:t> privilege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Alphabet soup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2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 is for Queer or Questioning</a:t>
            </a:r>
          </a:p>
          <a:p>
            <a:r>
              <a:rPr lang="en-US" dirty="0" smtClean="0"/>
              <a:t>GID: Gender Identity </a:t>
            </a:r>
            <a:r>
              <a:rPr lang="en-US" dirty="0" err="1" smtClean="0"/>
              <a:t>Disoder</a:t>
            </a:r>
            <a:endParaRPr lang="en-US" dirty="0" smtClean="0"/>
          </a:p>
          <a:p>
            <a:r>
              <a:rPr lang="en-US" dirty="0" smtClean="0"/>
              <a:t>Gender </a:t>
            </a:r>
            <a:r>
              <a:rPr lang="en-US" dirty="0" err="1" smtClean="0"/>
              <a:t>dysphoria</a:t>
            </a:r>
            <a:endParaRPr lang="en-US" dirty="0" smtClean="0"/>
          </a:p>
          <a:p>
            <a:r>
              <a:rPr lang="en-US" dirty="0" smtClean="0"/>
              <a:t>WPATH is for World Professional </a:t>
            </a:r>
          </a:p>
          <a:p>
            <a:pPr marL="0" indent="0">
              <a:buNone/>
            </a:pPr>
            <a:r>
              <a:rPr lang="en-US" dirty="0" smtClean="0"/>
              <a:t>    Association for Transgender Health</a:t>
            </a:r>
          </a:p>
          <a:p>
            <a:r>
              <a:rPr lang="en-US" dirty="0" smtClean="0"/>
              <a:t>SOC is for Standards of Care</a:t>
            </a:r>
          </a:p>
          <a:p>
            <a:r>
              <a:rPr lang="en-US" dirty="0" err="1" smtClean="0"/>
              <a:t>Intersectionality</a:t>
            </a:r>
            <a:endParaRPr lang="en-US" dirty="0" smtClean="0"/>
          </a:p>
          <a:p>
            <a:r>
              <a:rPr lang="en-US" dirty="0" smtClean="0"/>
              <a:t>POC is for People of Color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Alphabet soup</a:t>
            </a:r>
            <a:endParaRPr lang="en-US" dirty="0"/>
          </a:p>
        </p:txBody>
      </p:sp>
      <p:pic>
        <p:nvPicPr>
          <p:cNvPr id="5" name="Picture 4" descr="ID-100200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50" y="2675467"/>
            <a:ext cx="2422878" cy="364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lesson</a:t>
            </a:r>
            <a:endParaRPr lang="en-US" dirty="0"/>
          </a:p>
        </p:txBody>
      </p:sp>
      <p:pic>
        <p:nvPicPr>
          <p:cNvPr id="6" name="Content Placeholder 5" descr="Gender Neutral Pronoun chart (GNP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5" b="4275"/>
          <a:stretch>
            <a:fillRect/>
          </a:stretch>
        </p:blipFill>
        <p:spPr>
          <a:xfrm>
            <a:off x="871538" y="1911350"/>
            <a:ext cx="7408862" cy="4656138"/>
          </a:xfrm>
        </p:spPr>
      </p:pic>
    </p:spTree>
    <p:extLst>
      <p:ext uri="{BB962C8B-B14F-4D97-AF65-F5344CB8AC3E}">
        <p14:creationId xmlns:p14="http://schemas.microsoft.com/office/powerpoint/2010/main" val="296214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48102"/>
            <a:ext cx="7408333" cy="4365779"/>
          </a:xfrm>
        </p:spPr>
        <p:txBody>
          <a:bodyPr>
            <a:normAutofit/>
          </a:bodyPr>
          <a:lstStyle/>
          <a:p>
            <a:r>
              <a:rPr lang="en-US" dirty="0" smtClean="0"/>
              <a:t>Checking </a:t>
            </a:r>
            <a:r>
              <a:rPr lang="en-US" dirty="0" err="1" smtClean="0"/>
              <a:t>cisgender</a:t>
            </a:r>
            <a:r>
              <a:rPr lang="en-US" dirty="0" smtClean="0"/>
              <a:t> privilege and assumptions</a:t>
            </a:r>
          </a:p>
          <a:p>
            <a:r>
              <a:rPr lang="en-US" dirty="0"/>
              <a:t>A</a:t>
            </a:r>
            <a:r>
              <a:rPr lang="en-US" dirty="0" smtClean="0"/>
              <a:t>sking about preferred name &amp; gender pronoun</a:t>
            </a:r>
          </a:p>
          <a:p>
            <a:r>
              <a:rPr lang="en-US" dirty="0" smtClean="0"/>
              <a:t>Listen to presenting concerns of client</a:t>
            </a:r>
          </a:p>
          <a:p>
            <a:r>
              <a:rPr lang="en-US" dirty="0" smtClean="0"/>
              <a:t>Being aware of challenges that are common in this group:</a:t>
            </a:r>
          </a:p>
          <a:p>
            <a:pPr lvl="1"/>
            <a:r>
              <a:rPr lang="en-US" dirty="0" smtClean="0"/>
              <a:t>Discrimination, e.g., bathroom policing</a:t>
            </a:r>
          </a:p>
          <a:p>
            <a:pPr lvl="1"/>
            <a:r>
              <a:rPr lang="en-US" dirty="0" smtClean="0"/>
              <a:t>More at risk for violence due to bigotry</a:t>
            </a:r>
          </a:p>
          <a:p>
            <a:pPr lvl="1"/>
            <a:r>
              <a:rPr lang="en-US" dirty="0" smtClean="0"/>
              <a:t>Learning to listen to self</a:t>
            </a:r>
          </a:p>
          <a:p>
            <a:pPr lvl="1"/>
            <a:r>
              <a:rPr lang="en-US" dirty="0" smtClean="0"/>
              <a:t>Official paperwork issues</a:t>
            </a:r>
          </a:p>
          <a:p>
            <a:r>
              <a:rPr lang="en-US" dirty="0" smtClean="0"/>
              <a:t>Advocating for institutional change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Counseling for trans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6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Providing space for exploration of gender identity</a:t>
            </a:r>
          </a:p>
          <a:p>
            <a:r>
              <a:rPr lang="en-US" dirty="0" smtClean="0"/>
              <a:t>Allow room for client to explore different options for gender expression </a:t>
            </a:r>
          </a:p>
          <a:p>
            <a:r>
              <a:rPr lang="en-US" dirty="0" smtClean="0"/>
              <a:t>Explore when and with whom to come out</a:t>
            </a:r>
          </a:p>
          <a:p>
            <a:r>
              <a:rPr lang="en-US" dirty="0" smtClean="0"/>
              <a:t>Empower client to express a congruent identity while being mindful of client’s social context</a:t>
            </a:r>
          </a:p>
          <a:p>
            <a:r>
              <a:rPr lang="en-US" dirty="0"/>
              <a:t>Help clients name how oppression impacts them, to help with decision to not internalize it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the client want to explore gender identity?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1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discussing career options, take into account concern about being out in the workplace</a:t>
            </a:r>
          </a:p>
          <a:p>
            <a:r>
              <a:rPr lang="en-US" dirty="0" smtClean="0"/>
              <a:t>Help clients connect with social support</a:t>
            </a:r>
          </a:p>
          <a:p>
            <a:r>
              <a:rPr lang="en-US" dirty="0" smtClean="0"/>
              <a:t>Assess for gender </a:t>
            </a:r>
            <a:r>
              <a:rPr lang="en-US" dirty="0" err="1" smtClean="0"/>
              <a:t>dysphoria</a:t>
            </a:r>
            <a:r>
              <a:rPr lang="en-US" dirty="0" smtClean="0"/>
              <a:t> and MH disorders</a:t>
            </a:r>
          </a:p>
          <a:p>
            <a:r>
              <a:rPr lang="en-US" dirty="0" smtClean="0"/>
              <a:t>Provide options available to change gender presentation including clothing, hairdo, hair removal, voice lessons, hormone treatment and surgery</a:t>
            </a:r>
            <a:endParaRPr lang="en-US" dirty="0"/>
          </a:p>
          <a:p>
            <a:r>
              <a:rPr lang="en-US" dirty="0" smtClean="0"/>
              <a:t>May choose to provide letter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the client wants to explore gender identity?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7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1086</TotalTime>
  <Words>1321</Words>
  <Application>Microsoft Macintosh PowerPoint</Application>
  <PresentationFormat>On-screen Show (4:3)</PresentationFormat>
  <Paragraphs>163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Providing Training to Serve Transgender Needs on Campus</vt:lpstr>
      <vt:lpstr>Raise your hand if</vt:lpstr>
      <vt:lpstr>Learning  Objectives</vt:lpstr>
      <vt:lpstr>Terms and Alphabet soup</vt:lpstr>
      <vt:lpstr>Terms and Alphabet soup</vt:lpstr>
      <vt:lpstr>Grammar lesson</vt:lpstr>
      <vt:lpstr>Counseling for trans clients</vt:lpstr>
      <vt:lpstr>What if the client want to explore gender identity?</vt:lpstr>
      <vt:lpstr>What if the client wants to explore gender identity?</vt:lpstr>
      <vt:lpstr>If the client requests a letter (hormones, top surgery or bottom surgery)</vt:lpstr>
      <vt:lpstr>What is possible within a UCC?</vt:lpstr>
      <vt:lpstr>Case example: UC Davis</vt:lpstr>
      <vt:lpstr>PowerPoint Presentation</vt:lpstr>
      <vt:lpstr>Case example:  UC Davis</vt:lpstr>
      <vt:lpstr>What about trainees?</vt:lpstr>
      <vt:lpstr>What about trainees?</vt:lpstr>
      <vt:lpstr>What about trainees?</vt:lpstr>
      <vt:lpstr>   What about trainees?</vt:lpstr>
      <vt:lpstr>PowerPoint Presentation</vt:lpstr>
      <vt:lpstr>PowerPoint Presentation</vt:lpstr>
    </vt:vector>
  </TitlesOfParts>
  <Company>UC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Training to Serve Transgender Needs on Campus</dc:title>
  <dc:creator>Natacha Foo Kune</dc:creator>
  <cp:lastModifiedBy>Natacha Foo Kune</cp:lastModifiedBy>
  <cp:revision>52</cp:revision>
  <dcterms:created xsi:type="dcterms:W3CDTF">2012-09-29T12:21:18Z</dcterms:created>
  <dcterms:modified xsi:type="dcterms:W3CDTF">2012-10-23T00:06:33Z</dcterms:modified>
</cp:coreProperties>
</file>