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0" r:id="rId2"/>
    <p:sldId id="267" r:id="rId3"/>
    <p:sldId id="268" r:id="rId4"/>
    <p:sldId id="269" r:id="rId5"/>
    <p:sldId id="270" r:id="rId6"/>
    <p:sldId id="283" r:id="rId7"/>
    <p:sldId id="284" r:id="rId8"/>
    <p:sldId id="285" r:id="rId9"/>
    <p:sldId id="277" r:id="rId10"/>
    <p:sldId id="271" r:id="rId11"/>
    <p:sldId id="264" r:id="rId12"/>
    <p:sldId id="272" r:id="rId13"/>
    <p:sldId id="265" r:id="rId14"/>
    <p:sldId id="274" r:id="rId15"/>
    <p:sldId id="276" r:id="rId16"/>
    <p:sldId id="278" r:id="rId17"/>
    <p:sldId id="279" r:id="rId18"/>
    <p:sldId id="258" r:id="rId19"/>
    <p:sldId id="280" r:id="rId20"/>
    <p:sldId id="286" r:id="rId21"/>
    <p:sldId id="290" r:id="rId22"/>
    <p:sldId id="287" r:id="rId23"/>
    <p:sldId id="292" r:id="rId24"/>
    <p:sldId id="281" r:id="rId25"/>
    <p:sldId id="288" r:id="rId26"/>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A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719" autoAdjust="0"/>
  </p:normalViewPr>
  <p:slideViewPr>
    <p:cSldViewPr snapToGrid="0" snapToObjects="1">
      <p:cViewPr varScale="1">
        <p:scale>
          <a:sx n="68" d="100"/>
          <a:sy n="68" d="100"/>
        </p:scale>
        <p:origin x="223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6CC1A3E-2B95-4605-950F-67B825C39DE7}" type="datetime1">
              <a:rPr lang="en-US"/>
              <a:pPr/>
              <a:t>7/15/2014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0376342-4B62-43B7-A1F0-574C84B45880}" type="slidenum">
              <a:rPr lang="en-US"/>
              <a:pPr/>
              <a:t>‹#›</a:t>
            </a:fld>
            <a:endParaRPr lang="en-US"/>
          </a:p>
        </p:txBody>
      </p:sp>
    </p:spTree>
    <p:extLst>
      <p:ext uri="{BB962C8B-B14F-4D97-AF65-F5344CB8AC3E}">
        <p14:creationId xmlns:p14="http://schemas.microsoft.com/office/powerpoint/2010/main" val="274149349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A little over 10 years ago, I started my masters program at Teachers College at Columbia University. I had just come to New York City from my home town in Edmonton, Alberta Canada, completely overwhelmed by all the people, noise, hustle and bustle of the city. I moved to NYC to be with my partner at the time, and I enrolled in the masters counseling psych program only because I thought it would be a good stepping stone to a forensic clinical psychology doctoral program. Since TC is a program that emphasizes multicultural exploration and counseling, I had no idea what I was in store for. I still remember what I did after one of my first classes in my first weeks there. It was an Introduction to Counseling Theories course and the professor had mentioned race a couple of times.  Thinking I knew all there was to know about racial harmony coming from Canada, I went to her office hours (something I never do) and said to her, “I don’t think you should be talking about race.  I think that’s why there’s so much racial tension and conflict in the U.S. is because you all talk about it too much.” And that might have been my first challenging dialogue with someone else about race – telling someone, my professor, </a:t>
            </a:r>
            <a:r>
              <a:rPr lang="en-US" sz="1200" i="1" kern="1200" dirty="0" smtClean="0">
                <a:solidFill>
                  <a:schemeClr val="tx1"/>
                </a:solidFill>
                <a:latin typeface="+mn-lt"/>
                <a:ea typeface="ＭＳ Ｐゴシック" charset="-128"/>
                <a:cs typeface="ＭＳ Ｐゴシック" charset="-128"/>
              </a:rPr>
              <a:t>not</a:t>
            </a:r>
            <a:r>
              <a:rPr lang="en-US" sz="1200" kern="1200" dirty="0" smtClean="0">
                <a:solidFill>
                  <a:schemeClr val="tx1"/>
                </a:solidFill>
                <a:latin typeface="+mn-lt"/>
                <a:ea typeface="ＭＳ Ｐゴシック" charset="-128"/>
                <a:cs typeface="ＭＳ Ｐゴシック" charset="-128"/>
              </a:rPr>
              <a:t> to talk about race.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And here I am….</a:t>
            </a: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1</a:t>
            </a:fld>
            <a:endParaRPr lang="en-US"/>
          </a:p>
        </p:txBody>
      </p:sp>
    </p:spTree>
    <p:extLst>
      <p:ext uri="{BB962C8B-B14F-4D97-AF65-F5344CB8AC3E}">
        <p14:creationId xmlns:p14="http://schemas.microsoft.com/office/powerpoint/2010/main" val="35562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fontAlgn="base"/>
            <a:r>
              <a:rPr lang="en-US" sz="1200" kern="1200" dirty="0" smtClean="0">
                <a:solidFill>
                  <a:schemeClr val="tx1"/>
                </a:solidFill>
                <a:latin typeface="+mn-lt"/>
                <a:ea typeface="ＭＳ Ｐゴシック" charset="-128"/>
                <a:cs typeface="+mn-cs"/>
              </a:rPr>
              <a:t>Something that is true of most people is that they want to be heard and to be seen before focusing solely on their areas of privilege or power. They want to be seen holistically and the multicultural map is an excellent way for interns to begin the year by feeling seen and connected to each other.   </a:t>
            </a:r>
            <a:endParaRPr lang="en-US" sz="1050" kern="1200" dirty="0" smtClean="0">
              <a:solidFill>
                <a:schemeClr val="tx1"/>
              </a:solidFill>
              <a:latin typeface="+mn-lt"/>
              <a:ea typeface="ＭＳ Ｐゴシック" charset="-128"/>
              <a:cs typeface="+mn-cs"/>
            </a:endParaRP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Give </a:t>
            </a:r>
            <a:r>
              <a:rPr lang="en-US" sz="1200" kern="1200" dirty="0" smtClean="0">
                <a:solidFill>
                  <a:schemeClr val="tx1"/>
                </a:solidFill>
                <a:latin typeface="+mn-lt"/>
                <a:ea typeface="ＭＳ Ｐゴシック" charset="-128"/>
                <a:cs typeface="ＭＳ Ｐゴシック" charset="-128"/>
              </a:rPr>
              <a:t>examples</a:t>
            </a:r>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15</a:t>
            </a:fld>
            <a:endParaRPr lang="en-US"/>
          </a:p>
        </p:txBody>
      </p:sp>
    </p:spTree>
    <p:extLst>
      <p:ext uri="{BB962C8B-B14F-4D97-AF65-F5344CB8AC3E}">
        <p14:creationId xmlns:p14="http://schemas.microsoft.com/office/powerpoint/2010/main" val="2977250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Use of self as a pedagogical tool (bell hooks, teaching to transgress, be as vulnerable as you expect your trainees to be)</a:t>
            </a:r>
          </a:p>
          <a:p>
            <a:pPr eaLnBrk="1" hangingPunct="1"/>
            <a:endParaRPr lang="en-US" dirty="0" smtClean="0"/>
          </a:p>
        </p:txBody>
      </p:sp>
      <p:sp>
        <p:nvSpPr>
          <p:cNvPr id="4" name="Slide Number Placeholder 3"/>
          <p:cNvSpPr>
            <a:spLocks noGrp="1"/>
          </p:cNvSpPr>
          <p:nvPr>
            <p:ph type="sldNum" sz="quarter" idx="5"/>
          </p:nvPr>
        </p:nvSpPr>
        <p:spPr/>
        <p:txBody>
          <a:bodyPr/>
          <a:lstStyle/>
          <a:p>
            <a:fld id="{415B122E-5FDE-472F-B832-096FC1285BE4}" type="slidenum">
              <a:rPr lang="en-US"/>
              <a:pPr/>
              <a:t>18</a:t>
            </a:fld>
            <a:endParaRPr lang="en-US"/>
          </a:p>
        </p:txBody>
      </p:sp>
    </p:spTree>
    <p:extLst>
      <p:ext uri="{BB962C8B-B14F-4D97-AF65-F5344CB8AC3E}">
        <p14:creationId xmlns:p14="http://schemas.microsoft.com/office/powerpoint/2010/main" val="3606954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Don’t let </a:t>
            </a:r>
            <a:r>
              <a:rPr lang="en-US" sz="1200" kern="1200" dirty="0" err="1" smtClean="0">
                <a:solidFill>
                  <a:schemeClr val="tx1"/>
                </a:solidFill>
                <a:latin typeface="+mn-lt"/>
                <a:ea typeface="ＭＳ Ｐゴシック" charset="-128"/>
                <a:cs typeface="ＭＳ Ｐゴシック" charset="-128"/>
              </a:rPr>
              <a:t>microaggressions</a:t>
            </a:r>
            <a:r>
              <a:rPr lang="en-US" sz="1200" kern="1200" dirty="0" smtClean="0">
                <a:solidFill>
                  <a:schemeClr val="tx1"/>
                </a:solidFill>
                <a:latin typeface="+mn-lt"/>
                <a:ea typeface="ＭＳ Ｐゴシック" charset="-128"/>
                <a:cs typeface="ＭＳ Ｐゴシック" charset="-128"/>
              </a:rPr>
              <a:t> in the seminar pass without them being addressed or queried - These kinds of conversations are universally difficult. They are painful to us all, but as a queer woman of color, it is also true that there is a deep pain that I feel when there is silence, when power and privilege are not acknowledged, when </a:t>
            </a:r>
            <a:r>
              <a:rPr lang="en-US" sz="1200" kern="1200" dirty="0" err="1" smtClean="0">
                <a:solidFill>
                  <a:schemeClr val="tx1"/>
                </a:solidFill>
                <a:latin typeface="+mn-lt"/>
                <a:ea typeface="ＭＳ Ｐゴシック" charset="-128"/>
                <a:cs typeface="ＭＳ Ｐゴシック" charset="-128"/>
              </a:rPr>
              <a:t>microaggressions</a:t>
            </a:r>
            <a:r>
              <a:rPr lang="en-US" sz="1200" kern="1200" dirty="0" smtClean="0">
                <a:solidFill>
                  <a:schemeClr val="tx1"/>
                </a:solidFill>
                <a:latin typeface="+mn-lt"/>
                <a:ea typeface="ＭＳ Ｐゴシック" charset="-128"/>
                <a:cs typeface="ＭＳ Ｐゴシック" charset="-128"/>
              </a:rPr>
              <a:t> are seen but not addressed, when racism is met with silence.</a:t>
            </a: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20</a:t>
            </a:fld>
            <a:endParaRPr lang="en-US"/>
          </a:p>
        </p:txBody>
      </p:sp>
    </p:spTree>
    <p:extLst>
      <p:ext uri="{BB962C8B-B14F-4D97-AF65-F5344CB8AC3E}">
        <p14:creationId xmlns:p14="http://schemas.microsoft.com/office/powerpoint/2010/main" val="363462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Pacing --- we know that when we push too hard, depending on where people are at in their identity stage, they may retreat back into holding onto their preconceived notions more firmly or with even more fervor --- it is important to go</a:t>
            </a:r>
            <a:r>
              <a:rPr lang="en-US" sz="1200" kern="1200" baseline="0" dirty="0" smtClean="0">
                <a:solidFill>
                  <a:schemeClr val="tx1"/>
                </a:solidFill>
                <a:latin typeface="+mn-lt"/>
                <a:ea typeface="ＭＳ Ｐゴシック" charset="-128"/>
                <a:cs typeface="ＭＳ Ｐゴシック" charset="-128"/>
              </a:rPr>
              <a:t> at a pace where we are riding our trainees’ learning edge</a:t>
            </a:r>
            <a:endParaRPr lang="en-US" sz="1200" kern="1200" dirty="0" smtClean="0">
              <a:solidFill>
                <a:schemeClr val="tx1"/>
              </a:solidFill>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21</a:t>
            </a:fld>
            <a:endParaRPr lang="en-US"/>
          </a:p>
        </p:txBody>
      </p:sp>
    </p:spTree>
    <p:extLst>
      <p:ext uri="{BB962C8B-B14F-4D97-AF65-F5344CB8AC3E}">
        <p14:creationId xmlns:p14="http://schemas.microsoft.com/office/powerpoint/2010/main" val="146014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where is the group at, what are their unique interests, what are their needs --- some groups like processing more, some less, etc.</a:t>
            </a: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22</a:t>
            </a:fld>
            <a:endParaRPr lang="en-US"/>
          </a:p>
        </p:txBody>
      </p:sp>
    </p:spTree>
    <p:extLst>
      <p:ext uri="{BB962C8B-B14F-4D97-AF65-F5344CB8AC3E}">
        <p14:creationId xmlns:p14="http://schemas.microsoft.com/office/powerpoint/2010/main" val="1122388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Express your appreciation, acknowledge the trainees’ courage --- be a mirror to their strengths</a:t>
            </a: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23</a:t>
            </a:fld>
            <a:endParaRPr lang="en-US"/>
          </a:p>
        </p:txBody>
      </p:sp>
    </p:spTree>
    <p:extLst>
      <p:ext uri="{BB962C8B-B14F-4D97-AF65-F5344CB8AC3E}">
        <p14:creationId xmlns:p14="http://schemas.microsoft.com/office/powerpoint/2010/main" val="338656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u="sng" kern="1200" dirty="0" smtClean="0">
                <a:solidFill>
                  <a:schemeClr val="tx1"/>
                </a:solidFill>
                <a:latin typeface="+mn-lt"/>
                <a:ea typeface="ＭＳ Ｐゴシック" charset="-128"/>
                <a:cs typeface="ＭＳ Ｐゴシック" charset="-128"/>
              </a:rPr>
              <a:t>Pitfalls</a:t>
            </a:r>
            <a:r>
              <a:rPr lang="en-US" sz="1200" b="1" kern="1200" dirty="0" smtClean="0">
                <a:solidFill>
                  <a:schemeClr val="tx1"/>
                </a:solidFill>
                <a:latin typeface="+mn-lt"/>
                <a:ea typeface="ＭＳ Ｐゴシック" charset="-128"/>
                <a:cs typeface="ＭＳ Ｐゴシック" charset="-128"/>
              </a:rPr>
              <a:t/>
            </a:r>
            <a:br>
              <a:rPr lang="en-US" sz="1200" b="1" kern="1200" dirty="0" smtClean="0">
                <a:solidFill>
                  <a:schemeClr val="tx1"/>
                </a:solidFill>
                <a:latin typeface="+mn-lt"/>
                <a:ea typeface="ＭＳ Ｐゴシック" charset="-128"/>
                <a:cs typeface="ＭＳ Ｐゴシック" charset="-128"/>
              </a:rPr>
            </a:br>
            <a:r>
              <a:rPr lang="en-US" sz="1200" kern="1200" dirty="0" smtClean="0">
                <a:solidFill>
                  <a:schemeClr val="tx1"/>
                </a:solidFill>
                <a:latin typeface="+mn-lt"/>
                <a:ea typeface="ＭＳ Ｐゴシック" charset="-128"/>
                <a:cs typeface="ＭＳ Ｐゴシック" charset="-128"/>
              </a:rPr>
              <a:t>[slide] To use a driving analogy now, this work is full of potholes. Any trainer or trainee willing to take the risk to be vulnerable and to enter into a courageous conversation will come across potholes. And…..some are bigger than others. [slide] </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As someone who has been a part of many organizations and who has done some diversity consulting with other groups and organizations, the most common and one of the most harmful pitfalls is to not give enough time for understanding or repair.  In a busy system like many counseling centers, there may be enough time to open things up or to show an intensely emotional film like “color of fear,” have folks begin talking and disagreeing with each other, and then stop the process either because there isn’t more time, or because there is fear that things will get worse.  And now going back to that nice brick house we built, that’s like tearing down your kitchen wall for a renovation,  realizing how messy that gets, and stopping the process and forever saying that it was such a bad idea to tear down that wall. </a:t>
            </a: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24</a:t>
            </a:fld>
            <a:endParaRPr lang="en-US"/>
          </a:p>
        </p:txBody>
      </p:sp>
    </p:spTree>
    <p:extLst>
      <p:ext uri="{BB962C8B-B14F-4D97-AF65-F5344CB8AC3E}">
        <p14:creationId xmlns:p14="http://schemas.microsoft.com/office/powerpoint/2010/main" val="185176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dirty="0" smtClean="0">
                <a:solidFill>
                  <a:schemeClr val="tx1"/>
                </a:solidFill>
                <a:latin typeface="+mn-lt"/>
                <a:ea typeface="ＭＳ Ｐゴシック" charset="-128"/>
                <a:cs typeface="ＭＳ Ｐゴシック" charset="-128"/>
              </a:rPr>
              <a:t>Boundaries and Self-Disclosure – How much to share</a:t>
            </a:r>
          </a:p>
          <a:p>
            <a:pPr lvl="0" fontAlgn="base"/>
            <a:endParaRPr lang="en-US" sz="1200" kern="1200" dirty="0" smtClean="0">
              <a:solidFill>
                <a:schemeClr val="tx1"/>
              </a:solidFill>
              <a:latin typeface="+mn-lt"/>
              <a:ea typeface="ＭＳ Ｐゴシック" charset="-128"/>
              <a:cs typeface="ＭＳ Ｐゴシック" charset="-128"/>
            </a:endParaRPr>
          </a:p>
          <a:p>
            <a:pPr lvl="0" fontAlgn="base"/>
            <a:r>
              <a:rPr lang="en-US" sz="1200" kern="1200" dirty="0" smtClean="0">
                <a:solidFill>
                  <a:schemeClr val="tx1"/>
                </a:solidFill>
                <a:latin typeface="+mn-lt"/>
                <a:ea typeface="ＭＳ Ｐゴシック" charset="-128"/>
                <a:cs typeface="ＭＳ Ｐゴシック" charset="-128"/>
              </a:rPr>
              <a:t>Multiple relationships – may be supervising one or some of the intern group. Be mindful of them and be </a:t>
            </a:r>
          </a:p>
          <a:p>
            <a:pPr lvl="0" fontAlgn="base"/>
            <a:r>
              <a:rPr lang="en-US" sz="1200" kern="1200" dirty="0" smtClean="0">
                <a:solidFill>
                  <a:schemeClr val="tx1"/>
                </a:solidFill>
                <a:latin typeface="+mn-lt"/>
                <a:ea typeface="ＭＳ Ｐゴシック" charset="-128"/>
                <a:cs typeface="ＭＳ Ｐゴシック" charset="-128"/>
              </a:rPr>
              <a:t>transparent about them. There may also be multiple relationships between interns. </a:t>
            </a:r>
          </a:p>
          <a:p>
            <a:pPr lvl="0" fontAlgn="base"/>
            <a:endParaRPr lang="en-US" sz="1200" kern="1200" dirty="0" smtClean="0">
              <a:solidFill>
                <a:schemeClr val="tx1"/>
              </a:solidFill>
              <a:latin typeface="+mn-lt"/>
              <a:ea typeface="ＭＳ Ｐゴシック" charset="-128"/>
              <a:cs typeface="ＭＳ Ｐゴシック" charset="-128"/>
            </a:endParaRPr>
          </a:p>
          <a:p>
            <a:pPr lvl="0" fontAlgn="base"/>
            <a:r>
              <a:rPr lang="en-US" sz="1200" kern="1200" dirty="0" smtClean="0">
                <a:solidFill>
                  <a:schemeClr val="tx1"/>
                </a:solidFill>
                <a:latin typeface="+mn-lt"/>
                <a:ea typeface="ＭＳ Ｐゴシック" charset="-128"/>
                <a:cs typeface="ＭＳ Ｐゴシック" charset="-128"/>
              </a:rPr>
              <a:t>When trainees have very different levels of awareness – going too fast, going too slow --- difficult to pace</a:t>
            </a:r>
            <a:r>
              <a:rPr lang="en-US" sz="1200" kern="1200" baseline="0" dirty="0" smtClean="0">
                <a:solidFill>
                  <a:schemeClr val="tx1"/>
                </a:solidFill>
                <a:latin typeface="+mn-lt"/>
                <a:ea typeface="ＭＳ Ｐゴシック" charset="-128"/>
                <a:cs typeface="ＭＳ Ｐゴシック" charset="-128"/>
              </a:rPr>
              <a:t> or be at everyone’s learning edge</a:t>
            </a:r>
            <a:endParaRPr lang="en-US" sz="1200" kern="1200" dirty="0" smtClean="0">
              <a:solidFill>
                <a:schemeClr val="tx1"/>
              </a:solidFill>
              <a:latin typeface="+mn-lt"/>
              <a:ea typeface="ＭＳ Ｐゴシック" charset="-128"/>
              <a:cs typeface="ＭＳ Ｐゴシック" charset="-128"/>
            </a:endParaRPr>
          </a:p>
          <a:p>
            <a:pPr lvl="0" fontAlgn="base"/>
            <a:endParaRPr lang="en-US" sz="1200" kern="1200" dirty="0" smtClean="0">
              <a:solidFill>
                <a:schemeClr val="tx1"/>
              </a:solidFill>
              <a:latin typeface="+mn-lt"/>
              <a:ea typeface="ＭＳ Ｐゴシック" charset="-128"/>
              <a:cs typeface="ＭＳ Ｐゴシック" charset="-128"/>
            </a:endParaRPr>
          </a:p>
          <a:p>
            <a:pPr lvl="0" fontAlgn="base"/>
            <a:r>
              <a:rPr lang="en-US" sz="1200" kern="1200" dirty="0" smtClean="0">
                <a:solidFill>
                  <a:schemeClr val="tx1"/>
                </a:solidFill>
                <a:latin typeface="+mn-lt"/>
                <a:ea typeface="ＭＳ Ｐゴシック" charset="-128"/>
                <a:cs typeface="ＭＳ Ｐゴシック" charset="-128"/>
              </a:rPr>
              <a:t>Not enough time – depth vs. breadth</a:t>
            </a: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25</a:t>
            </a:fld>
            <a:endParaRPr lang="en-US"/>
          </a:p>
        </p:txBody>
      </p:sp>
    </p:spTree>
    <p:extLst>
      <p:ext uri="{BB962C8B-B14F-4D97-AF65-F5344CB8AC3E}">
        <p14:creationId xmlns:p14="http://schemas.microsoft.com/office/powerpoint/2010/main" val="3849546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2</a:t>
            </a:fld>
            <a:endParaRPr lang="en-US"/>
          </a:p>
        </p:txBody>
      </p:sp>
    </p:spTree>
    <p:extLst>
      <p:ext uri="{BB962C8B-B14F-4D97-AF65-F5344CB8AC3E}">
        <p14:creationId xmlns:p14="http://schemas.microsoft.com/office/powerpoint/2010/main" val="256019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As we train our trainees to be social justice agents, it becomes vital for trainers and supervisors to provide both formal and informal spaces for trainees to have discussions about the intersections of their identity, their cultural worldview and the ways in which their power, privilege, and oppression impact their work as psychologists-in-training. </a:t>
            </a:r>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3</a:t>
            </a:fld>
            <a:endParaRPr lang="en-US"/>
          </a:p>
        </p:txBody>
      </p:sp>
    </p:spTree>
    <p:extLst>
      <p:ext uri="{BB962C8B-B14F-4D97-AF65-F5344CB8AC3E}">
        <p14:creationId xmlns:p14="http://schemas.microsoft.com/office/powerpoint/2010/main" val="118826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128"/>
                <a:cs typeface="ＭＳ Ｐゴシック" charset="-128"/>
              </a:rPr>
              <a:t>I would argue that it is oppressive to expect trainees to learn, endorse, and practice social justice principles if trainers - and others who hold power in the system - do not also strive for self-awareness and knowledge as it relates to power, privilege and oppression. This includes the willingness for permanent staff to also be walking the talk and having difficult dialogues themselves. </a:t>
            </a:r>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4</a:t>
            </a:fld>
            <a:endParaRPr lang="en-US"/>
          </a:p>
        </p:txBody>
      </p:sp>
    </p:spTree>
    <p:extLst>
      <p:ext uri="{BB962C8B-B14F-4D97-AF65-F5344CB8AC3E}">
        <p14:creationId xmlns:p14="http://schemas.microsoft.com/office/powerpoint/2010/main" val="138357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kern="1200" dirty="0" smtClean="0">
                <a:solidFill>
                  <a:schemeClr val="tx1"/>
                </a:solidFill>
                <a:latin typeface="+mn-lt"/>
                <a:ea typeface="ＭＳ Ｐゴシック" charset="-128"/>
                <a:cs typeface="ＭＳ Ｐゴシック" charset="-128"/>
              </a:rPr>
              <a:t>It is on this last point that I would like to focus the rest of my time. While there is no right or wrong way to engage in or facilitate difficult dialogues, I believe there are strategies that will promote self-awareness, mutual understanding, and authentic relationships. </a:t>
            </a:r>
          </a:p>
          <a:p>
            <a:pPr fontAlgn="base"/>
            <a:r>
              <a:rPr lang="en-US" sz="1200" kern="1200" dirty="0" smtClean="0">
                <a:solidFill>
                  <a:schemeClr val="tx1"/>
                </a:solidFill>
                <a:latin typeface="+mn-lt"/>
                <a:ea typeface="ＭＳ Ｐゴシック" charset="-128"/>
                <a:cs typeface="ＭＳ Ｐゴシック" charset="-128"/>
              </a:rPr>
              <a:t> </a:t>
            </a:r>
          </a:p>
          <a:p>
            <a:pPr fontAlgn="base"/>
            <a:r>
              <a:rPr lang="en-US" sz="1200" kern="1200" dirty="0" smtClean="0">
                <a:solidFill>
                  <a:schemeClr val="tx1"/>
                </a:solidFill>
                <a:latin typeface="+mn-lt"/>
                <a:ea typeface="ＭＳ Ｐゴシック" charset="-128"/>
                <a:cs typeface="ＭＳ Ｐゴシック" charset="-128"/>
              </a:rPr>
              <a:t>So, what I would like to do is </a:t>
            </a:r>
          </a:p>
          <a:p>
            <a:pPr lvl="0" fontAlgn="base"/>
            <a:r>
              <a:rPr lang="en-US" sz="1200" kern="1200" dirty="0" smtClean="0">
                <a:solidFill>
                  <a:schemeClr val="tx1"/>
                </a:solidFill>
                <a:latin typeface="+mn-lt"/>
                <a:ea typeface="ＭＳ Ｐゴシック" charset="-128"/>
                <a:cs typeface="ＭＳ Ｐゴシック" charset="-128"/>
              </a:rPr>
              <a:t>to share with you a framework from which to provide semi-structured spaces for 'hot-topic' dialogues; </a:t>
            </a:r>
          </a:p>
          <a:p>
            <a:pPr lvl="0" fontAlgn="base"/>
            <a:r>
              <a:rPr lang="en-US" sz="1200" kern="1200" dirty="0" smtClean="0">
                <a:solidFill>
                  <a:schemeClr val="tx1"/>
                </a:solidFill>
                <a:latin typeface="+mn-lt"/>
                <a:ea typeface="ＭＳ Ｐゴシック" charset="-128"/>
                <a:cs typeface="ＭＳ Ｐゴシック" charset="-128"/>
              </a:rPr>
              <a:t>outline some strategies and skills for effectively facilitating difficult dialogues; and </a:t>
            </a:r>
          </a:p>
          <a:p>
            <a:pPr lvl="0" fontAlgn="base"/>
            <a:r>
              <a:rPr lang="en-US" sz="1200" kern="1200" dirty="0" smtClean="0">
                <a:solidFill>
                  <a:schemeClr val="tx1"/>
                </a:solidFill>
                <a:latin typeface="+mn-lt"/>
                <a:ea typeface="ＭＳ Ｐゴシック" charset="-128"/>
                <a:cs typeface="ＭＳ Ｐゴシック" charset="-128"/>
              </a:rPr>
              <a:t>highlight the complex challenges and ethical dilemmas inherent for social-justice oriented trainers who are willing to initiate and engage in these dialogues with their trainees. </a:t>
            </a:r>
          </a:p>
          <a:p>
            <a:pPr fontAlgn="base"/>
            <a:r>
              <a:rPr lang="en-US" sz="1200" kern="1200" dirty="0" smtClean="0">
                <a:solidFill>
                  <a:schemeClr val="tx1"/>
                </a:solidFill>
                <a:latin typeface="+mn-lt"/>
                <a:ea typeface="ＭＳ Ｐゴシック" charset="-128"/>
                <a:cs typeface="ＭＳ Ｐゴシック" charset="-128"/>
              </a:rPr>
              <a:t> </a:t>
            </a:r>
          </a:p>
          <a:p>
            <a:pPr fontAlgn="base"/>
            <a:r>
              <a:rPr lang="en-US" sz="1200" kern="1200" dirty="0" smtClean="0">
                <a:solidFill>
                  <a:schemeClr val="tx1"/>
                </a:solidFill>
                <a:latin typeface="+mn-lt"/>
                <a:ea typeface="ＭＳ Ｐゴシック" charset="-128"/>
                <a:cs typeface="ＭＳ Ｐゴシック" charset="-128"/>
              </a:rPr>
              <a:t>I also believe this framework and some of the strategies I will be outlining are critical to providing trainees the space and training to be seen, to feel safe enough to take risks to allow themselves the discomfort to learn. </a:t>
            </a:r>
          </a:p>
          <a:p>
            <a:pPr fontAlgn="base"/>
            <a:r>
              <a:rPr lang="en-US" sz="1200" kern="1200" dirty="0" smtClean="0">
                <a:solidFill>
                  <a:schemeClr val="tx1"/>
                </a:solidFill>
                <a:latin typeface="+mn-lt"/>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5</a:t>
            </a:fld>
            <a:endParaRPr lang="en-US"/>
          </a:p>
        </p:txBody>
      </p:sp>
    </p:spTree>
    <p:extLst>
      <p:ext uri="{BB962C8B-B14F-4D97-AF65-F5344CB8AC3E}">
        <p14:creationId xmlns:p14="http://schemas.microsoft.com/office/powerpoint/2010/main" val="277848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1" u="sng" kern="1200" dirty="0" smtClean="0">
                <a:solidFill>
                  <a:schemeClr val="tx1"/>
                </a:solidFill>
                <a:latin typeface="+mn-lt"/>
                <a:ea typeface="ＭＳ Ｐゴシック" charset="-128"/>
                <a:cs typeface="ＭＳ Ｐゴシック" charset="-128"/>
              </a:rPr>
              <a:t>Overarching Framework</a:t>
            </a:r>
            <a:r>
              <a:rPr lang="en-US" sz="1200" b="1" kern="1200" dirty="0" smtClean="0">
                <a:solidFill>
                  <a:schemeClr val="tx1"/>
                </a:solidFill>
                <a:latin typeface="+mn-lt"/>
                <a:ea typeface="ＭＳ Ｐゴシック" charset="-128"/>
                <a:cs typeface="ＭＳ Ｐゴシック" charset="-128"/>
              </a:rPr>
              <a:t/>
            </a:r>
            <a:br>
              <a:rPr lang="en-US" sz="1200" b="1" kern="1200" dirty="0" smtClean="0">
                <a:solidFill>
                  <a:schemeClr val="tx1"/>
                </a:solidFill>
                <a:latin typeface="+mn-lt"/>
                <a:ea typeface="ＭＳ Ｐゴシック" charset="-128"/>
                <a:cs typeface="ＭＳ Ｐゴシック" charset="-128"/>
              </a:rPr>
            </a:br>
            <a:r>
              <a:rPr lang="en-US" sz="1200" kern="1200" dirty="0" smtClean="0">
                <a:solidFill>
                  <a:schemeClr val="tx1"/>
                </a:solidFill>
                <a:latin typeface="+mn-lt"/>
                <a:ea typeface="ＭＳ Ｐゴシック" charset="-128"/>
                <a:cs typeface="ＭＳ Ｐゴシック" charset="-128"/>
              </a:rPr>
              <a:t>Several continua to balance:</a:t>
            </a:r>
          </a:p>
          <a:p>
            <a:pPr lvl="0" fontAlgn="base"/>
            <a:r>
              <a:rPr lang="en-US" sz="1200" kern="1200" dirty="0" smtClean="0">
                <a:solidFill>
                  <a:schemeClr val="tx1"/>
                </a:solidFill>
                <a:latin typeface="+mn-lt"/>
                <a:ea typeface="ＭＳ Ｐゴシック" charset="-128"/>
                <a:cs typeface="ＭＳ Ｐゴシック" charset="-128"/>
              </a:rPr>
              <a:t>Didactic and experiential, </a:t>
            </a:r>
          </a:p>
          <a:p>
            <a:pPr lvl="0" fontAlgn="base"/>
            <a:r>
              <a:rPr lang="en-US" sz="1200" kern="1200" dirty="0" smtClean="0">
                <a:solidFill>
                  <a:schemeClr val="tx1"/>
                </a:solidFill>
                <a:latin typeface="+mn-lt"/>
                <a:ea typeface="ＭＳ Ｐゴシック" charset="-128"/>
                <a:cs typeface="ＭＳ Ｐゴシック" charset="-128"/>
              </a:rPr>
              <a:t>content and process throughout, </a:t>
            </a:r>
          </a:p>
          <a:p>
            <a:pPr lvl="0" fontAlgn="base"/>
            <a:r>
              <a:rPr lang="en-US" sz="1200" kern="1200" dirty="0" smtClean="0">
                <a:solidFill>
                  <a:schemeClr val="tx1"/>
                </a:solidFill>
                <a:latin typeface="+mn-lt"/>
                <a:ea typeface="ＭＳ Ｐゴシック" charset="-128"/>
                <a:cs typeface="ＭＳ Ｐゴシック" charset="-128"/>
              </a:rPr>
              <a:t>continual assessment --- need flexibility</a:t>
            </a:r>
          </a:p>
          <a:p>
            <a:pPr fontAlgn="base"/>
            <a:r>
              <a:rPr lang="en-US" sz="1200" kern="1200" dirty="0" smtClean="0">
                <a:solidFill>
                  <a:schemeClr val="tx1"/>
                </a:solidFill>
                <a:latin typeface="+mn-lt"/>
                <a:ea typeface="ＭＳ Ｐゴシック" charset="-128"/>
                <a:cs typeface="ＭＳ Ｐゴシック" charset="-128"/>
              </a:rPr>
              <a:t> </a:t>
            </a:r>
          </a:p>
          <a:p>
            <a:pPr lvl="0" fontAlgn="base"/>
            <a:r>
              <a:rPr lang="en-US" sz="1200" kern="1200" dirty="0" smtClean="0">
                <a:solidFill>
                  <a:schemeClr val="tx1"/>
                </a:solidFill>
                <a:latin typeface="+mn-lt"/>
                <a:ea typeface="ＭＳ Ｐゴシック" charset="-128"/>
                <a:cs typeface="ＭＳ Ｐゴシック" charset="-128"/>
              </a:rPr>
              <a:t>[slide] Trust building – most important aspect; it is the foundation </a:t>
            </a:r>
          </a:p>
          <a:p>
            <a:pPr fontAlgn="base"/>
            <a:r>
              <a:rPr lang="en-US" sz="1200" kern="1200" dirty="0" smtClean="0">
                <a:solidFill>
                  <a:schemeClr val="tx1"/>
                </a:solidFill>
                <a:latin typeface="+mn-lt"/>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6</a:t>
            </a:fld>
            <a:endParaRPr lang="en-US"/>
          </a:p>
        </p:txBody>
      </p:sp>
    </p:spTree>
    <p:extLst>
      <p:ext uri="{BB962C8B-B14F-4D97-AF65-F5344CB8AC3E}">
        <p14:creationId xmlns:p14="http://schemas.microsoft.com/office/powerpoint/2010/main" val="1768035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dirty="0" smtClean="0">
                <a:solidFill>
                  <a:schemeClr val="tx1"/>
                </a:solidFill>
                <a:latin typeface="+mn-lt"/>
                <a:ea typeface="ＭＳ Ｐゴシック" charset="-128"/>
                <a:cs typeface="ＭＳ Ｐゴシック" charset="-128"/>
              </a:rPr>
              <a:t>[slide] Multicultural concepts and experiential exercises </a:t>
            </a:r>
          </a:p>
          <a:p>
            <a:pPr lvl="0" fontAlgn="base"/>
            <a:r>
              <a:rPr lang="en-US" sz="1200" kern="1200" dirty="0" smtClean="0">
                <a:solidFill>
                  <a:schemeClr val="tx1"/>
                </a:solidFill>
                <a:latin typeface="+mn-lt"/>
                <a:ea typeface="ＭＳ Ｐゴシック" charset="-128"/>
                <a:cs typeface="ＭＳ Ｐゴシック" charset="-128"/>
              </a:rPr>
              <a:t>[</a:t>
            </a:r>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7</a:t>
            </a:fld>
            <a:endParaRPr lang="en-US"/>
          </a:p>
        </p:txBody>
      </p:sp>
    </p:spTree>
    <p:extLst>
      <p:ext uri="{BB962C8B-B14F-4D97-AF65-F5344CB8AC3E}">
        <p14:creationId xmlns:p14="http://schemas.microsoft.com/office/powerpoint/2010/main" val="9776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fontAlgn="base"/>
            <a:r>
              <a:rPr lang="en-US" sz="1200" kern="1200" dirty="0" smtClean="0">
                <a:solidFill>
                  <a:schemeClr val="tx1"/>
                </a:solidFill>
                <a:latin typeface="+mn-lt"/>
                <a:ea typeface="ＭＳ Ｐゴシック" charset="-128"/>
                <a:cs typeface="ＭＳ Ｐゴシック" charset="-128"/>
              </a:rPr>
              <a:t>slide] Integration of social justice – power, privilege, anti-oppression</a:t>
            </a:r>
          </a:p>
          <a:p>
            <a:pPr fontAlgn="base"/>
            <a:r>
              <a:rPr lang="en-US" sz="1200" kern="1200" dirty="0" smtClean="0">
                <a:solidFill>
                  <a:schemeClr val="tx1"/>
                </a:solidFill>
                <a:latin typeface="+mn-lt"/>
                <a:ea typeface="ＭＳ Ｐゴシック" charset="-128"/>
                <a:cs typeface="ＭＳ Ｐゴシック" charset="-128"/>
              </a:rPr>
              <a:t> </a:t>
            </a:r>
          </a:p>
          <a:p>
            <a:pPr fontAlgn="base"/>
            <a:r>
              <a:rPr lang="en-US" sz="1200" kern="1200" dirty="0" smtClean="0">
                <a:solidFill>
                  <a:schemeClr val="tx1"/>
                </a:solidFill>
                <a:latin typeface="+mn-lt"/>
                <a:ea typeface="ＭＳ Ｐゴシック" charset="-128"/>
                <a:cs typeface="ＭＳ Ｐゴシック" charset="-128"/>
              </a:rPr>
              <a:t>House </a:t>
            </a:r>
            <a:r>
              <a:rPr lang="en-US" sz="1200" kern="1200" dirty="0" smtClean="0">
                <a:solidFill>
                  <a:schemeClr val="tx1"/>
                </a:solidFill>
                <a:latin typeface="+mn-lt"/>
                <a:ea typeface="ＭＳ Ｐゴシック" charset="-128"/>
                <a:cs typeface="ＭＳ Ｐゴシック" charset="-128"/>
              </a:rPr>
              <a:t>Analogy --- everything is about the foundation. Most time needs to be spent on the foundation, to nurture the relationship and trust amongst trainees and amongst yourself and trainees. Brick by brick, introducing concepts, first the multicultural concepts, and then overlaying it with topics around social justice, power, privilege and anti-oppression. </a:t>
            </a: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8</a:t>
            </a:fld>
            <a:endParaRPr lang="en-US"/>
          </a:p>
        </p:txBody>
      </p:sp>
    </p:spTree>
    <p:extLst>
      <p:ext uri="{BB962C8B-B14F-4D97-AF65-F5344CB8AC3E}">
        <p14:creationId xmlns:p14="http://schemas.microsoft.com/office/powerpoint/2010/main" val="162314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(Concentric</a:t>
            </a:r>
            <a:r>
              <a:rPr lang="en-US" baseline="0" dirty="0" smtClean="0"/>
              <a:t> Circles Exercise)</a:t>
            </a:r>
          </a:p>
          <a:p>
            <a:endParaRPr lang="en-US" baseline="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mn-cs"/>
              </a:rPr>
              <a:t>Personal, familial, counseling center, university, city, </a:t>
            </a:r>
            <a:endParaRPr lang="en-US" sz="1050" kern="1200" dirty="0" smtClean="0">
              <a:solidFill>
                <a:schemeClr val="tx1"/>
              </a:solidFill>
              <a:latin typeface="+mn-lt"/>
              <a:ea typeface="ＭＳ Ｐゴシック" charset="-128"/>
              <a:cs typeface="+mn-cs"/>
            </a:endParaRPr>
          </a:p>
          <a:p>
            <a:endParaRPr lang="en-US" dirty="0"/>
          </a:p>
        </p:txBody>
      </p:sp>
      <p:sp>
        <p:nvSpPr>
          <p:cNvPr id="4" name="Slide Number Placeholder 3"/>
          <p:cNvSpPr>
            <a:spLocks noGrp="1"/>
          </p:cNvSpPr>
          <p:nvPr>
            <p:ph type="sldNum" sz="quarter" idx="10"/>
          </p:nvPr>
        </p:nvSpPr>
        <p:spPr/>
        <p:txBody>
          <a:bodyPr/>
          <a:lstStyle/>
          <a:p>
            <a:fld id="{90376342-4B62-43B7-A1F0-574C84B45880}" type="slidenum">
              <a:rPr lang="en-US" smtClean="0"/>
              <a:pPr/>
              <a:t>14</a:t>
            </a:fld>
            <a:endParaRPr lang="en-US"/>
          </a:p>
        </p:txBody>
      </p:sp>
    </p:spTree>
    <p:extLst>
      <p:ext uri="{BB962C8B-B14F-4D97-AF65-F5344CB8AC3E}">
        <p14:creationId xmlns:p14="http://schemas.microsoft.com/office/powerpoint/2010/main" val="319769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0B06F0A5-64E4-4CCA-9C6A-D90F7E9B1A0B}" type="datetime1">
              <a:rPr lang="en-US"/>
              <a:pPr/>
              <a:t>7/15/2014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0A8E92-BB9F-4BB7-96CB-BC1EC1109B6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220488-EA9C-416C-BA64-7569F522E297}" type="datetime1">
              <a:rPr lang="en-US"/>
              <a:pPr/>
              <a:t>7/15/2014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E288898-7950-48F0-8E17-D09C9F517DE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C58E1C-BBA6-4A5F-9131-94CCDDFC3D6D}" type="datetime1">
              <a:rPr lang="en-US"/>
              <a:pPr/>
              <a:t>7/15/2014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E2D4B1-0687-41E3-877C-8EB4767A72B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A8AFDCD-66AA-4E16-BCC9-0357A3510033}" type="datetime1">
              <a:rPr lang="en-US"/>
              <a:pPr/>
              <a:t>7/15/2014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39721D6-B40B-475E-97DB-E95C554BDD3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8E7AAE5-8246-4910-8C09-994700DB7D18}" type="datetime1">
              <a:rPr lang="en-US"/>
              <a:pPr/>
              <a:t>7/15/2014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BC8586-B3CD-4397-A233-66E015D9BA3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18F12AA-C1DC-49A3-9FF5-5E186DDC8E88}" type="datetime1">
              <a:rPr lang="en-US"/>
              <a:pPr/>
              <a:t>7/15/2014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FD45CD2-0779-48D2-B53E-526735A769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D5C2A7F-756D-4FAB-8171-BB7E97D3A955}" type="datetime1">
              <a:rPr lang="en-US"/>
              <a:pPr/>
              <a:t>7/15/2014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EB5473F-7116-4BE3-A141-ED751E07DE1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B86D70A-590F-47AB-937C-27E08764D5D1}" type="datetime1">
              <a:rPr lang="en-US"/>
              <a:pPr/>
              <a:t>7/15/2014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4CA76D5-7F47-4E7B-8C65-0E460C28EBC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0E4A94E-AEE3-4E8B-8825-62370D28AE5F}" type="datetime1">
              <a:rPr lang="en-US"/>
              <a:pPr/>
              <a:t>7/15/2014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FEB105D-2985-4BA4-9495-D2841905CF6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93C9736-FD3B-4B63-9C9D-7EB37B4A7AC9}" type="datetime1">
              <a:rPr lang="en-US"/>
              <a:pPr/>
              <a:t>7/15/2014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37AC6E-B3DF-48CF-A6EE-FC9698FF23B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85CEDE8-1800-415B-8504-8387FD7C4126}" type="datetime1">
              <a:rPr lang="en-US"/>
              <a:pPr/>
              <a:t>7/15/2014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036E29C-DE8E-4C31-A191-105B6D59F4A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D94FCC4A-F4F3-4013-A0F6-8F870240D72D}" type="datetime1">
              <a:rPr lang="en-US"/>
              <a:pPr/>
              <a:t>7/15/2014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8630FAFE-2DA9-4A87-A180-E00D207A4BF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ctrTitle"/>
          </p:nvPr>
        </p:nvSpPr>
        <p:spPr>
          <a:xfrm>
            <a:off x="685800" y="1395413"/>
            <a:ext cx="7772400" cy="1470025"/>
          </a:xfrm>
        </p:spPr>
        <p:txBody>
          <a:bodyPr/>
          <a:lstStyle/>
          <a:p>
            <a:pPr eaLnBrk="1" hangingPunct="1"/>
            <a:r>
              <a:rPr lang="en-US" b="1" smtClean="0">
                <a:solidFill>
                  <a:srgbClr val="822A21"/>
                </a:solidFill>
              </a:rPr>
              <a:t>Holding the Hot Potato: </a:t>
            </a:r>
            <a:br>
              <a:rPr lang="en-US" b="1" smtClean="0">
                <a:solidFill>
                  <a:srgbClr val="822A21"/>
                </a:solidFill>
              </a:rPr>
            </a:br>
            <a:r>
              <a:rPr lang="en-US" b="1" smtClean="0">
                <a:solidFill>
                  <a:srgbClr val="822A21"/>
                </a:solidFill>
              </a:rPr>
              <a:t>Engaging in and Facilitating Difficult Dialogues</a:t>
            </a:r>
          </a:p>
        </p:txBody>
      </p:sp>
      <p:sp>
        <p:nvSpPr>
          <p:cNvPr id="5" name="Subtitle 4"/>
          <p:cNvSpPr>
            <a:spLocks noGrp="1"/>
          </p:cNvSpPr>
          <p:nvPr>
            <p:ph type="subTitle" idx="1"/>
          </p:nvPr>
        </p:nvSpPr>
        <p:spPr/>
        <p:txBody>
          <a:bodyPr/>
          <a:lstStyle/>
          <a:p>
            <a:pPr eaLnBrk="1" hangingPunct="1"/>
            <a:r>
              <a:rPr lang="en-US" b="1" smtClean="0">
                <a:solidFill>
                  <a:srgbClr val="604A7B"/>
                </a:solidFill>
              </a:rPr>
              <a:t>Agnes Kwong, Ph.D.</a:t>
            </a:r>
          </a:p>
          <a:p>
            <a:pPr eaLnBrk="1" hangingPunct="1"/>
            <a:r>
              <a:rPr lang="en-US" smtClean="0">
                <a:solidFill>
                  <a:srgbClr val="604A7B"/>
                </a:solidFill>
              </a:rPr>
              <a:t>University of Washington</a:t>
            </a:r>
          </a:p>
          <a:p>
            <a:pPr eaLnBrk="1" hangingPunct="1"/>
            <a:r>
              <a:rPr lang="en-US" smtClean="0">
                <a:solidFill>
                  <a:srgbClr val="604A7B"/>
                </a:solidFill>
              </a:rPr>
              <a:t>September 11, 2011</a:t>
            </a:r>
          </a:p>
        </p:txBody>
      </p:sp>
      <p:pic>
        <p:nvPicPr>
          <p:cNvPr id="14340" name="Picture 3"/>
          <p:cNvPicPr>
            <a:picLocks noChangeAspect="1"/>
          </p:cNvPicPr>
          <p:nvPr/>
        </p:nvPicPr>
        <p:blipFill>
          <a:blip r:embed="rId3"/>
          <a:srcRect/>
          <a:stretch>
            <a:fillRect/>
          </a:stretch>
        </p:blipFill>
        <p:spPr bwMode="auto">
          <a:xfrm>
            <a:off x="6667500" y="2439988"/>
            <a:ext cx="2209800" cy="367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982663" y="1084263"/>
            <a:ext cx="6858000" cy="4892675"/>
          </a:xfrm>
          <a:prstGeom prst="ellipse">
            <a:avLst/>
          </a:prstGeom>
          <a:noFill/>
          <a:ln w="9525">
            <a:solidFill>
              <a:srgbClr val="984807"/>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 name="TextBox 2"/>
          <p:cNvSpPr txBox="1"/>
          <p:nvPr/>
        </p:nvSpPr>
        <p:spPr>
          <a:xfrm>
            <a:off x="982663" y="2743200"/>
            <a:ext cx="6858000" cy="1570038"/>
          </a:xfrm>
          <a:prstGeom prst="rect">
            <a:avLst/>
          </a:prstGeom>
          <a:noFill/>
        </p:spPr>
        <p:txBody>
          <a:bodyPr>
            <a:spAutoFit/>
          </a:bodyPr>
          <a:lstStyle/>
          <a:p>
            <a:pPr algn="ctr">
              <a:defRPr/>
            </a:pPr>
            <a:r>
              <a:rPr lang="en-US" sz="4800" dirty="0">
                <a:solidFill>
                  <a:schemeClr val="accent4">
                    <a:lumMod val="75000"/>
                  </a:schemeClr>
                </a:solidFill>
                <a:cs typeface="ＭＳ Ｐゴシック" charset="-128"/>
              </a:rPr>
              <a:t>Safety, Courage, and Comfort in Dialogue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p:cNvPicPr>
          <p:nvPr/>
        </p:nvPicPr>
        <p:blipFill>
          <a:blip r:embed="rId2"/>
          <a:srcRect/>
          <a:stretch>
            <a:fillRect/>
          </a:stretch>
        </p:blipFill>
        <p:spPr bwMode="auto">
          <a:xfrm>
            <a:off x="434975" y="390525"/>
            <a:ext cx="8089900" cy="606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982663" y="1084263"/>
            <a:ext cx="6858000" cy="4892675"/>
          </a:xfrm>
          <a:prstGeom prst="ellipse">
            <a:avLst/>
          </a:prstGeom>
          <a:noFill/>
          <a:ln w="9525">
            <a:solidFill>
              <a:srgbClr val="984807"/>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2771" name="TextBox 2"/>
          <p:cNvSpPr txBox="1">
            <a:spLocks noChangeArrowheads="1"/>
          </p:cNvSpPr>
          <p:nvPr/>
        </p:nvSpPr>
        <p:spPr bwMode="auto">
          <a:xfrm>
            <a:off x="982663" y="2743200"/>
            <a:ext cx="6858000" cy="830263"/>
          </a:xfrm>
          <a:prstGeom prst="rect">
            <a:avLst/>
          </a:prstGeom>
          <a:noFill/>
          <a:ln w="9525">
            <a:noFill/>
            <a:miter lim="800000"/>
            <a:headEnd/>
            <a:tailEnd/>
          </a:ln>
        </p:spPr>
        <p:txBody>
          <a:bodyPr>
            <a:spAutoFit/>
          </a:bodyPr>
          <a:lstStyle/>
          <a:p>
            <a:pPr algn="ctr"/>
            <a:r>
              <a:rPr lang="en-US" sz="4800">
                <a:solidFill>
                  <a:srgbClr val="604A7B"/>
                </a:solidFill>
              </a:rPr>
              <a:t>Community Agreements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p:cNvPicPr>
          <p:nvPr/>
        </p:nvPicPr>
        <p:blipFill>
          <a:blip r:embed="rId2"/>
          <a:srcRect/>
          <a:stretch>
            <a:fillRect/>
          </a:stretch>
        </p:blipFill>
        <p:spPr bwMode="auto">
          <a:xfrm>
            <a:off x="1249363" y="0"/>
            <a:ext cx="6384925" cy="6462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982663" y="1084263"/>
            <a:ext cx="6858000" cy="4892675"/>
          </a:xfrm>
          <a:prstGeom prst="ellipse">
            <a:avLst/>
          </a:prstGeom>
          <a:noFill/>
          <a:ln w="9525">
            <a:solidFill>
              <a:srgbClr val="984807"/>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4819" name="TextBox 2"/>
          <p:cNvSpPr txBox="1">
            <a:spLocks noChangeArrowheads="1"/>
          </p:cNvSpPr>
          <p:nvPr/>
        </p:nvSpPr>
        <p:spPr bwMode="auto">
          <a:xfrm>
            <a:off x="982663" y="2743200"/>
            <a:ext cx="6858000" cy="2308324"/>
          </a:xfrm>
          <a:prstGeom prst="rect">
            <a:avLst/>
          </a:prstGeom>
          <a:noFill/>
          <a:ln w="9525">
            <a:noFill/>
            <a:miter lim="800000"/>
            <a:headEnd/>
            <a:tailEnd/>
          </a:ln>
        </p:spPr>
        <p:txBody>
          <a:bodyPr>
            <a:spAutoFit/>
          </a:bodyPr>
          <a:lstStyle/>
          <a:p>
            <a:pPr algn="ctr"/>
            <a:r>
              <a:rPr lang="en-US" sz="4800" dirty="0" smtClean="0">
                <a:solidFill>
                  <a:srgbClr val="604A7B"/>
                </a:solidFill>
              </a:rPr>
              <a:t>Identifying Barriers </a:t>
            </a:r>
            <a:r>
              <a:rPr lang="en-US" sz="4800" dirty="0">
                <a:solidFill>
                  <a:srgbClr val="604A7B"/>
                </a:solidFill>
              </a:rPr>
              <a:t>to Authentic Cross-Cultural Dialogue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982663" y="1084263"/>
            <a:ext cx="6858000" cy="4892675"/>
          </a:xfrm>
          <a:prstGeom prst="ellipse">
            <a:avLst/>
          </a:prstGeom>
          <a:noFill/>
          <a:ln w="9525">
            <a:solidFill>
              <a:srgbClr val="984807"/>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5843" name="TextBox 2"/>
          <p:cNvSpPr txBox="1">
            <a:spLocks noChangeArrowheads="1"/>
          </p:cNvSpPr>
          <p:nvPr/>
        </p:nvSpPr>
        <p:spPr bwMode="auto">
          <a:xfrm>
            <a:off x="982663" y="2743200"/>
            <a:ext cx="6858000" cy="830263"/>
          </a:xfrm>
          <a:prstGeom prst="rect">
            <a:avLst/>
          </a:prstGeom>
          <a:noFill/>
          <a:ln w="9525">
            <a:noFill/>
            <a:miter lim="800000"/>
            <a:headEnd/>
            <a:tailEnd/>
          </a:ln>
        </p:spPr>
        <p:txBody>
          <a:bodyPr>
            <a:spAutoFit/>
          </a:bodyPr>
          <a:lstStyle/>
          <a:p>
            <a:pPr algn="ctr"/>
            <a:r>
              <a:rPr lang="en-US" sz="4800">
                <a:solidFill>
                  <a:srgbClr val="604A7B"/>
                </a:solidFill>
              </a:rPr>
              <a:t>Multicultural Map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b="1" dirty="0" smtClean="0">
                <a:solidFill>
                  <a:srgbClr val="800000"/>
                </a:solidFill>
              </a:rPr>
              <a:t>Key Facilitation Tips</a:t>
            </a:r>
          </a:p>
        </p:txBody>
      </p:sp>
      <p:pic>
        <p:nvPicPr>
          <p:cNvPr id="37891" name="Picture 2"/>
          <p:cNvPicPr>
            <a:picLocks noChangeAspect="1"/>
          </p:cNvPicPr>
          <p:nvPr/>
        </p:nvPicPr>
        <p:blipFill>
          <a:blip r:embed="rId2"/>
          <a:srcRect/>
          <a:stretch>
            <a:fillRect/>
          </a:stretch>
        </p:blipFill>
        <p:spPr bwMode="auto">
          <a:xfrm>
            <a:off x="762000" y="1219200"/>
            <a:ext cx="76200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788"/>
            <a:ext cx="8229600" cy="1143000"/>
          </a:xfrm>
        </p:spPr>
        <p:txBody>
          <a:bodyPr/>
          <a:lstStyle/>
          <a:p>
            <a:r>
              <a:rPr lang="en-US" sz="3600" dirty="0" smtClean="0">
                <a:solidFill>
                  <a:srgbClr val="604A7B"/>
                </a:solidFill>
              </a:rPr>
              <a:t>Attend to both Process and Content</a:t>
            </a:r>
          </a:p>
        </p:txBody>
      </p:sp>
      <p:pic>
        <p:nvPicPr>
          <p:cNvPr id="38915" name="Picture 2"/>
          <p:cNvPicPr>
            <a:picLocks noChangeAspect="1"/>
          </p:cNvPicPr>
          <p:nvPr/>
        </p:nvPicPr>
        <p:blipFill>
          <a:blip r:embed="rId2"/>
          <a:srcRect/>
          <a:stretch>
            <a:fillRect/>
          </a:stretch>
        </p:blipFill>
        <p:spPr bwMode="auto">
          <a:xfrm>
            <a:off x="1566863" y="1728788"/>
            <a:ext cx="6289675" cy="4100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7275"/>
            <a:ext cx="8305800" cy="1143000"/>
          </a:xfrm>
        </p:spPr>
        <p:txBody>
          <a:bodyPr>
            <a:normAutofit fontScale="90000"/>
          </a:bodyPr>
          <a:lstStyle/>
          <a:p>
            <a:pPr eaLnBrk="1" hangingPunct="1"/>
            <a:r>
              <a:rPr lang="en-US" sz="4000" dirty="0" smtClean="0">
                <a:solidFill>
                  <a:srgbClr val="604A7B"/>
                </a:solidFill>
              </a:rPr>
              <a:t>Self as a Pedagogical Tool for </a:t>
            </a:r>
            <a:br>
              <a:rPr lang="en-US" sz="4000" dirty="0" smtClean="0">
                <a:solidFill>
                  <a:srgbClr val="604A7B"/>
                </a:solidFill>
              </a:rPr>
            </a:br>
            <a:r>
              <a:rPr lang="en-US" sz="4000" dirty="0" smtClean="0">
                <a:solidFill>
                  <a:srgbClr val="604A7B"/>
                </a:solidFill>
              </a:rPr>
              <a:t>Social Justice </a:t>
            </a:r>
          </a:p>
        </p:txBody>
      </p:sp>
      <p:pic>
        <p:nvPicPr>
          <p:cNvPr id="39939" name="Picture 3"/>
          <p:cNvPicPr>
            <a:picLocks noChangeAspect="1"/>
          </p:cNvPicPr>
          <p:nvPr/>
        </p:nvPicPr>
        <p:blipFill>
          <a:blip r:embed="rId3"/>
          <a:srcRect/>
          <a:stretch>
            <a:fillRect/>
          </a:stretch>
        </p:blipFill>
        <p:spPr bwMode="auto">
          <a:xfrm>
            <a:off x="2308225" y="2439988"/>
            <a:ext cx="4646613" cy="381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274638"/>
            <a:ext cx="4368800" cy="6159500"/>
          </a:xfrm>
        </p:spPr>
        <p:txBody>
          <a:bodyPr/>
          <a:lstStyle/>
          <a:p>
            <a:r>
              <a:rPr lang="en-US" sz="3600" dirty="0" smtClean="0">
                <a:solidFill>
                  <a:srgbClr val="604A7B"/>
                </a:solidFill>
              </a:rPr>
              <a:t>Be aware of your cultural values and the ways in which you hold power and privilege in the room, in the system, and in society at large </a:t>
            </a:r>
          </a:p>
        </p:txBody>
      </p:sp>
      <p:pic>
        <p:nvPicPr>
          <p:cNvPr id="41987" name="Picture 2"/>
          <p:cNvPicPr>
            <a:picLocks noChangeAspect="1"/>
          </p:cNvPicPr>
          <p:nvPr/>
        </p:nvPicPr>
        <p:blipFill>
          <a:blip r:embed="rId2"/>
          <a:srcRect/>
          <a:stretch>
            <a:fillRect/>
          </a:stretch>
        </p:blipFill>
        <p:spPr bwMode="auto">
          <a:xfrm>
            <a:off x="4826000" y="274638"/>
            <a:ext cx="3810000" cy="615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092825"/>
          </a:xfrm>
        </p:spPr>
        <p:txBody>
          <a:bodyPr/>
          <a:lstStyle/>
          <a:p>
            <a:r>
              <a:rPr lang="en-US" smtClean="0">
                <a:solidFill>
                  <a:srgbClr val="E46C0A"/>
                </a:solidFill>
              </a:rPr>
              <a:t>Self-exploration and knowledge of one’s social location in the context of power, privilege, and oppression is critical to social justice training, for both trainers and trainees alike. </a:t>
            </a:r>
            <a:r>
              <a:rPr lang="en-US" smtClean="0"/>
              <a:t/>
            </a:r>
            <a:br>
              <a:rPr lang="en-US" smtClean="0"/>
            </a:b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457200" y="596900"/>
            <a:ext cx="8229600" cy="1638300"/>
          </a:xfrm>
        </p:spPr>
        <p:txBody>
          <a:bodyPr/>
          <a:lstStyle/>
          <a:p>
            <a:r>
              <a:rPr lang="en-US" sz="3600" dirty="0" smtClean="0">
                <a:solidFill>
                  <a:srgbClr val="604A7B"/>
                </a:solidFill>
              </a:rPr>
              <a:t>Identify and Address the “Ouches” - </a:t>
            </a:r>
            <a:r>
              <a:rPr lang="en-US" sz="3600" dirty="0" err="1" smtClean="0">
                <a:solidFill>
                  <a:srgbClr val="604A7B"/>
                </a:solidFill>
              </a:rPr>
              <a:t>Microaggressions</a:t>
            </a:r>
            <a:r>
              <a:rPr lang="en-US" sz="3600" dirty="0" smtClean="0">
                <a:solidFill>
                  <a:srgbClr val="604A7B"/>
                </a:solidFill>
              </a:rPr>
              <a:t>, </a:t>
            </a:r>
            <a:r>
              <a:rPr lang="en-US" sz="3600" dirty="0" err="1" smtClean="0">
                <a:solidFill>
                  <a:srgbClr val="604A7B"/>
                </a:solidFill>
              </a:rPr>
              <a:t>Microinvalidations</a:t>
            </a:r>
            <a:r>
              <a:rPr lang="en-US" sz="3600" dirty="0" smtClean="0">
                <a:solidFill>
                  <a:srgbClr val="604A7B"/>
                </a:solidFill>
              </a:rPr>
              <a:t>, </a:t>
            </a:r>
            <a:r>
              <a:rPr lang="en-US" sz="3600" dirty="0" err="1" smtClean="0">
                <a:solidFill>
                  <a:srgbClr val="604A7B"/>
                </a:solidFill>
              </a:rPr>
              <a:t>Microassaults</a:t>
            </a:r>
            <a:r>
              <a:rPr lang="en-US" sz="3600" dirty="0" smtClean="0">
                <a:solidFill>
                  <a:srgbClr val="604A7B"/>
                </a:solidFill>
              </a:rPr>
              <a:t>, Impasses</a:t>
            </a:r>
          </a:p>
        </p:txBody>
      </p:sp>
      <p:sp>
        <p:nvSpPr>
          <p:cNvPr id="4" name="Content Placeholder 3"/>
          <p:cNvSpPr>
            <a:spLocks noGrp="1"/>
          </p:cNvSpPr>
          <p:nvPr>
            <p:ph idx="1"/>
          </p:nvPr>
        </p:nvSpPr>
        <p:spPr>
          <a:xfrm>
            <a:off x="457200" y="2235200"/>
            <a:ext cx="4348480" cy="3809999"/>
          </a:xfrm>
        </p:spPr>
        <p:txBody>
          <a:bodyPr/>
          <a:lstStyle/>
          <a:p>
            <a:pPr algn="ctr"/>
            <a:endParaRPr lang="en-US" dirty="0" smtClean="0">
              <a:solidFill>
                <a:srgbClr val="254061"/>
              </a:solidFill>
            </a:endParaRPr>
          </a:p>
          <a:p>
            <a:pPr algn="ctr"/>
            <a:r>
              <a:rPr lang="en-US" dirty="0" smtClean="0">
                <a:solidFill>
                  <a:srgbClr val="254061"/>
                </a:solidFill>
              </a:rPr>
              <a:t>Use developmental frame and strength of the relationships in the room to guide your facilitation</a:t>
            </a:r>
          </a:p>
        </p:txBody>
      </p:sp>
      <p:pic>
        <p:nvPicPr>
          <p:cNvPr id="43014" name="Picture 6"/>
          <p:cNvPicPr>
            <a:picLocks noChangeAspect="1" noChangeArrowheads="1"/>
          </p:cNvPicPr>
          <p:nvPr/>
        </p:nvPicPr>
        <p:blipFill>
          <a:blip r:embed="rId3"/>
          <a:srcRect/>
          <a:stretch>
            <a:fillRect/>
          </a:stretch>
        </p:blipFill>
        <p:spPr bwMode="auto">
          <a:xfrm>
            <a:off x="5401443" y="3271394"/>
            <a:ext cx="2990202" cy="1989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1684"/>
            <a:ext cx="8229600" cy="1112838"/>
          </a:xfrm>
        </p:spPr>
        <p:txBody>
          <a:bodyPr/>
          <a:lstStyle/>
          <a:p>
            <a:r>
              <a:rPr lang="en-US" sz="3600" dirty="0" smtClean="0">
                <a:solidFill>
                  <a:schemeClr val="accent4">
                    <a:lumMod val="75000"/>
                  </a:schemeClr>
                </a:solidFill>
              </a:rPr>
              <a:t>Pacing</a:t>
            </a:r>
            <a:endParaRPr lang="en-US" sz="3600" dirty="0">
              <a:solidFill>
                <a:schemeClr val="accent4">
                  <a:lumMod val="75000"/>
                </a:schemeClr>
              </a:solidFill>
            </a:endParaRPr>
          </a:p>
        </p:txBody>
      </p:sp>
      <p:pic>
        <p:nvPicPr>
          <p:cNvPr id="48130" name="Picture 2"/>
          <p:cNvPicPr>
            <a:picLocks noChangeAspect="1" noChangeArrowheads="1"/>
          </p:cNvPicPr>
          <p:nvPr/>
        </p:nvPicPr>
        <p:blipFill>
          <a:blip r:embed="rId3"/>
          <a:srcRect/>
          <a:stretch>
            <a:fillRect/>
          </a:stretch>
        </p:blipFill>
        <p:spPr bwMode="auto">
          <a:xfrm>
            <a:off x="3320214" y="1754522"/>
            <a:ext cx="2615364" cy="37235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0088"/>
            <a:ext cx="8229600" cy="1143000"/>
          </a:xfrm>
        </p:spPr>
        <p:txBody>
          <a:bodyPr/>
          <a:lstStyle/>
          <a:p>
            <a:r>
              <a:rPr lang="en-US" sz="3600" dirty="0" smtClean="0">
                <a:solidFill>
                  <a:srgbClr val="604A7B"/>
                </a:solidFill>
              </a:rPr>
              <a:t>Flexibility</a:t>
            </a:r>
          </a:p>
        </p:txBody>
      </p:sp>
      <p:pic>
        <p:nvPicPr>
          <p:cNvPr id="44035" name="Picture 3"/>
          <p:cNvPicPr>
            <a:picLocks noChangeAspect="1"/>
          </p:cNvPicPr>
          <p:nvPr/>
        </p:nvPicPr>
        <p:blipFill>
          <a:blip r:embed="rId3"/>
          <a:srcRect/>
          <a:stretch>
            <a:fillRect/>
          </a:stretch>
        </p:blipFill>
        <p:spPr bwMode="auto">
          <a:xfrm>
            <a:off x="1843088" y="1843088"/>
            <a:ext cx="5065712"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0088"/>
            <a:ext cx="8229600" cy="1143000"/>
          </a:xfrm>
        </p:spPr>
        <p:txBody>
          <a:bodyPr/>
          <a:lstStyle/>
          <a:p>
            <a:r>
              <a:rPr lang="en-US" sz="3600" dirty="0" smtClean="0">
                <a:solidFill>
                  <a:srgbClr val="604A7B"/>
                </a:solidFill>
              </a:rPr>
              <a:t>Acknowledge &amp; Appreciate</a:t>
            </a:r>
          </a:p>
        </p:txBody>
      </p:sp>
      <p:pic>
        <p:nvPicPr>
          <p:cNvPr id="49154" name="Picture 2"/>
          <p:cNvPicPr>
            <a:picLocks noChangeAspect="1" noChangeArrowheads="1"/>
          </p:cNvPicPr>
          <p:nvPr/>
        </p:nvPicPr>
        <p:blipFill>
          <a:blip r:embed="rId3"/>
          <a:srcRect/>
          <a:stretch>
            <a:fillRect/>
          </a:stretch>
        </p:blipFill>
        <p:spPr bwMode="auto">
          <a:xfrm>
            <a:off x="2553953" y="1776665"/>
            <a:ext cx="4023310" cy="4023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b="1" smtClean="0">
                <a:solidFill>
                  <a:srgbClr val="800000"/>
                </a:solidFill>
              </a:rPr>
              <a:t>Pitfalls</a:t>
            </a:r>
          </a:p>
        </p:txBody>
      </p:sp>
      <p:pic>
        <p:nvPicPr>
          <p:cNvPr id="3" name="Picture 2"/>
          <p:cNvPicPr>
            <a:picLocks noChangeAspect="1"/>
          </p:cNvPicPr>
          <p:nvPr/>
        </p:nvPicPr>
        <p:blipFill>
          <a:blip r:embed="rId3"/>
          <a:srcRect/>
          <a:stretch>
            <a:fillRect/>
          </a:stretch>
        </p:blipFill>
        <p:spPr bwMode="auto">
          <a:xfrm>
            <a:off x="4243388" y="2941638"/>
            <a:ext cx="4213225" cy="3336925"/>
          </a:xfrm>
          <a:prstGeom prst="rect">
            <a:avLst/>
          </a:prstGeom>
          <a:noFill/>
          <a:ln w="9525">
            <a:noFill/>
            <a:miter lim="800000"/>
            <a:headEnd/>
            <a:tailEnd/>
          </a:ln>
        </p:spPr>
      </p:pic>
      <p:pic>
        <p:nvPicPr>
          <p:cNvPr id="45060" name="Picture 3"/>
          <p:cNvPicPr>
            <a:picLocks noChangeAspect="1"/>
          </p:cNvPicPr>
          <p:nvPr/>
        </p:nvPicPr>
        <p:blipFill>
          <a:blip r:embed="rId4"/>
          <a:srcRect/>
          <a:stretch>
            <a:fillRect/>
          </a:stretch>
        </p:blipFill>
        <p:spPr bwMode="auto">
          <a:xfrm>
            <a:off x="457200" y="1779588"/>
            <a:ext cx="3492500" cy="232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b="1" dirty="0" smtClean="0">
                <a:solidFill>
                  <a:srgbClr val="800000"/>
                </a:solidFill>
              </a:rPr>
              <a:t>Common Challenges</a:t>
            </a:r>
          </a:p>
        </p:txBody>
      </p:sp>
      <p:pic>
        <p:nvPicPr>
          <p:cNvPr id="46085" name="Picture 5"/>
          <p:cNvPicPr>
            <a:picLocks noChangeAspect="1" noChangeArrowheads="1"/>
          </p:cNvPicPr>
          <p:nvPr/>
        </p:nvPicPr>
        <p:blipFill>
          <a:blip r:embed="rId3"/>
          <a:srcRect/>
          <a:stretch>
            <a:fillRect/>
          </a:stretch>
        </p:blipFill>
        <p:spPr bwMode="auto">
          <a:xfrm>
            <a:off x="2948108" y="1417638"/>
            <a:ext cx="3378409" cy="5076843"/>
          </a:xfrm>
          <a:prstGeom prst="rect">
            <a:avLst/>
          </a:prstGeom>
          <a:noFill/>
          <a:ln w="9525">
            <a:noFill/>
            <a:miter lim="800000"/>
            <a:headEnd/>
            <a:tailEnd/>
          </a:ln>
        </p:spPr>
      </p:pic>
      <p:cxnSp>
        <p:nvCxnSpPr>
          <p:cNvPr id="7" name="Straight Connector 6"/>
          <p:cNvCxnSpPr/>
          <p:nvPr/>
        </p:nvCxnSpPr>
        <p:spPr>
          <a:xfrm flipV="1">
            <a:off x="2245489" y="2963119"/>
            <a:ext cx="702619" cy="11576"/>
          </a:xfrm>
          <a:prstGeom prst="line">
            <a:avLst/>
          </a:prstGeom>
          <a:ln>
            <a:solidFill>
              <a:srgbClr val="822A2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31757" y="1990846"/>
            <a:ext cx="1423685" cy="11574"/>
          </a:xfrm>
          <a:prstGeom prst="line">
            <a:avLst/>
          </a:prstGeom>
          <a:ln>
            <a:solidFill>
              <a:srgbClr val="822A2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flipH="1">
            <a:off x="6655441" y="1828800"/>
            <a:ext cx="2303363" cy="769441"/>
          </a:xfrm>
          <a:prstGeom prst="rect">
            <a:avLst/>
          </a:prstGeom>
          <a:noFill/>
        </p:spPr>
        <p:txBody>
          <a:bodyPr wrap="square" rtlCol="0">
            <a:spAutoFit/>
          </a:bodyPr>
          <a:lstStyle/>
          <a:p>
            <a:r>
              <a:rPr lang="en-US" sz="2200" dirty="0" smtClean="0">
                <a:solidFill>
                  <a:schemeClr val="tx2">
                    <a:lumMod val="50000"/>
                  </a:schemeClr>
                </a:solidFill>
              </a:rPr>
              <a:t>Boundaries &amp; Self-Disclosure</a:t>
            </a:r>
            <a:endParaRPr lang="en-US" sz="2200" dirty="0">
              <a:solidFill>
                <a:schemeClr val="tx2">
                  <a:lumMod val="50000"/>
                </a:schemeClr>
              </a:solidFill>
            </a:endParaRPr>
          </a:p>
        </p:txBody>
      </p:sp>
      <p:sp>
        <p:nvSpPr>
          <p:cNvPr id="16" name="TextBox 15"/>
          <p:cNvSpPr txBox="1"/>
          <p:nvPr/>
        </p:nvSpPr>
        <p:spPr>
          <a:xfrm flipH="1">
            <a:off x="457200" y="2578398"/>
            <a:ext cx="2303363" cy="769441"/>
          </a:xfrm>
          <a:prstGeom prst="rect">
            <a:avLst/>
          </a:prstGeom>
          <a:noFill/>
        </p:spPr>
        <p:txBody>
          <a:bodyPr wrap="square" rtlCol="0">
            <a:spAutoFit/>
          </a:bodyPr>
          <a:lstStyle/>
          <a:p>
            <a:r>
              <a:rPr lang="en-US" sz="2200" dirty="0" smtClean="0">
                <a:solidFill>
                  <a:schemeClr val="accent1">
                    <a:lumMod val="50000"/>
                  </a:schemeClr>
                </a:solidFill>
              </a:rPr>
              <a:t>Multiple Relationships</a:t>
            </a:r>
            <a:endParaRPr lang="en-US" sz="2200" dirty="0">
              <a:solidFill>
                <a:schemeClr val="accent1">
                  <a:lumMod val="50000"/>
                </a:schemeClr>
              </a:solidFill>
            </a:endParaRPr>
          </a:p>
        </p:txBody>
      </p:sp>
      <p:cxnSp>
        <p:nvCxnSpPr>
          <p:cNvPr id="17" name="Straight Connector 16"/>
          <p:cNvCxnSpPr/>
          <p:nvPr/>
        </p:nvCxnSpPr>
        <p:spPr>
          <a:xfrm>
            <a:off x="2500132" y="3946966"/>
            <a:ext cx="1435261" cy="0"/>
          </a:xfrm>
          <a:prstGeom prst="line">
            <a:avLst/>
          </a:prstGeom>
          <a:ln>
            <a:solidFill>
              <a:srgbClr val="822A2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flipH="1">
            <a:off x="457200" y="3562245"/>
            <a:ext cx="2303363" cy="1107996"/>
          </a:xfrm>
          <a:prstGeom prst="rect">
            <a:avLst/>
          </a:prstGeom>
          <a:noFill/>
        </p:spPr>
        <p:txBody>
          <a:bodyPr wrap="square" rtlCol="0">
            <a:spAutoFit/>
          </a:bodyPr>
          <a:lstStyle/>
          <a:p>
            <a:r>
              <a:rPr lang="en-US" sz="2200" dirty="0" smtClean="0">
                <a:solidFill>
                  <a:schemeClr val="accent1">
                    <a:lumMod val="50000"/>
                  </a:schemeClr>
                </a:solidFill>
              </a:rPr>
              <a:t>Different levels of training &amp; awareness  </a:t>
            </a:r>
            <a:endParaRPr lang="en-US" sz="2200" dirty="0">
              <a:solidFill>
                <a:schemeClr val="accent1">
                  <a:lumMod val="50000"/>
                </a:schemeClr>
              </a:solidFill>
            </a:endParaRPr>
          </a:p>
        </p:txBody>
      </p:sp>
      <p:cxnSp>
        <p:nvCxnSpPr>
          <p:cNvPr id="20" name="Straight Connector 19"/>
          <p:cNvCxnSpPr>
            <a:endCxn id="22" idx="3"/>
          </p:cNvCxnSpPr>
          <p:nvPr/>
        </p:nvCxnSpPr>
        <p:spPr>
          <a:xfrm>
            <a:off x="6095999" y="4444679"/>
            <a:ext cx="559441" cy="0"/>
          </a:xfrm>
          <a:prstGeom prst="line">
            <a:avLst/>
          </a:prstGeom>
          <a:ln>
            <a:solidFill>
              <a:srgbClr val="822A21"/>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flipH="1">
            <a:off x="6655440" y="4059958"/>
            <a:ext cx="2488559" cy="769441"/>
          </a:xfrm>
          <a:prstGeom prst="rect">
            <a:avLst/>
          </a:prstGeom>
          <a:noFill/>
        </p:spPr>
        <p:txBody>
          <a:bodyPr wrap="square" rtlCol="0">
            <a:spAutoFit/>
          </a:bodyPr>
          <a:lstStyle/>
          <a:p>
            <a:r>
              <a:rPr lang="en-US" sz="2200" dirty="0" smtClean="0">
                <a:solidFill>
                  <a:schemeClr val="accent1">
                    <a:lumMod val="50000"/>
                  </a:schemeClr>
                </a:solidFill>
              </a:rPr>
              <a:t>Time Constraints; breadth vs. depth</a:t>
            </a:r>
            <a:endParaRPr lang="en-US" sz="2200" dirty="0">
              <a:solidFill>
                <a:schemeClr val="accent1">
                  <a:lumMod val="50000"/>
                </a:schemeClr>
              </a:solidFill>
            </a:endParaRPr>
          </a:p>
        </p:txBody>
      </p:sp>
      <p:cxnSp>
        <p:nvCxnSpPr>
          <p:cNvPr id="25" name="Straight Connector 24"/>
          <p:cNvCxnSpPr/>
          <p:nvPr/>
        </p:nvCxnSpPr>
        <p:spPr>
          <a:xfrm>
            <a:off x="2760563" y="5752618"/>
            <a:ext cx="812158" cy="0"/>
          </a:xfrm>
          <a:prstGeom prst="line">
            <a:avLst/>
          </a:prstGeom>
          <a:ln>
            <a:solidFill>
              <a:srgbClr val="822A2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flipH="1">
            <a:off x="1435260" y="5367897"/>
            <a:ext cx="1325302" cy="769441"/>
          </a:xfrm>
          <a:prstGeom prst="rect">
            <a:avLst/>
          </a:prstGeom>
          <a:noFill/>
        </p:spPr>
        <p:txBody>
          <a:bodyPr wrap="square" rtlCol="0">
            <a:spAutoFit/>
          </a:bodyPr>
          <a:lstStyle/>
          <a:p>
            <a:r>
              <a:rPr lang="en-US" sz="2200" dirty="0" smtClean="0">
                <a:solidFill>
                  <a:schemeClr val="accent1">
                    <a:lumMod val="50000"/>
                  </a:schemeClr>
                </a:solidFill>
              </a:rPr>
              <a:t>Systemic Support</a:t>
            </a:r>
            <a:endParaRPr lang="en-US" sz="2200"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9" grpId="0"/>
      <p:bldP spid="22"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400"/>
            <a:ext cx="8229600" cy="5483225"/>
          </a:xfrm>
        </p:spPr>
        <p:txBody>
          <a:bodyPr/>
          <a:lstStyle/>
          <a:p>
            <a:r>
              <a:rPr lang="en-US" smtClean="0">
                <a:solidFill>
                  <a:srgbClr val="31859C"/>
                </a:solidFill>
              </a:rPr>
              <a:t>Deep, long-lasting, and affective learning occurs when trainees are willing and able to both support and challenge each other. That is, courageous conversations are a cornerstone to multicultural and social justice learning. </a:t>
            </a:r>
            <a:r>
              <a:rPr lang="en-US" smtClean="0">
                <a:solidFill>
                  <a:srgbClr val="604A7B"/>
                </a:solidFill>
              </a:rPr>
              <a:t/>
            </a:r>
            <a:br>
              <a:rPr lang="en-US" smtClean="0">
                <a:solidFill>
                  <a:srgbClr val="604A7B"/>
                </a:solidFill>
              </a:rPr>
            </a:br>
            <a:endParaRPr lang="en-US" smtClean="0">
              <a:solidFill>
                <a:srgbClr val="604A7B"/>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803900"/>
          </a:xfrm>
        </p:spPr>
        <p:txBody>
          <a:bodyPr/>
          <a:lstStyle/>
          <a:p>
            <a:r>
              <a:rPr lang="en-US" dirty="0" smtClean="0">
                <a:solidFill>
                  <a:srgbClr val="4F6228"/>
                </a:solidFill>
              </a:rPr>
              <a:t>It is oppressive to ask trainees to struggle with, endorse, and practice social justice principles without walking the talk ourselves as senior staff and power holders in the system.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5973762"/>
          </a:xfrm>
        </p:spPr>
        <p:txBody>
          <a:bodyPr/>
          <a:lstStyle/>
          <a:p>
            <a:r>
              <a:rPr lang="en-US" smtClean="0">
                <a:solidFill>
                  <a:srgbClr val="000090"/>
                </a:solidFill>
              </a:rPr>
              <a:t>Authentic dialogues that people have with each other about culture, power, privilege, and oppression are courageous conversations. They are courageous conversations that require intention, care, preparation, time, and attention.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dirty="0" smtClean="0">
                <a:solidFill>
                  <a:srgbClr val="800000"/>
                </a:solidFill>
              </a:rPr>
              <a:t>Multicultural Social Justice Seminar Framework</a:t>
            </a:r>
          </a:p>
        </p:txBody>
      </p:sp>
      <p:pic>
        <p:nvPicPr>
          <p:cNvPr id="26627" name="Picture 2"/>
          <p:cNvPicPr>
            <a:picLocks noChangeAspect="1"/>
          </p:cNvPicPr>
          <p:nvPr/>
        </p:nvPicPr>
        <p:blipFill>
          <a:blip r:embed="rId3"/>
          <a:srcRect/>
          <a:stretch>
            <a:fillRect/>
          </a:stretch>
        </p:blipFill>
        <p:spPr bwMode="auto">
          <a:xfrm>
            <a:off x="2351088" y="1755775"/>
            <a:ext cx="4437062" cy="3324225"/>
          </a:xfrm>
          <a:prstGeom prst="rect">
            <a:avLst/>
          </a:prstGeom>
          <a:noFill/>
          <a:ln w="9525">
            <a:noFill/>
            <a:miter lim="800000"/>
            <a:headEnd/>
            <a:tailEnd/>
          </a:ln>
        </p:spPr>
      </p:pic>
      <p:sp>
        <p:nvSpPr>
          <p:cNvPr id="4" name="TextBox 3"/>
          <p:cNvSpPr txBox="1"/>
          <p:nvPr/>
        </p:nvSpPr>
        <p:spPr>
          <a:xfrm>
            <a:off x="2351088" y="5373688"/>
            <a:ext cx="4437062" cy="1200150"/>
          </a:xfrm>
          <a:prstGeom prst="rect">
            <a:avLst/>
          </a:prstGeom>
          <a:noFill/>
        </p:spPr>
        <p:txBody>
          <a:bodyPr>
            <a:spAutoFit/>
          </a:bodyPr>
          <a:lstStyle/>
          <a:p>
            <a:pPr algn="ctr">
              <a:buFont typeface="Arial"/>
              <a:buChar char="•"/>
              <a:defRPr/>
            </a:pPr>
            <a:r>
              <a:rPr lang="en-US" b="1" dirty="0">
                <a:solidFill>
                  <a:schemeClr val="tx2">
                    <a:lumMod val="75000"/>
                  </a:schemeClr>
                </a:solidFill>
                <a:cs typeface="ＭＳ Ｐゴシック" charset="-128"/>
              </a:rPr>
              <a:t>Build a Strong Foundation</a:t>
            </a:r>
          </a:p>
          <a:p>
            <a:pPr algn="ctr">
              <a:buFont typeface="Arial"/>
              <a:buChar char="•"/>
              <a:defRPr/>
            </a:pPr>
            <a:r>
              <a:rPr lang="en-US" b="1" dirty="0">
                <a:solidFill>
                  <a:schemeClr val="tx2">
                    <a:lumMod val="75000"/>
                  </a:schemeClr>
                </a:solidFill>
                <a:cs typeface="ＭＳ Ｐゴシック" charset="-128"/>
              </a:rPr>
              <a:t>Safety and Trust Building</a:t>
            </a:r>
          </a:p>
          <a:p>
            <a:pPr algn="ctr">
              <a:buFont typeface="Arial"/>
              <a:buChar char="•"/>
              <a:defRPr/>
            </a:pPr>
            <a:r>
              <a:rPr lang="en-US" b="1" dirty="0">
                <a:solidFill>
                  <a:schemeClr val="tx2">
                    <a:lumMod val="75000"/>
                  </a:schemeClr>
                </a:solidFill>
                <a:cs typeface="ＭＳ Ｐゴシック" charset="-128"/>
              </a:rPr>
              <a:t>Assess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p:cNvPicPr>
          <p:nvPr/>
        </p:nvPicPr>
        <p:blipFill>
          <a:blip r:embed="rId3"/>
          <a:srcRect/>
          <a:stretch>
            <a:fillRect/>
          </a:stretch>
        </p:blipFill>
        <p:spPr bwMode="auto">
          <a:xfrm>
            <a:off x="2028825" y="1033463"/>
            <a:ext cx="5089525" cy="3811587"/>
          </a:xfrm>
          <a:prstGeom prst="rect">
            <a:avLst/>
          </a:prstGeom>
          <a:noFill/>
          <a:ln w="9525">
            <a:noFill/>
            <a:miter lim="800000"/>
            <a:headEnd/>
            <a:tailEnd/>
          </a:ln>
        </p:spPr>
      </p:pic>
      <p:sp>
        <p:nvSpPr>
          <p:cNvPr id="4" name="TextBox 3"/>
          <p:cNvSpPr txBox="1"/>
          <p:nvPr/>
        </p:nvSpPr>
        <p:spPr>
          <a:xfrm>
            <a:off x="2300288" y="4845050"/>
            <a:ext cx="4437062" cy="1200150"/>
          </a:xfrm>
          <a:prstGeom prst="rect">
            <a:avLst/>
          </a:prstGeom>
          <a:noFill/>
        </p:spPr>
        <p:txBody>
          <a:bodyPr>
            <a:spAutoFit/>
          </a:bodyPr>
          <a:lstStyle/>
          <a:p>
            <a:pPr algn="ctr">
              <a:buFont typeface="Arial"/>
              <a:buChar char="•"/>
              <a:defRPr/>
            </a:pPr>
            <a:r>
              <a:rPr lang="en-US" b="1" dirty="0">
                <a:solidFill>
                  <a:schemeClr val="tx2">
                    <a:lumMod val="75000"/>
                  </a:schemeClr>
                </a:solidFill>
                <a:cs typeface="ＭＳ Ｐゴシック" charset="-128"/>
              </a:rPr>
              <a:t>Build, block by block</a:t>
            </a:r>
          </a:p>
          <a:p>
            <a:pPr algn="ctr">
              <a:buFont typeface="Arial"/>
              <a:buChar char="•"/>
              <a:defRPr/>
            </a:pPr>
            <a:r>
              <a:rPr lang="en-US" b="1" dirty="0">
                <a:solidFill>
                  <a:schemeClr val="tx2">
                    <a:lumMod val="75000"/>
                  </a:schemeClr>
                </a:solidFill>
                <a:cs typeface="ＭＳ Ｐゴシック" charset="-128"/>
              </a:rPr>
              <a:t>Multicultural Concepts</a:t>
            </a:r>
          </a:p>
          <a:p>
            <a:pPr algn="ctr">
              <a:buFont typeface="Arial"/>
              <a:buChar char="•"/>
              <a:defRPr/>
            </a:pPr>
            <a:r>
              <a:rPr lang="en-US" b="1" dirty="0">
                <a:solidFill>
                  <a:schemeClr val="tx2">
                    <a:lumMod val="75000"/>
                  </a:schemeClr>
                </a:solidFill>
                <a:cs typeface="ＭＳ Ｐゴシック" charset="-128"/>
              </a:rPr>
              <a:t>Assess, Readjust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p:cNvPicPr>
          <p:nvPr/>
        </p:nvPicPr>
        <p:blipFill>
          <a:blip r:embed="rId3"/>
          <a:srcRect/>
          <a:stretch>
            <a:fillRect/>
          </a:stretch>
        </p:blipFill>
        <p:spPr bwMode="auto">
          <a:xfrm>
            <a:off x="2347913" y="571500"/>
            <a:ext cx="4362450" cy="3492500"/>
          </a:xfrm>
          <a:prstGeom prst="rect">
            <a:avLst/>
          </a:prstGeom>
          <a:noFill/>
          <a:ln w="9525">
            <a:noFill/>
            <a:miter lim="800000"/>
            <a:headEnd/>
            <a:tailEnd/>
          </a:ln>
        </p:spPr>
      </p:pic>
      <p:sp>
        <p:nvSpPr>
          <p:cNvPr id="5" name="TextBox 4"/>
          <p:cNvSpPr txBox="1"/>
          <p:nvPr/>
        </p:nvSpPr>
        <p:spPr>
          <a:xfrm>
            <a:off x="947738" y="4640263"/>
            <a:ext cx="7485062" cy="1200150"/>
          </a:xfrm>
          <a:prstGeom prst="rect">
            <a:avLst/>
          </a:prstGeom>
          <a:noFill/>
        </p:spPr>
        <p:txBody>
          <a:bodyPr>
            <a:spAutoFit/>
          </a:bodyPr>
          <a:lstStyle/>
          <a:p>
            <a:pPr algn="ctr">
              <a:buFont typeface="Arial"/>
              <a:buChar char="•"/>
              <a:defRPr/>
            </a:pPr>
            <a:r>
              <a:rPr lang="en-US" b="1" dirty="0">
                <a:solidFill>
                  <a:schemeClr val="tx2">
                    <a:lumMod val="75000"/>
                  </a:schemeClr>
                </a:solidFill>
                <a:cs typeface="ＭＳ Ｐゴシック" charset="-128"/>
              </a:rPr>
              <a:t>Unifying Lens</a:t>
            </a:r>
          </a:p>
          <a:p>
            <a:pPr algn="ctr">
              <a:buFont typeface="Arial"/>
              <a:buChar char="•"/>
              <a:defRPr/>
            </a:pPr>
            <a:r>
              <a:rPr lang="en-US" b="1" dirty="0">
                <a:solidFill>
                  <a:schemeClr val="tx2">
                    <a:lumMod val="75000"/>
                  </a:schemeClr>
                </a:solidFill>
                <a:cs typeface="ＭＳ Ｐゴシック" charset="-128"/>
              </a:rPr>
              <a:t>Social Justice, Anti-Oppression, Power, Privilege </a:t>
            </a:r>
          </a:p>
          <a:p>
            <a:pPr algn="ctr">
              <a:buFont typeface="Arial"/>
              <a:buChar char="•"/>
              <a:defRPr/>
            </a:pPr>
            <a:r>
              <a:rPr lang="en-US" b="1" dirty="0">
                <a:solidFill>
                  <a:schemeClr val="tx2">
                    <a:lumMod val="75000"/>
                  </a:schemeClr>
                </a:solidFill>
                <a:cs typeface="ＭＳ Ｐゴシック" charset="-128"/>
              </a:rPr>
              <a:t>Assess, Readjust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b="1" smtClean="0">
                <a:solidFill>
                  <a:srgbClr val="800000"/>
                </a:solidFill>
              </a:rPr>
              <a:t>Building Trust and Safety</a:t>
            </a:r>
          </a:p>
        </p:txBody>
      </p:sp>
      <p:pic>
        <p:nvPicPr>
          <p:cNvPr id="29699" name="Picture 2"/>
          <p:cNvPicPr>
            <a:picLocks noChangeAspect="1"/>
          </p:cNvPicPr>
          <p:nvPr/>
        </p:nvPicPr>
        <p:blipFill>
          <a:blip r:embed="rId2"/>
          <a:srcRect/>
          <a:stretch>
            <a:fillRect/>
          </a:stretch>
        </p:blipFill>
        <p:spPr bwMode="auto">
          <a:xfrm>
            <a:off x="2408238" y="1981200"/>
            <a:ext cx="3959225" cy="343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2005</TotalTime>
  <Words>1145</Words>
  <Application>Microsoft Office PowerPoint</Application>
  <PresentationFormat>On-screen Show (4:3)</PresentationFormat>
  <Paragraphs>105</Paragraphs>
  <Slides>25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ＭＳ Ｐゴシック</vt:lpstr>
      <vt:lpstr>Arial</vt:lpstr>
      <vt:lpstr>Calibri</vt:lpstr>
      <vt:lpstr>Office Theme</vt:lpstr>
      <vt:lpstr>Holding the Hot Potato:  Engaging in and Facilitating Difficult Dialogues</vt:lpstr>
      <vt:lpstr>Self-exploration and knowledge of one’s social location in the context of power, privilege, and oppression is critical to social justice training, for both trainers and trainees alike.  </vt:lpstr>
      <vt:lpstr>Deep, long-lasting, and affective learning occurs when trainees are willing and able to both support and challenge each other. That is, courageous conversations are a cornerstone to multicultural and social justice learning.  </vt:lpstr>
      <vt:lpstr>It is oppressive to ask trainees to struggle with, endorse, and practice social justice principles without walking the talk ourselves as senior staff and power holders in the system.</vt:lpstr>
      <vt:lpstr>Authentic dialogues that people have with each other about culture, power, privilege, and oppression are courageous conversations. They are courageous conversations that require intention, care, preparation, time, and attention. </vt:lpstr>
      <vt:lpstr>Multicultural Social Justice Seminar Framework</vt:lpstr>
      <vt:lpstr>PowerPoint Presentation</vt:lpstr>
      <vt:lpstr>PowerPoint Presentation</vt:lpstr>
      <vt:lpstr>Building Trust and Safety</vt:lpstr>
      <vt:lpstr>PowerPoint Presentation</vt:lpstr>
      <vt:lpstr>PowerPoint Presentation</vt:lpstr>
      <vt:lpstr>PowerPoint Presentation</vt:lpstr>
      <vt:lpstr>PowerPoint Presentation</vt:lpstr>
      <vt:lpstr>PowerPoint Presentation</vt:lpstr>
      <vt:lpstr>PowerPoint Presentation</vt:lpstr>
      <vt:lpstr>Key Facilitation Tips</vt:lpstr>
      <vt:lpstr>Attend to both Process and Content</vt:lpstr>
      <vt:lpstr>Self as a Pedagogical Tool for  Social Justice </vt:lpstr>
      <vt:lpstr>Be aware of your cultural values and the ways in which you hold power and privilege in the room, in the system, and in society at large </vt:lpstr>
      <vt:lpstr>Identify and Address the “Ouches” - Microaggressions, Microinvalidations, Microassaults, Impasses</vt:lpstr>
      <vt:lpstr>Pacing</vt:lpstr>
      <vt:lpstr>Flexibility</vt:lpstr>
      <vt:lpstr>Acknowledge &amp; Appreciate</vt:lpstr>
      <vt:lpstr>Pitfalls</vt:lpstr>
      <vt:lpstr>Common Challenges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Agnes Kwong</dc:creator>
  <cp:lastModifiedBy>AGNES W. KWONG</cp:lastModifiedBy>
  <cp:revision>24</cp:revision>
  <dcterms:created xsi:type="dcterms:W3CDTF">2011-09-08T02:23:42Z</dcterms:created>
  <dcterms:modified xsi:type="dcterms:W3CDTF">2014-07-15T19:56:16Z</dcterms:modified>
</cp:coreProperties>
</file>