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30"/>
  </p:notesMasterIdLst>
  <p:sldIdLst>
    <p:sldId id="256" r:id="rId2"/>
    <p:sldId id="257" r:id="rId3"/>
    <p:sldId id="258" r:id="rId4"/>
    <p:sldId id="259" r:id="rId5"/>
    <p:sldId id="260" r:id="rId6"/>
    <p:sldId id="262" r:id="rId7"/>
    <p:sldId id="261" r:id="rId8"/>
    <p:sldId id="263" r:id="rId9"/>
    <p:sldId id="264" r:id="rId10"/>
    <p:sldId id="265" r:id="rId11"/>
    <p:sldId id="266" r:id="rId12"/>
    <p:sldId id="287" r:id="rId13"/>
    <p:sldId id="267" r:id="rId14"/>
    <p:sldId id="268" r:id="rId15"/>
    <p:sldId id="276" r:id="rId16"/>
    <p:sldId id="277" r:id="rId17"/>
    <p:sldId id="283" r:id="rId18"/>
    <p:sldId id="282" r:id="rId19"/>
    <p:sldId id="278" r:id="rId20"/>
    <p:sldId id="281" r:id="rId21"/>
    <p:sldId id="270" r:id="rId22"/>
    <p:sldId id="271" r:id="rId23"/>
    <p:sldId id="272" r:id="rId24"/>
    <p:sldId id="273" r:id="rId25"/>
    <p:sldId id="274" r:id="rId26"/>
    <p:sldId id="284" r:id="rId27"/>
    <p:sldId id="286" r:id="rId28"/>
    <p:sldId id="27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2"/>
  <c:chart>
    <c:title>
      <c:layout/>
    </c:title>
    <c:view3D>
      <c:rotX val="30"/>
      <c:rotY val="90"/>
      <c:perspective val="30"/>
    </c:view3D>
    <c:plotArea>
      <c:layout/>
      <c:pie3DChart>
        <c:varyColors val="1"/>
        <c:ser>
          <c:idx val="0"/>
          <c:order val="0"/>
          <c:tx>
            <c:strRef>
              <c:f>Sheet1!$B$1</c:f>
              <c:strCache>
                <c:ptCount val="1"/>
                <c:pt idx="0">
                  <c:v>First Generation Students</c:v>
                </c:pt>
              </c:strCache>
            </c:strRef>
          </c:tx>
          <c:explosion val="25"/>
          <c:dLbls>
            <c:dLbl>
              <c:idx val="0"/>
              <c:layout>
                <c:manualLayout>
                  <c:x val="-0.14010820696024109"/>
                  <c:y val="-0.15503036038562618"/>
                </c:manualLayout>
              </c:layout>
              <c:showPercent val="1"/>
            </c:dLbl>
            <c:dLbl>
              <c:idx val="1"/>
              <c:layout>
                <c:manualLayout>
                  <c:x val="-3.2634271410518258E-2"/>
                  <c:y val="-0.18610860572779642"/>
                </c:manualLayout>
              </c:layout>
              <c:spPr/>
              <c:txPr>
                <a:bodyPr/>
                <a:lstStyle/>
                <a:p>
                  <a:pPr>
                    <a:defRPr sz="1400" b="1">
                      <a:solidFill>
                        <a:schemeClr val="tx1"/>
                      </a:solidFill>
                    </a:defRPr>
                  </a:pPr>
                  <a:endParaRPr lang="en-US"/>
                </a:p>
              </c:txPr>
              <c:showPercent val="1"/>
            </c:dLbl>
            <c:dLbl>
              <c:idx val="2"/>
              <c:layout>
                <c:manualLayout>
                  <c:x val="9.9470569651015847E-2"/>
                  <c:y val="6.8048818105829967E-2"/>
                </c:manualLayout>
              </c:layout>
              <c:showPercent val="1"/>
            </c:dLbl>
            <c:txPr>
              <a:bodyPr/>
              <a:lstStyle/>
              <a:p>
                <a:pPr>
                  <a:defRPr sz="2000" b="1">
                    <a:solidFill>
                      <a:schemeClr val="tx1"/>
                    </a:solidFill>
                  </a:defRPr>
                </a:pPr>
                <a:endParaRPr lang="en-US"/>
              </a:p>
            </c:txPr>
            <c:showPercent val="1"/>
            <c:showLeaderLines val="1"/>
          </c:dLbls>
          <c:cat>
            <c:strRef>
              <c:f>Sheet1!$A$2:$A$4</c:f>
              <c:strCache>
                <c:ptCount val="3"/>
                <c:pt idx="0">
                  <c:v>Yes</c:v>
                </c:pt>
                <c:pt idx="1">
                  <c:v>No Response</c:v>
                </c:pt>
                <c:pt idx="2">
                  <c:v>No</c:v>
                </c:pt>
              </c:strCache>
            </c:strRef>
          </c:cat>
          <c:val>
            <c:numRef>
              <c:f>Sheet1!$B$2:$B$4</c:f>
              <c:numCache>
                <c:formatCode>General</c:formatCode>
                <c:ptCount val="3"/>
                <c:pt idx="0">
                  <c:v>206</c:v>
                </c:pt>
                <c:pt idx="1">
                  <c:v>30</c:v>
                </c:pt>
                <c:pt idx="2">
                  <c:v>806</c:v>
                </c:pt>
              </c:numCache>
            </c:numRef>
          </c:val>
        </c:ser>
        <c:dLbls>
          <c:showPercent val="1"/>
        </c:dLbls>
      </c:pie3DChart>
    </c:plotArea>
    <c:legend>
      <c:legendPos val="t"/>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2"/>
  <c:chart>
    <c:title>
      <c:layout/>
    </c:title>
    <c:view3D>
      <c:rotX val="30"/>
      <c:perspective val="30"/>
    </c:view3D>
    <c:plotArea>
      <c:layout/>
      <c:pie3DChart>
        <c:varyColors val="1"/>
        <c:ser>
          <c:idx val="0"/>
          <c:order val="0"/>
          <c:tx>
            <c:strRef>
              <c:f>Sheet1!$B$1</c:f>
              <c:strCache>
                <c:ptCount val="1"/>
                <c:pt idx="0">
                  <c:v>Financial Stress Past</c:v>
                </c:pt>
              </c:strCache>
            </c:strRef>
          </c:tx>
          <c:dLbls>
            <c:txPr>
              <a:bodyPr/>
              <a:lstStyle/>
              <a:p>
                <a:pPr>
                  <a:defRPr b="1">
                    <a:solidFill>
                      <a:schemeClr val="tx1"/>
                    </a:solidFill>
                  </a:defRPr>
                </a:pPr>
                <a:endParaRPr lang="en-US"/>
              </a:p>
            </c:txPr>
            <c:showPercent val="1"/>
            <c:showLeaderLines val="1"/>
          </c:dLbls>
          <c:cat>
            <c:strRef>
              <c:f>Sheet1!$A$2:$A$7</c:f>
              <c:strCache>
                <c:ptCount val="6"/>
                <c:pt idx="0">
                  <c:v>No Response</c:v>
                </c:pt>
                <c:pt idx="1">
                  <c:v>Always Stressful</c:v>
                </c:pt>
                <c:pt idx="2">
                  <c:v>Often Stressful</c:v>
                </c:pt>
                <c:pt idx="3">
                  <c:v>Sometimes Stressful</c:v>
                </c:pt>
                <c:pt idx="4">
                  <c:v>Rarely Stressful</c:v>
                </c:pt>
                <c:pt idx="5">
                  <c:v>Never Stressful</c:v>
                </c:pt>
              </c:strCache>
            </c:strRef>
          </c:cat>
          <c:val>
            <c:numRef>
              <c:f>Sheet1!$B$2:$B$7</c:f>
              <c:numCache>
                <c:formatCode>General</c:formatCode>
                <c:ptCount val="6"/>
                <c:pt idx="0">
                  <c:v>74</c:v>
                </c:pt>
                <c:pt idx="1">
                  <c:v>72</c:v>
                </c:pt>
                <c:pt idx="2">
                  <c:v>111</c:v>
                </c:pt>
                <c:pt idx="3">
                  <c:v>220</c:v>
                </c:pt>
                <c:pt idx="4">
                  <c:v>316</c:v>
                </c:pt>
                <c:pt idx="5">
                  <c:v>249</c:v>
                </c:pt>
              </c:numCache>
            </c:numRef>
          </c:val>
        </c:ser>
        <c:dLbls>
          <c:showPercent val="1"/>
        </c:dLbls>
      </c:pie3DChart>
    </c:plotArea>
    <c:legend>
      <c:legendPos val="r"/>
      <c:layout/>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2"/>
  <c:chart>
    <c:title>
      <c:layout/>
    </c:title>
    <c:view3D>
      <c:rotX val="30"/>
      <c:perspective val="30"/>
    </c:view3D>
    <c:plotArea>
      <c:layout/>
      <c:pie3DChart>
        <c:varyColors val="1"/>
        <c:ser>
          <c:idx val="0"/>
          <c:order val="0"/>
          <c:tx>
            <c:strRef>
              <c:f>Sheet1!$B$1</c:f>
              <c:strCache>
                <c:ptCount val="1"/>
                <c:pt idx="0">
                  <c:v>Financial Stress Now</c:v>
                </c:pt>
              </c:strCache>
            </c:strRef>
          </c:tx>
          <c:dLbls>
            <c:txPr>
              <a:bodyPr/>
              <a:lstStyle/>
              <a:p>
                <a:pPr>
                  <a:defRPr sz="1800" b="1">
                    <a:solidFill>
                      <a:schemeClr val="tx1"/>
                    </a:solidFill>
                  </a:defRPr>
                </a:pPr>
                <a:endParaRPr lang="en-US"/>
              </a:p>
            </c:txPr>
            <c:showPercent val="1"/>
            <c:showLeaderLines val="1"/>
          </c:dLbls>
          <c:cat>
            <c:strRef>
              <c:f>Sheet1!$A$2:$A$7</c:f>
              <c:strCache>
                <c:ptCount val="6"/>
                <c:pt idx="0">
                  <c:v>No response</c:v>
                </c:pt>
                <c:pt idx="1">
                  <c:v>Always stressful</c:v>
                </c:pt>
                <c:pt idx="2">
                  <c:v>Often stressful</c:v>
                </c:pt>
                <c:pt idx="3">
                  <c:v>Sometimes stressful</c:v>
                </c:pt>
                <c:pt idx="4">
                  <c:v>Rarely Stressful</c:v>
                </c:pt>
                <c:pt idx="5">
                  <c:v>Never Stressful</c:v>
                </c:pt>
              </c:strCache>
            </c:strRef>
          </c:cat>
          <c:val>
            <c:numRef>
              <c:f>Sheet1!$B$2:$B$7</c:f>
              <c:numCache>
                <c:formatCode>General</c:formatCode>
                <c:ptCount val="6"/>
                <c:pt idx="0">
                  <c:v>70</c:v>
                </c:pt>
                <c:pt idx="1">
                  <c:v>159</c:v>
                </c:pt>
                <c:pt idx="2">
                  <c:v>202</c:v>
                </c:pt>
                <c:pt idx="3">
                  <c:v>348</c:v>
                </c:pt>
                <c:pt idx="4">
                  <c:v>196</c:v>
                </c:pt>
                <c:pt idx="5">
                  <c:v>67</c:v>
                </c:pt>
              </c:numCache>
            </c:numRef>
          </c:val>
        </c:ser>
        <c:dLbls>
          <c:showPercent val="1"/>
        </c:dLbls>
      </c:pie3DChart>
    </c:plotArea>
    <c:legend>
      <c:legendPos val="r"/>
      <c:layout/>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42"/>
  <c:chart>
    <c:title>
      <c:tx>
        <c:rich>
          <a:bodyPr/>
          <a:lstStyle/>
          <a:p>
            <a:pPr>
              <a:defRPr/>
            </a:pPr>
            <a:r>
              <a:rPr lang="en-US" dirty="0" smtClean="0"/>
              <a:t>Change</a:t>
            </a:r>
            <a:r>
              <a:rPr lang="en-US" baseline="0" dirty="0" smtClean="0"/>
              <a:t> in Financial Stress</a:t>
            </a:r>
            <a:endParaRPr lang="en-US" dirty="0"/>
          </a:p>
        </c:rich>
      </c:tx>
      <c:layout/>
    </c:title>
    <c:plotArea>
      <c:layout/>
      <c:barChart>
        <c:barDir val="col"/>
        <c:grouping val="clustered"/>
        <c:ser>
          <c:idx val="0"/>
          <c:order val="0"/>
          <c:tx>
            <c:strRef>
              <c:f>Sheet1!$B$1</c:f>
              <c:strCache>
                <c:ptCount val="1"/>
                <c:pt idx="0">
                  <c:v>Past</c:v>
                </c:pt>
              </c:strCache>
            </c:strRef>
          </c:tx>
          <c:cat>
            <c:strRef>
              <c:f>Sheet1!$A$2:$A$7</c:f>
              <c:strCache>
                <c:ptCount val="6"/>
                <c:pt idx="0">
                  <c:v>No Response</c:v>
                </c:pt>
                <c:pt idx="1">
                  <c:v>Always Stressful</c:v>
                </c:pt>
                <c:pt idx="2">
                  <c:v>Often Stressful</c:v>
                </c:pt>
                <c:pt idx="3">
                  <c:v>Sometimes Stressful</c:v>
                </c:pt>
                <c:pt idx="4">
                  <c:v>Rarely Stressful</c:v>
                </c:pt>
                <c:pt idx="5">
                  <c:v>Never Stressful</c:v>
                </c:pt>
              </c:strCache>
            </c:strRef>
          </c:cat>
          <c:val>
            <c:numRef>
              <c:f>Sheet1!$B$2:$B$7</c:f>
              <c:numCache>
                <c:formatCode>General</c:formatCode>
                <c:ptCount val="6"/>
                <c:pt idx="0">
                  <c:v>74</c:v>
                </c:pt>
                <c:pt idx="1">
                  <c:v>72</c:v>
                </c:pt>
                <c:pt idx="2">
                  <c:v>111</c:v>
                </c:pt>
                <c:pt idx="3">
                  <c:v>220</c:v>
                </c:pt>
                <c:pt idx="4">
                  <c:v>316</c:v>
                </c:pt>
                <c:pt idx="5">
                  <c:v>249</c:v>
                </c:pt>
              </c:numCache>
            </c:numRef>
          </c:val>
        </c:ser>
        <c:ser>
          <c:idx val="1"/>
          <c:order val="1"/>
          <c:tx>
            <c:strRef>
              <c:f>Sheet1!$C$1</c:f>
              <c:strCache>
                <c:ptCount val="1"/>
                <c:pt idx="0">
                  <c:v>Now</c:v>
                </c:pt>
              </c:strCache>
            </c:strRef>
          </c:tx>
          <c:cat>
            <c:strRef>
              <c:f>Sheet1!$A$2:$A$7</c:f>
              <c:strCache>
                <c:ptCount val="6"/>
                <c:pt idx="0">
                  <c:v>No Response</c:v>
                </c:pt>
                <c:pt idx="1">
                  <c:v>Always Stressful</c:v>
                </c:pt>
                <c:pt idx="2">
                  <c:v>Often Stressful</c:v>
                </c:pt>
                <c:pt idx="3">
                  <c:v>Sometimes Stressful</c:v>
                </c:pt>
                <c:pt idx="4">
                  <c:v>Rarely Stressful</c:v>
                </c:pt>
                <c:pt idx="5">
                  <c:v>Never Stressful</c:v>
                </c:pt>
              </c:strCache>
            </c:strRef>
          </c:cat>
          <c:val>
            <c:numRef>
              <c:f>Sheet1!$C$2:$C$7</c:f>
              <c:numCache>
                <c:formatCode>General</c:formatCode>
                <c:ptCount val="6"/>
                <c:pt idx="0">
                  <c:v>70</c:v>
                </c:pt>
                <c:pt idx="1">
                  <c:v>159</c:v>
                </c:pt>
                <c:pt idx="2">
                  <c:v>202</c:v>
                </c:pt>
                <c:pt idx="3">
                  <c:v>348</c:v>
                </c:pt>
                <c:pt idx="4">
                  <c:v>196</c:v>
                </c:pt>
                <c:pt idx="5">
                  <c:v>67</c:v>
                </c:pt>
              </c:numCache>
            </c:numRef>
          </c:val>
        </c:ser>
        <c:axId val="76988416"/>
        <c:axId val="76989952"/>
      </c:barChart>
      <c:catAx>
        <c:axId val="76988416"/>
        <c:scaling>
          <c:orientation val="minMax"/>
        </c:scaling>
        <c:axPos val="b"/>
        <c:majorTickMark val="none"/>
        <c:tickLblPos val="nextTo"/>
        <c:txPr>
          <a:bodyPr/>
          <a:lstStyle/>
          <a:p>
            <a:pPr>
              <a:defRPr sz="1400" b="1"/>
            </a:pPr>
            <a:endParaRPr lang="en-US"/>
          </a:p>
        </c:txPr>
        <c:crossAx val="76989952"/>
        <c:crosses val="autoZero"/>
        <c:auto val="1"/>
        <c:lblAlgn val="ctr"/>
        <c:lblOffset val="100"/>
      </c:catAx>
      <c:valAx>
        <c:axId val="76989952"/>
        <c:scaling>
          <c:orientation val="minMax"/>
        </c:scaling>
        <c:axPos val="l"/>
        <c:majorGridlines/>
        <c:numFmt formatCode="General" sourceLinked="1"/>
        <c:majorTickMark val="none"/>
        <c:tickLblPos val="nextTo"/>
        <c:crossAx val="76988416"/>
        <c:crosses val="autoZero"/>
        <c:crossBetween val="between"/>
      </c:valAx>
    </c:plotArea>
    <c:legend>
      <c:legendPos val="r"/>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59109E-BA06-4A58-B792-934600089942}" type="datetimeFigureOut">
              <a:rPr lang="en-US" smtClean="0"/>
              <a:pPr/>
              <a:t>10/1/2010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B86EA0-3417-4704-9AE8-D9582BED3BD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number of First</a:t>
            </a:r>
            <a:r>
              <a:rPr lang="en-US" baseline="0" dirty="0" smtClean="0"/>
              <a:t> Generation Students seen at the counseling center is representative of the university wide population.</a:t>
            </a:r>
            <a:endParaRPr lang="en-US" dirty="0"/>
          </a:p>
        </p:txBody>
      </p:sp>
      <p:sp>
        <p:nvSpPr>
          <p:cNvPr id="4" name="Slide Number Placeholder 3"/>
          <p:cNvSpPr>
            <a:spLocks noGrp="1"/>
          </p:cNvSpPr>
          <p:nvPr>
            <p:ph type="sldNum" sz="quarter" idx="10"/>
          </p:nvPr>
        </p:nvSpPr>
        <p:spPr/>
        <p:txBody>
          <a:bodyPr/>
          <a:lstStyle/>
          <a:p>
            <a:fld id="{93F27BE1-57CF-4587-AF3A-4DB4DD9C70EA}"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 2009 Calendar year, close</a:t>
            </a:r>
            <a:r>
              <a:rPr lang="en-US" baseline="0" dirty="0" smtClean="0"/>
              <a:t> to 75% of the students seen at the counseling center reported never, rarely or sometimes experiencing financial stress in the past</a:t>
            </a:r>
            <a:endParaRPr lang="en-US" dirty="0"/>
          </a:p>
        </p:txBody>
      </p:sp>
      <p:sp>
        <p:nvSpPr>
          <p:cNvPr id="4" name="Slide Number Placeholder 3"/>
          <p:cNvSpPr>
            <a:spLocks noGrp="1"/>
          </p:cNvSpPr>
          <p:nvPr>
            <p:ph type="sldNum" sz="quarter" idx="10"/>
          </p:nvPr>
        </p:nvSpPr>
        <p:spPr/>
        <p:txBody>
          <a:bodyPr/>
          <a:lstStyle/>
          <a:p>
            <a:fld id="{93F27BE1-57CF-4587-AF3A-4DB4DD9C70EA}"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number of First</a:t>
            </a:r>
            <a:r>
              <a:rPr lang="en-US" baseline="0" dirty="0" smtClean="0"/>
              <a:t> Generation Students seen at the counseling center is representative of the university wide population.</a:t>
            </a:r>
            <a:endParaRPr lang="en-US" dirty="0" smtClean="0"/>
          </a:p>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suggest the majority of our students are experiencing</a:t>
            </a:r>
            <a:r>
              <a:rPr lang="en-US" baseline="0" dirty="0" smtClean="0"/>
              <a:t> a drastic shift in their economic experience.  This may be a result of the result of: 1) increased financial independence, 2) having been protected from familial financial stressors prior to college, 3) stress economic climate.  In any case this shift in economic experience likely impacts their psychological experience and may impact their social class identity.</a:t>
            </a:r>
            <a:endParaRPr lang="en-US" dirty="0" smtClean="0"/>
          </a:p>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28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http://www.youtube.com/watch?v=xIJENf-s6r4</a:t>
            </a:r>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86EA0-3417-4704-9AE8-D9582BED3BD8}"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DF39CD87-C287-4A99-B0CF-829F47BD9D43}" type="datetimeFigureOut">
              <a:rPr lang="en-US" smtClean="0"/>
              <a:pPr/>
              <a:t>10/1/2010</a:t>
            </a:fld>
            <a:endParaRPr lang="en-US" dirty="0"/>
          </a:p>
        </p:txBody>
      </p:sp>
      <p:sp>
        <p:nvSpPr>
          <p:cNvPr id="2" name="Footer Placeholder 1"/>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fld id="{BABE914C-8C77-47EC-A37E-C5A1CBB259F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39CD87-C287-4A99-B0CF-829F47BD9D43}" type="datetimeFigureOut">
              <a:rPr lang="en-US" smtClean="0"/>
              <a:pPr/>
              <a:t>10/1/2010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BE914C-8C77-47EC-A37E-C5A1CBB259F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39CD87-C287-4A99-B0CF-829F47BD9D43}" type="datetimeFigureOut">
              <a:rPr lang="en-US" smtClean="0"/>
              <a:pPr/>
              <a:t>10/1/2010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BE914C-8C77-47EC-A37E-C5A1CBB259F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DF39CD87-C287-4A99-B0CF-829F47BD9D43}" type="datetimeFigureOut">
              <a:rPr lang="en-US" smtClean="0"/>
              <a:pPr/>
              <a:t>10/1/2010</a:t>
            </a:fld>
            <a:endParaRPr lang="en-US" dirty="0"/>
          </a:p>
        </p:txBody>
      </p:sp>
      <p:sp>
        <p:nvSpPr>
          <p:cNvPr id="19" name="Footer Placeholder 18"/>
          <p:cNvSpPr>
            <a:spLocks noGrp="1"/>
          </p:cNvSpPr>
          <p:nvPr>
            <p:ph type="ftr" sz="quarter" idx="11"/>
          </p:nvPr>
        </p:nvSpPr>
        <p:spPr>
          <a:xfrm>
            <a:off x="3581400" y="76200"/>
            <a:ext cx="2895600" cy="288925"/>
          </a:xfrm>
        </p:spPr>
        <p:txBody>
          <a:bodyPr/>
          <a:lstStyle/>
          <a:p>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BABE914C-8C77-47EC-A37E-C5A1CBB259F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DF39CD87-C287-4A99-B0CF-829F47BD9D43}" type="datetimeFigureOut">
              <a:rPr lang="en-US" smtClean="0"/>
              <a:pPr/>
              <a:t>10/1/2010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BABE914C-8C77-47EC-A37E-C5A1CBB259F6}" type="slidenum">
              <a:rPr lang="en-US" smtClean="0"/>
              <a:pPr/>
              <a:t>‹#›</a:t>
            </a:fld>
            <a:endParaRPr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DF39CD87-C287-4A99-B0CF-829F47BD9D43}" type="datetimeFigureOut">
              <a:rPr lang="en-US" smtClean="0"/>
              <a:pPr/>
              <a:t>10/1/2010</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BABE914C-8C77-47EC-A37E-C5A1CBB259F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DF39CD87-C287-4A99-B0CF-829F47BD9D43}" type="datetimeFigureOut">
              <a:rPr lang="en-US" smtClean="0"/>
              <a:pPr/>
              <a:t>10/1/2010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BABE914C-8C77-47EC-A37E-C5A1CBB259F6}" type="slidenum">
              <a:rPr lang="en-US" smtClean="0"/>
              <a:pPr/>
              <a:t>‹#›</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F39CD87-C287-4A99-B0CF-829F47BD9D43}" type="datetimeFigureOut">
              <a:rPr lang="en-US" smtClean="0"/>
              <a:pPr/>
              <a:t>10/1/2010</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BE914C-8C77-47EC-A37E-C5A1CBB259F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F39CD87-C287-4A99-B0CF-829F47BD9D43}" type="datetimeFigureOut">
              <a:rPr lang="en-US" smtClean="0"/>
              <a:pPr/>
              <a:t>10/1/2010</a:t>
            </a:fld>
            <a:endParaRPr lang="en-US" dirty="0"/>
          </a:p>
        </p:txBody>
      </p:sp>
      <p:sp>
        <p:nvSpPr>
          <p:cNvPr id="24" name="Footer Placeholder 23"/>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BE914C-8C77-47EC-A37E-C5A1CBB259F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DF39CD87-C287-4A99-B0CF-829F47BD9D43}" type="datetimeFigureOut">
              <a:rPr lang="en-US" smtClean="0"/>
              <a:pPr/>
              <a:t>10/1/2010</a:t>
            </a:fld>
            <a:endParaRPr lang="en-US" dirty="0"/>
          </a:p>
        </p:txBody>
      </p:sp>
      <p:sp>
        <p:nvSpPr>
          <p:cNvPr id="29" name="Footer Placeholder 28"/>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BE914C-8C77-47EC-A37E-C5A1CBB259F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dirty="0" smtClean="0"/>
              <a:t>Click icon to add picture</a:t>
            </a:r>
            <a:endParaRPr kumimoji="0" lang="en-US" dirty="0"/>
          </a:p>
        </p:txBody>
      </p:sp>
      <p:sp>
        <p:nvSpPr>
          <p:cNvPr id="7" name="Date Placeholder 6"/>
          <p:cNvSpPr>
            <a:spLocks noGrp="1"/>
          </p:cNvSpPr>
          <p:nvPr>
            <p:ph type="dt" sz="half" idx="10"/>
          </p:nvPr>
        </p:nvSpPr>
        <p:spPr/>
        <p:txBody>
          <a:bodyPr/>
          <a:lstStyle/>
          <a:p>
            <a:fld id="{DF39CD87-C287-4A99-B0CF-829F47BD9D43}" type="datetimeFigureOut">
              <a:rPr lang="en-US" smtClean="0"/>
              <a:pPr/>
              <a:t>10/1/2010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BABE914C-8C77-47EC-A37E-C5A1CBB259F6}" type="slidenum">
              <a:rPr lang="en-US" smtClean="0"/>
              <a:pPr/>
              <a:t>‹#›</a:t>
            </a:fld>
            <a:endParaRPr lang="en-US"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F39CD87-C287-4A99-B0CF-829F47BD9D43}" type="datetimeFigureOut">
              <a:rPr lang="en-US" smtClean="0"/>
              <a:pPr/>
              <a:t>10/1/2010</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ABE914C-8C77-47EC-A37E-C5A1CBB259F6}" type="slidenum">
              <a:rPr lang="en-US" smtClean="0"/>
              <a:pPr/>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676401"/>
            <a:ext cx="8458200" cy="4399386"/>
          </a:xfrm>
        </p:spPr>
        <p:txBody>
          <a:bodyPr>
            <a:normAutofit/>
          </a:bodyPr>
          <a:lstStyle/>
          <a:p>
            <a:pPr algn="ctr"/>
            <a:r>
              <a:rPr lang="en-US" dirty="0" smtClean="0"/>
              <a:t>Social Class Training:  Integrating Classism within Cultural Conversation</a:t>
            </a:r>
            <a:br>
              <a:rPr lang="en-US" dirty="0" smtClean="0"/>
            </a:br>
            <a:r>
              <a:rPr lang="en-US" dirty="0" smtClean="0"/>
              <a:t/>
            </a:r>
            <a:br>
              <a:rPr lang="en-US" dirty="0" smtClean="0"/>
            </a:br>
            <a:r>
              <a:rPr lang="en-US" dirty="0" smtClean="0"/>
              <a:t>Joy Stephens, Ph.D.</a:t>
            </a:r>
            <a:endParaRPr lang="en-US" dirty="0"/>
          </a:p>
        </p:txBody>
      </p:sp>
      <p:sp>
        <p:nvSpPr>
          <p:cNvPr id="3" name="Subtitle 2"/>
          <p:cNvSpPr>
            <a:spLocks noGrp="1"/>
          </p:cNvSpPr>
          <p:nvPr>
            <p:ph type="subTitle" idx="1"/>
          </p:nvPr>
        </p:nvSpPr>
        <p:spPr>
          <a:xfrm>
            <a:off x="381000" y="3352800"/>
            <a:ext cx="8458200" cy="1447800"/>
          </a:xfrm>
        </p:spPr>
        <p:txBody>
          <a:bodyPr>
            <a:normAutofit/>
          </a:bodyPr>
          <a:lstStyle/>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Middle and Owning Class</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smtClean="0"/>
              <a:t>Middle Class-includes professions, managers, small business owners, often college educated and salaried.  Have more autonomy and control in work setting than do working class people and more economic security; however they rely on earnings from work to support themselves</a:t>
            </a:r>
          </a:p>
          <a:p>
            <a:pPr lvl="1"/>
            <a:endParaRPr lang="en-US" dirty="0" smtClean="0"/>
          </a:p>
          <a:p>
            <a:pPr lvl="1"/>
            <a:r>
              <a:rPr lang="en-US" dirty="0" smtClean="0"/>
              <a:t>Owning Class-people who own enough wealth that they do not need to work to support themselves; they are people  who own and control the resources by which other people earn a living.  Have significant social, cultural and political power relative to other classes.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Classism</a:t>
            </a:r>
            <a:endParaRPr lang="en-US" dirty="0"/>
          </a:p>
        </p:txBody>
      </p:sp>
      <p:sp>
        <p:nvSpPr>
          <p:cNvPr id="3" name="Content Placeholder 2"/>
          <p:cNvSpPr>
            <a:spLocks noGrp="1"/>
          </p:cNvSpPr>
          <p:nvPr>
            <p:ph idx="1"/>
          </p:nvPr>
        </p:nvSpPr>
        <p:spPr/>
        <p:txBody>
          <a:bodyPr>
            <a:normAutofit/>
          </a:bodyPr>
          <a:lstStyle/>
          <a:p>
            <a:r>
              <a:rPr lang="en-US" dirty="0" smtClean="0"/>
              <a:t>Collins &amp; Yeskel (2005) define classism as</a:t>
            </a:r>
          </a:p>
          <a:p>
            <a:pPr lvl="1"/>
            <a:r>
              <a:rPr lang="en-US" dirty="0" smtClean="0"/>
              <a:t> the assignment of characteristics of worth and ability based on social class;</a:t>
            </a:r>
          </a:p>
          <a:p>
            <a:pPr lvl="1"/>
            <a:r>
              <a:rPr lang="en-US" dirty="0" smtClean="0"/>
              <a:t> the attitudes, policies, and practices that maintain this unequal valuing; </a:t>
            </a:r>
          </a:p>
          <a:p>
            <a:pPr lvl="1"/>
            <a:r>
              <a:rPr lang="en-US" dirty="0" smtClean="0"/>
              <a:t>and the systematic oppression of subordinated groups by the dominant groups (p.303).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Internalized Classism</a:t>
            </a:r>
            <a:endParaRPr lang="en-US" dirty="0"/>
          </a:p>
        </p:txBody>
      </p:sp>
      <p:sp>
        <p:nvSpPr>
          <p:cNvPr id="3" name="Content Placeholder 2"/>
          <p:cNvSpPr>
            <a:spLocks noGrp="1"/>
          </p:cNvSpPr>
          <p:nvPr>
            <p:ph idx="1"/>
          </p:nvPr>
        </p:nvSpPr>
        <p:spPr/>
        <p:txBody>
          <a:bodyPr>
            <a:normAutofit fontScale="92500"/>
          </a:bodyPr>
          <a:lstStyle/>
          <a:p>
            <a:r>
              <a:rPr lang="en-US" dirty="0" smtClean="0"/>
              <a:t>Russell (1996) identified internalized classism as the process by which a person's experiences as a member of poor or working class becomes internalized and influences self esteem, self concept, and relationships with others.</a:t>
            </a:r>
          </a:p>
          <a:p>
            <a:r>
              <a:rPr lang="en-US" dirty="0" smtClean="0"/>
              <a:t>The author notes that this may manifest in counseling, particularly when therapists are unaware of function of social class in clients’ lives.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Class Identity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Ostrove &amp; Cole (2003) propose a “critical psychology of social class” in which the “psychological meaning of social class” is explored” (p.680).  </a:t>
            </a:r>
          </a:p>
          <a:p>
            <a:r>
              <a:rPr lang="en-US" dirty="0" smtClean="0"/>
              <a:t>Stewart &amp; McDermott (2004) suggest that theories of intersectionality influence the ways in which social inequality is conceptualized and understood.  Social constructs, e.g. gender, class, race, ethnicity, and sexuality, are considered as multiple, interlocking dimensions of social relations.  </a:t>
            </a:r>
          </a:p>
          <a:p>
            <a:endParaRPr lang="en-US" dirty="0" smtClean="0"/>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class Identity and Capital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Bergenson (2007) uses Bordieuian (1997, 1993, 1987) concepts to illustrate social class identity in  college students</a:t>
            </a:r>
          </a:p>
          <a:p>
            <a:pPr lvl="1"/>
            <a:r>
              <a:rPr lang="en-US" dirty="0" smtClean="0"/>
              <a:t>Capital-form of power in a given field</a:t>
            </a:r>
          </a:p>
          <a:p>
            <a:pPr lvl="1"/>
            <a:r>
              <a:rPr lang="en-US" dirty="0" smtClean="0"/>
              <a:t>Field of Action-setting where capital is at play</a:t>
            </a:r>
          </a:p>
          <a:p>
            <a:pPr lvl="1"/>
            <a:r>
              <a:rPr lang="en-US" dirty="0" smtClean="0"/>
              <a:t>Economic Capital-access to resources with monetary value</a:t>
            </a:r>
          </a:p>
          <a:p>
            <a:pPr lvl="1"/>
            <a:r>
              <a:rPr lang="en-US" dirty="0" smtClean="0"/>
              <a:t>Social Capital-access to networks and connections</a:t>
            </a:r>
          </a:p>
          <a:p>
            <a:pPr lvl="1"/>
            <a:r>
              <a:rPr lang="en-US" dirty="0" smtClean="0"/>
              <a:t>Cultural Capital-knowledge and cultural status that legitimize power</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lstStyle/>
          <a:p>
            <a:r>
              <a:rPr lang="en-US" dirty="0" smtClean="0"/>
              <a:t>Social Class and College Students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number of low income, first generation, and first generation low income students at Towson University is steadily increasing. In Fall 2009, Towson enrolled its highest number and percentage of first generation, low income undergraduate students since at least 1999, the earliest year for which data was compiled for our analysis. More than 3,000, or 17.6%, of the total undergraduate enrollment reported that neither parent completed college."</a:t>
            </a:r>
          </a:p>
          <a:p>
            <a:pPr>
              <a:buNone/>
            </a:pPr>
            <a:endParaRPr lang="en-US" dirty="0" smtClean="0"/>
          </a:p>
          <a:p>
            <a:r>
              <a:rPr lang="en-US" dirty="0" smtClean="0"/>
              <a:t>"Almost 2,100 or 12.2%, of the total undergraduate enrollment was low income per their Free Application for Federal Financial Aid (FAFSA) data. Of the total undergraduate enrollment, 736 students were both known first generation and low income."</a:t>
            </a:r>
          </a:p>
          <a:p>
            <a:pPr>
              <a:buNone/>
            </a:pPr>
            <a:endParaRPr lang="en-US" dirty="0" smtClean="0"/>
          </a:p>
          <a:p>
            <a:r>
              <a:rPr lang="en-US" dirty="0" smtClean="0"/>
              <a:t>"Total undergraduate enrollment has grown almost 20% in the last five years. During the same time, the population of first generation and low income students has grown by 38%."</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Counseling Center Statistics</a:t>
            </a:r>
            <a:endParaRPr lang="en-US"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Counseling Center Statistics</a:t>
            </a:r>
            <a:endParaRPr lang="en-US"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Counseling Center Statistics</a:t>
            </a:r>
            <a:endParaRPr lang="en-US"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Overview</a:t>
            </a:r>
            <a:endParaRPr lang="en-US" dirty="0"/>
          </a:p>
        </p:txBody>
      </p:sp>
      <p:sp>
        <p:nvSpPr>
          <p:cNvPr id="2" name="Content Placeholder 1"/>
          <p:cNvSpPr>
            <a:spLocks noGrp="1"/>
          </p:cNvSpPr>
          <p:nvPr>
            <p:ph idx="1"/>
          </p:nvPr>
        </p:nvSpPr>
        <p:spPr/>
        <p:txBody>
          <a:bodyPr/>
          <a:lstStyle/>
          <a:p>
            <a:r>
              <a:rPr lang="en-US" dirty="0" smtClean="0"/>
              <a:t>Introduction-Why Social Class?</a:t>
            </a:r>
          </a:p>
          <a:p>
            <a:r>
              <a:rPr lang="en-US" dirty="0" smtClean="0"/>
              <a:t>Definition of Terms</a:t>
            </a:r>
          </a:p>
          <a:p>
            <a:r>
              <a:rPr lang="en-US" dirty="0" smtClean="0"/>
              <a:t>Social Class and College Students</a:t>
            </a:r>
          </a:p>
          <a:p>
            <a:r>
              <a:rPr lang="en-US" dirty="0" smtClean="0"/>
              <a:t>Implications for Practice and Training</a:t>
            </a:r>
          </a:p>
          <a:p>
            <a:r>
              <a:rPr lang="en-US" dirty="0" smtClean="0"/>
              <a:t>Conclusion</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Counseling Center Statistics</a:t>
            </a:r>
            <a:endParaRPr lang="en-US"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normAutofit fontScale="90000"/>
          </a:bodyPr>
          <a:lstStyle/>
          <a:p>
            <a:r>
              <a:rPr lang="en-US" dirty="0" smtClean="0"/>
              <a:t>Implications for Practice and Training</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Acknowledging our Own Social Locations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Smith (2008) suggests that “psychologists wishing to develop awareness of classism must acknowledge and examine the relatively privileged class occupations they occupy” (p.913).</a:t>
            </a:r>
          </a:p>
          <a:p>
            <a:r>
              <a:rPr lang="en-US" dirty="0" smtClean="0"/>
              <a:t>Citing Baker (2006), Smith notes that “class transition is often ignored by psychotherapists with working class roots” (p.913).</a:t>
            </a:r>
          </a:p>
          <a:p>
            <a:r>
              <a:rPr lang="en-US" dirty="0" smtClean="0"/>
              <a:t>Finally, Lott (2002) observes that psychological theories were created by the middle class and may not reflect the experiences of those operating from different class locations.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Acquiring Knowledge…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Smith (2008) noted that importance of acquiring knowledge about the circumstances of poor and working class people. </a:t>
            </a:r>
          </a:p>
          <a:p>
            <a:r>
              <a:rPr lang="en-US" dirty="0" smtClean="0"/>
              <a:t>Differences in the occupational worlds of working and middle class people may lead to misunderstandings and misdiagnosis. </a:t>
            </a:r>
          </a:p>
          <a:p>
            <a:r>
              <a:rPr lang="en-US" dirty="0" smtClean="0"/>
              <a:t>Similarly, the APA Task Force (2006) recommends applied psychology programs to establish opportunities where students have access to diverse social class populations.  </a:t>
            </a:r>
          </a:p>
          <a:p>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Decoding everyday experiences of class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Smith (2008) notes that mainstream discourse often “locate the blame for poverty within poor people themselves” (p. 915).</a:t>
            </a:r>
          </a:p>
          <a:p>
            <a:r>
              <a:rPr lang="en-US" dirty="0" smtClean="0"/>
              <a:t>Leondar-Wright (2005) suggest that classist attitudes can be detected in the form of disdain for people who do not exercise, people with southern accents, religious people, etc</a:t>
            </a:r>
          </a:p>
          <a:p>
            <a:r>
              <a:rPr lang="en-US" dirty="0" smtClean="0"/>
              <a:t>Examples include expressions such as </a:t>
            </a:r>
            <a:r>
              <a:rPr lang="en-US" i="1" dirty="0" smtClean="0"/>
              <a:t>low class, classy, low rent, uppity, bougie and ghetto.</a:t>
            </a:r>
            <a:endParaRPr lang="en-US" i="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Countertransference…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Smith (2008) recommends guidance in “taking up the challenge of helping in a way that does not effectively reproduce  oppressive top-down relationships between clients and professionals (p.917).</a:t>
            </a:r>
          </a:p>
          <a:p>
            <a:r>
              <a:rPr lang="en-US" dirty="0" smtClean="0"/>
              <a:t>For example, Martin-Baro (1996) suggest s that working with oppressed people is “not a matter of thinking for them or bringing them our ideas…it has to do with thinking and theorizing with them and from them” (p.28).</a:t>
            </a:r>
          </a:p>
          <a:p>
            <a:r>
              <a:rPr lang="en-US" dirty="0" smtClean="0"/>
              <a:t>A liberatory social justice framework is needed for ethical practice (Smith, 2008).</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Steps</a:t>
            </a:r>
            <a:endParaRPr lang="en-US" dirty="0"/>
          </a:p>
        </p:txBody>
      </p:sp>
      <p:sp>
        <p:nvSpPr>
          <p:cNvPr id="4" name="Content Placeholder 3"/>
          <p:cNvSpPr>
            <a:spLocks noGrp="1"/>
          </p:cNvSpPr>
          <p:nvPr>
            <p:ph idx="1"/>
          </p:nvPr>
        </p:nvSpPr>
        <p:spPr/>
        <p:txBody>
          <a:bodyPr>
            <a:normAutofit lnSpcReduction="10000"/>
          </a:bodyPr>
          <a:lstStyle/>
          <a:p>
            <a:r>
              <a:rPr lang="en-US" dirty="0" smtClean="0"/>
              <a:t>Consider forming a Cross-Class Dialogue Group (as a learning laboratory)</a:t>
            </a:r>
          </a:p>
          <a:p>
            <a:r>
              <a:rPr lang="en-US" dirty="0" smtClean="0"/>
              <a:t>Participate in a Class Privilege Exercise</a:t>
            </a:r>
          </a:p>
          <a:p>
            <a:r>
              <a:rPr lang="en-US" dirty="0" smtClean="0"/>
              <a:t>Consider electives which offer opportunities for community partnerships, 2 year colleges, etc</a:t>
            </a:r>
          </a:p>
          <a:p>
            <a:r>
              <a:rPr lang="en-US" dirty="0" smtClean="0"/>
              <a:t>Integrate class issues within seminars and trainings</a:t>
            </a:r>
          </a:p>
          <a:p>
            <a:r>
              <a:rPr lang="en-US" dirty="0" smtClean="0"/>
              <a:t>Be aware of bias toward upward mobility</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Action Steps</a:t>
            </a:r>
            <a:endParaRPr lang="en-US" dirty="0"/>
          </a:p>
        </p:txBody>
      </p:sp>
      <p:sp>
        <p:nvSpPr>
          <p:cNvPr id="5" name="Content Placeholder 4"/>
          <p:cNvSpPr>
            <a:spLocks noGrp="1"/>
          </p:cNvSpPr>
          <p:nvPr>
            <p:ph idx="1"/>
          </p:nvPr>
        </p:nvSpPr>
        <p:spPr/>
        <p:txBody>
          <a:bodyPr>
            <a:normAutofit fontScale="92500" lnSpcReduction="10000"/>
          </a:bodyPr>
          <a:lstStyle/>
          <a:p>
            <a:r>
              <a:rPr lang="en-US" dirty="0" smtClean="0"/>
              <a:t>Schedule a viewing of Class Dismissed to discuss the impact of classism in the media</a:t>
            </a:r>
          </a:p>
          <a:p>
            <a:r>
              <a:rPr lang="en-US" dirty="0" smtClean="0"/>
              <a:t>Facilitate analysis of classism at work, e.g. unequal allocation of educational resources</a:t>
            </a:r>
          </a:p>
          <a:p>
            <a:r>
              <a:rPr lang="en-US" dirty="0" smtClean="0"/>
              <a:t>Identify attitudinal barriers that  a middle class psychologist might anticipate</a:t>
            </a:r>
          </a:p>
          <a:p>
            <a:r>
              <a:rPr lang="en-US" dirty="0" smtClean="0"/>
              <a:t>Work in partnership with existing communities</a:t>
            </a:r>
          </a:p>
          <a:p>
            <a:r>
              <a:rPr lang="en-US" dirty="0" smtClean="0"/>
              <a:t>Acknowledge the </a:t>
            </a:r>
            <a:r>
              <a:rPr lang="en-US" dirty="0" err="1" smtClean="0"/>
              <a:t>complexityof</a:t>
            </a:r>
            <a:r>
              <a:rPr lang="en-US" dirty="0" smtClean="0"/>
              <a:t> </a:t>
            </a:r>
            <a:r>
              <a:rPr lang="en-US" dirty="0" smtClean="0"/>
              <a:t>talking about class issues</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endParaRPr lang="en-US" dirty="0"/>
          </a:p>
        </p:txBody>
      </p:sp>
      <p:sp>
        <p:nvSpPr>
          <p:cNvPr id="2" name="Title 1"/>
          <p:cNvSpPr>
            <a:spLocks noGrp="1"/>
          </p:cNvSpPr>
          <p:nvPr>
            <p:ph type="title"/>
          </p:nvPr>
        </p:nvSpPr>
        <p:spPr/>
        <p:txBody>
          <a:bodyPr/>
          <a:lstStyle/>
          <a:p>
            <a:r>
              <a:rPr lang="en-US" dirty="0" smtClean="0"/>
              <a:t>Wrap Up</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endParaRPr lang="en-US" dirty="0"/>
          </a:p>
        </p:txBody>
      </p:sp>
      <p:sp>
        <p:nvSpPr>
          <p:cNvPr id="2" name="Title 1"/>
          <p:cNvSpPr>
            <a:spLocks noGrp="1"/>
          </p:cNvSpPr>
          <p:nvPr>
            <p:ph type="title"/>
          </p:nvPr>
        </p:nvSpPr>
        <p:spPr/>
        <p:txBody>
          <a:bodyPr/>
          <a:lstStyle/>
          <a:p>
            <a:r>
              <a:rPr lang="en-US" dirty="0" smtClean="0"/>
              <a:t>Introduction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Class Dismissed</a:t>
            </a:r>
            <a:endParaRPr lang="en-US" dirty="0"/>
          </a:p>
        </p:txBody>
      </p:sp>
      <p:pic>
        <p:nvPicPr>
          <p:cNvPr id="4" name="Picture 2" descr="C:\Users\Joy\AppData\Local\Microsoft\Windows\Temporary Internet Files\Content.IE5\RF46398Y\MPj04387700000[1].jpg"/>
          <p:cNvPicPr>
            <a:picLocks noGrp="1" noChangeAspect="1" noChangeArrowheads="1"/>
          </p:cNvPicPr>
          <p:nvPr>
            <p:ph idx="1"/>
          </p:nvPr>
        </p:nvPicPr>
        <p:blipFill>
          <a:blip r:embed="rId3" cstate="print"/>
          <a:srcRect/>
          <a:stretch>
            <a:fillRect/>
          </a:stretch>
        </p:blipFill>
        <p:spPr bwMode="auto">
          <a:xfrm>
            <a:off x="838200" y="1554163"/>
            <a:ext cx="7620000" cy="452596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Social Class?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According to the APA Task Force on Social Class (2006) “socioeconomic factors and social class are fundamental determinants of human functioning across the life span, including development, well-being, and physical and mental health” (p.1).</a:t>
            </a:r>
          </a:p>
          <a:p>
            <a:r>
              <a:rPr lang="en-US" dirty="0" smtClean="0"/>
              <a:t>Smith, Foley, &amp; Chaney (2008) note the impact of classism on the “emotional well being and psychological development of millions of persons in contemporary society,” citing examples of environmental classism and racism, unequal allocation of educational resources, and negative stereotyping of the poor that permeates the media” (p.304).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social class?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(2006) Task Force expresses concern that “psychology as a field and psychologists as individuals are underrepresented in addressing disparities resulting from (socioeconomic) inequalities” (p.1).</a:t>
            </a:r>
          </a:p>
          <a:p>
            <a:r>
              <a:rPr lang="en-US" dirty="0" smtClean="0"/>
              <a:t>Most research on class inequality has come from health, developmental, community, and social psychology (APA Task Force, 2006).</a:t>
            </a:r>
          </a:p>
          <a:p>
            <a:r>
              <a:rPr lang="en-US" dirty="0" smtClean="0"/>
              <a:t>In turn, the Task Force suggests that applied psychology incorporate class into its multicultural research and practice.</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Social Class?</a:t>
            </a:r>
            <a:endParaRPr lang="en-US" dirty="0"/>
          </a:p>
        </p:txBody>
      </p:sp>
      <p:sp>
        <p:nvSpPr>
          <p:cNvPr id="3" name="Content Placeholder 2"/>
          <p:cNvSpPr>
            <a:spLocks noGrp="1"/>
          </p:cNvSpPr>
          <p:nvPr>
            <p:ph idx="1"/>
          </p:nvPr>
        </p:nvSpPr>
        <p:spPr/>
        <p:txBody>
          <a:bodyPr>
            <a:normAutofit fontScale="92500"/>
          </a:bodyPr>
          <a:lstStyle/>
          <a:p>
            <a:r>
              <a:rPr lang="en-US" dirty="0" smtClean="0"/>
              <a:t>Liu, Pickett, &amp; Ivey (2007) note that counselors are “potentially classist given the theories used in therapy and training” (p.197).</a:t>
            </a:r>
          </a:p>
          <a:p>
            <a:r>
              <a:rPr lang="en-US" dirty="0" smtClean="0"/>
              <a:t>Smith (2008)  “invites consideration of classism within the social justice and multicultural frameworks that have guided counseling psychologists in addressing racism, sexism, and heterosexism as they affect counseling practice” (p.896).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lstStyle/>
          <a:p>
            <a:r>
              <a:rPr lang="en-US" dirty="0" smtClean="0"/>
              <a:t>Definition of TErms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Poverty AND Working Class</a:t>
            </a:r>
            <a:endParaRPr lang="en-US" dirty="0"/>
          </a:p>
        </p:txBody>
      </p:sp>
      <p:sp>
        <p:nvSpPr>
          <p:cNvPr id="3" name="Content Placeholder 2"/>
          <p:cNvSpPr>
            <a:spLocks noGrp="1"/>
          </p:cNvSpPr>
          <p:nvPr>
            <p:ph idx="1"/>
          </p:nvPr>
        </p:nvSpPr>
        <p:spPr/>
        <p:txBody>
          <a:bodyPr>
            <a:normAutofit fontScale="92500"/>
          </a:bodyPr>
          <a:lstStyle/>
          <a:p>
            <a:r>
              <a:rPr lang="en-US" dirty="0" smtClean="0"/>
              <a:t>Leondar-Wright (2005) and Zweig (2000) as cited in Smith (2008) offer the following definitions:</a:t>
            </a:r>
          </a:p>
          <a:p>
            <a:pPr lvl="1"/>
            <a:r>
              <a:rPr lang="en-US" dirty="0" smtClean="0"/>
              <a:t>Poverty-individuals who because of unemployment, low wage jobs, health problems, or other crises are without enough income to support their basic needs</a:t>
            </a:r>
          </a:p>
          <a:p>
            <a:pPr lvl="1"/>
            <a:r>
              <a:rPr lang="en-US" dirty="0" smtClean="0"/>
              <a:t>Working Class- people who have little power or authority in the work place; little control over availability of jobs; lower levels of income, net worth, and formal education than more powerful classes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930</TotalTime>
  <Words>1540</Words>
  <Application>Microsoft Office PowerPoint</Application>
  <PresentationFormat>On-screen Show (4:3)</PresentationFormat>
  <Paragraphs>130</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Trek</vt:lpstr>
      <vt:lpstr>Social Class Training:  Integrating Classism within Cultural Conversation  Joy Stephens, Ph.D.</vt:lpstr>
      <vt:lpstr>Overview</vt:lpstr>
      <vt:lpstr>Introduction</vt:lpstr>
      <vt:lpstr>Class Dismissed</vt:lpstr>
      <vt:lpstr>Why Social Class?</vt:lpstr>
      <vt:lpstr>Why social class?</vt:lpstr>
      <vt:lpstr>Why Social Class?</vt:lpstr>
      <vt:lpstr>Definition of TErms</vt:lpstr>
      <vt:lpstr>Poverty AND Working Class</vt:lpstr>
      <vt:lpstr>Middle and Owning Class</vt:lpstr>
      <vt:lpstr>Classism</vt:lpstr>
      <vt:lpstr>Internalized Classism</vt:lpstr>
      <vt:lpstr>Social Class Identity</vt:lpstr>
      <vt:lpstr>Social class Identity and Capital</vt:lpstr>
      <vt:lpstr>Social Class and College Students</vt:lpstr>
      <vt:lpstr>An Example…</vt:lpstr>
      <vt:lpstr>Counseling Center Statistics</vt:lpstr>
      <vt:lpstr>Counseling Center Statistics</vt:lpstr>
      <vt:lpstr>Counseling Center Statistics</vt:lpstr>
      <vt:lpstr>Counseling Center Statistics</vt:lpstr>
      <vt:lpstr>Implications for Practice and Training</vt:lpstr>
      <vt:lpstr>Acknowledging our Own Social Locations</vt:lpstr>
      <vt:lpstr>Acquiring Knowledge…</vt:lpstr>
      <vt:lpstr>Decoding everyday experiences of class</vt:lpstr>
      <vt:lpstr>Countertransference…</vt:lpstr>
      <vt:lpstr>Action Steps</vt:lpstr>
      <vt:lpstr>Action Steps</vt:lpstr>
      <vt:lpstr>Wrap Up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Class Training:  Integrating Classism within Cultural Conversation  Joy Stephens, Ph.D.</dc:title>
  <dc:creator>Joy</dc:creator>
  <cp:lastModifiedBy>Joy</cp:lastModifiedBy>
  <cp:revision>15</cp:revision>
  <dcterms:created xsi:type="dcterms:W3CDTF">2010-09-27T15:50:14Z</dcterms:created>
  <dcterms:modified xsi:type="dcterms:W3CDTF">2010-10-02T03:05:27Z</dcterms:modified>
</cp:coreProperties>
</file>