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7" r:id="rId13"/>
    <p:sldId id="276" r:id="rId14"/>
    <p:sldId id="267" r:id="rId15"/>
    <p:sldId id="274" r:id="rId16"/>
    <p:sldId id="268" r:id="rId17"/>
    <p:sldId id="275" r:id="rId18"/>
    <p:sldId id="269" r:id="rId19"/>
    <p:sldId id="270" r:id="rId20"/>
    <p:sldId id="271"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1" d="100"/>
          <a:sy n="91" d="100"/>
        </p:scale>
        <p:origin x="-61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53"/>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068323062431895"/>
          <c:y val="0.0699822717208542"/>
          <c:w val="0.930913348946136"/>
          <c:h val="0.866952789699571"/>
        </c:manualLayout>
      </c:layout>
      <c:bar3DChart>
        <c:barDir val="col"/>
        <c:grouping val="clustered"/>
        <c:varyColors val="0"/>
        <c:ser>
          <c:idx val="0"/>
          <c:order val="0"/>
          <c:tx>
            <c:strRef>
              <c:f>Sheet1!$A$2</c:f>
              <c:strCache>
                <c:ptCount val="1"/>
                <c:pt idx="0">
                  <c:v> </c:v>
                </c:pt>
              </c:strCache>
            </c:strRef>
          </c:tx>
          <c:spPr>
            <a:solidFill>
              <a:schemeClr val="accent1"/>
            </a:solidFill>
            <a:ln w="12357">
              <a:solidFill>
                <a:schemeClr val="tx1"/>
              </a:solidFill>
              <a:prstDash val="solid"/>
            </a:ln>
          </c:spPr>
          <c:invertIfNegative val="0"/>
          <c:cat>
            <c:strRef>
              <c:f>Sheet1!$B$1:$H$1</c:f>
              <c:strCache>
                <c:ptCount val="7"/>
                <c:pt idx="0">
                  <c:v>Midwest</c:v>
                </c:pt>
                <c:pt idx="1">
                  <c:v>Pacific</c:v>
                </c:pt>
                <c:pt idx="2">
                  <c:v>Northeast</c:v>
                </c:pt>
                <c:pt idx="3">
                  <c:v>Southeast</c:v>
                </c:pt>
                <c:pt idx="4">
                  <c:v>Mountain</c:v>
                </c:pt>
                <c:pt idx="5">
                  <c:v>Southwest</c:v>
                </c:pt>
                <c:pt idx="6">
                  <c:v>Canada</c:v>
                </c:pt>
              </c:strCache>
            </c:strRef>
          </c:cat>
          <c:val>
            <c:numRef>
              <c:f>Sheet1!$B$2:$H$2</c:f>
              <c:numCache>
                <c:formatCode>General</c:formatCode>
                <c:ptCount val="7"/>
                <c:pt idx="0">
                  <c:v>0.0</c:v>
                </c:pt>
                <c:pt idx="1">
                  <c:v>0.0</c:v>
                </c:pt>
                <c:pt idx="2">
                  <c:v>0.0</c:v>
                </c:pt>
                <c:pt idx="3">
                  <c:v>0.0</c:v>
                </c:pt>
                <c:pt idx="4">
                  <c:v>0.0</c:v>
                </c:pt>
                <c:pt idx="5">
                  <c:v>0.0</c:v>
                </c:pt>
                <c:pt idx="6">
                  <c:v>0.0</c:v>
                </c:pt>
              </c:numCache>
            </c:numRef>
          </c:val>
        </c:ser>
        <c:ser>
          <c:idx val="1"/>
          <c:order val="1"/>
          <c:tx>
            <c:strRef>
              <c:f>Sheet1!$A$3</c:f>
              <c:strCache>
                <c:ptCount val="1"/>
                <c:pt idx="0">
                  <c:v> </c:v>
                </c:pt>
              </c:strCache>
            </c:strRef>
          </c:tx>
          <c:spPr>
            <a:solidFill>
              <a:schemeClr val="accent2"/>
            </a:solidFill>
            <a:ln w="12357">
              <a:solidFill>
                <a:schemeClr val="tx1"/>
              </a:solidFill>
              <a:prstDash val="solid"/>
            </a:ln>
          </c:spPr>
          <c:invertIfNegative val="0"/>
          <c:cat>
            <c:strRef>
              <c:f>Sheet1!$B$1:$H$1</c:f>
              <c:strCache>
                <c:ptCount val="7"/>
                <c:pt idx="0">
                  <c:v>Midwest</c:v>
                </c:pt>
                <c:pt idx="1">
                  <c:v>Pacific</c:v>
                </c:pt>
                <c:pt idx="2">
                  <c:v>Northeast</c:v>
                </c:pt>
                <c:pt idx="3">
                  <c:v>Southeast</c:v>
                </c:pt>
                <c:pt idx="4">
                  <c:v>Mountain</c:v>
                </c:pt>
                <c:pt idx="5">
                  <c:v>Southwest</c:v>
                </c:pt>
                <c:pt idx="6">
                  <c:v>Canada</c:v>
                </c:pt>
              </c:strCache>
            </c:strRef>
          </c:cat>
          <c:val>
            <c:numRef>
              <c:f>Sheet1!$B$3:$H$3</c:f>
              <c:numCache>
                <c:formatCode>General</c:formatCode>
                <c:ptCount val="7"/>
                <c:pt idx="0">
                  <c:v>23.2</c:v>
                </c:pt>
                <c:pt idx="1">
                  <c:v>19.6</c:v>
                </c:pt>
                <c:pt idx="2">
                  <c:v>16.1</c:v>
                </c:pt>
                <c:pt idx="3">
                  <c:v>24.1</c:v>
                </c:pt>
                <c:pt idx="4">
                  <c:v>9.8</c:v>
                </c:pt>
                <c:pt idx="5">
                  <c:v>6.3</c:v>
                </c:pt>
                <c:pt idx="6">
                  <c:v>0.9</c:v>
                </c:pt>
              </c:numCache>
            </c:numRef>
          </c:val>
        </c:ser>
        <c:dLbls>
          <c:showLegendKey val="0"/>
          <c:showVal val="0"/>
          <c:showCatName val="0"/>
          <c:showSerName val="0"/>
          <c:showPercent val="0"/>
          <c:showBubbleSize val="0"/>
        </c:dLbls>
        <c:gapWidth val="150"/>
        <c:gapDepth val="0"/>
        <c:shape val="box"/>
        <c:axId val="346101320"/>
        <c:axId val="346094520"/>
        <c:axId val="0"/>
      </c:bar3DChart>
      <c:catAx>
        <c:axId val="346101320"/>
        <c:scaling>
          <c:orientation val="minMax"/>
        </c:scaling>
        <c:delete val="0"/>
        <c:axPos val="b"/>
        <c:numFmt formatCode="General" sourceLinked="1"/>
        <c:majorTickMark val="out"/>
        <c:minorTickMark val="none"/>
        <c:tickLblPos val="low"/>
        <c:spPr>
          <a:ln w="3089">
            <a:solidFill>
              <a:schemeClr val="tx1"/>
            </a:solidFill>
            <a:prstDash val="solid"/>
          </a:ln>
        </c:spPr>
        <c:txPr>
          <a:bodyPr rot="0" vert="horz"/>
          <a:lstStyle/>
          <a:p>
            <a:pPr>
              <a:defRPr sz="973" b="1" i="0" u="none" strike="noStrike" baseline="0">
                <a:solidFill>
                  <a:schemeClr val="tx1"/>
                </a:solidFill>
                <a:latin typeface="Arial"/>
                <a:ea typeface="Arial"/>
                <a:cs typeface="Arial"/>
              </a:defRPr>
            </a:pPr>
            <a:endParaRPr lang="en-US"/>
          </a:p>
        </c:txPr>
        <c:crossAx val="346094520"/>
        <c:crosses val="autoZero"/>
        <c:auto val="1"/>
        <c:lblAlgn val="ctr"/>
        <c:lblOffset val="100"/>
        <c:tickLblSkip val="1"/>
        <c:tickMarkSkip val="1"/>
        <c:noMultiLvlLbl val="0"/>
      </c:catAx>
      <c:valAx>
        <c:axId val="346094520"/>
        <c:scaling>
          <c:orientation val="minMax"/>
        </c:scaling>
        <c:delete val="0"/>
        <c:axPos val="l"/>
        <c:majorGridlines>
          <c:spPr>
            <a:ln w="3089">
              <a:solidFill>
                <a:schemeClr val="tx1"/>
              </a:solidFill>
              <a:prstDash val="solid"/>
            </a:ln>
          </c:spPr>
        </c:majorGridlines>
        <c:numFmt formatCode="General" sourceLinked="1"/>
        <c:majorTickMark val="out"/>
        <c:minorTickMark val="none"/>
        <c:tickLblPos val="nextTo"/>
        <c:spPr>
          <a:ln w="3089">
            <a:solidFill>
              <a:schemeClr val="tx1"/>
            </a:solidFill>
            <a:prstDash val="solid"/>
          </a:ln>
        </c:spPr>
        <c:txPr>
          <a:bodyPr rot="0" vert="horz"/>
          <a:lstStyle/>
          <a:p>
            <a:pPr>
              <a:defRPr sz="1751" b="1" i="0" u="none" strike="noStrike" baseline="0">
                <a:solidFill>
                  <a:schemeClr val="tx1"/>
                </a:solidFill>
                <a:latin typeface="Arial"/>
                <a:ea typeface="Arial"/>
                <a:cs typeface="Arial"/>
              </a:defRPr>
            </a:pPr>
            <a:endParaRPr lang="en-US"/>
          </a:p>
        </c:txPr>
        <c:crossAx val="346101320"/>
        <c:crosses val="autoZero"/>
        <c:crossBetween val="between"/>
      </c:valAx>
      <c:spPr>
        <a:noFill/>
        <a:ln w="24715">
          <a:noFill/>
        </a:ln>
      </c:spPr>
    </c:plotArea>
    <c:plotVisOnly val="1"/>
    <c:dispBlanksAs val="gap"/>
    <c:showDLblsOverMax val="0"/>
  </c:chart>
  <c:spPr>
    <a:noFill/>
    <a:ln>
      <a:noFill/>
    </a:ln>
  </c:spPr>
  <c:txPr>
    <a:bodyPr/>
    <a:lstStyle/>
    <a:p>
      <a:pPr>
        <a:defRPr sz="1751" b="1" i="0" u="none" strike="noStrike" baseline="0">
          <a:solidFill>
            <a:schemeClr val="tx1"/>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720103346457"/>
          <c:y val="0.540650495776913"/>
          <c:w val="0.488279896653543"/>
          <c:h val="0.362852524430824"/>
        </c:manualLayout>
      </c:layout>
      <c:lineChart>
        <c:grouping val="standard"/>
        <c:varyColors val="0"/>
        <c:ser>
          <c:idx val="0"/>
          <c:order val="0"/>
          <c:tx>
            <c:strRef>
              <c:f>Sheet1!$B$1</c:f>
              <c:strCache>
                <c:ptCount val="1"/>
                <c:pt idx="0">
                  <c:v># apps</c:v>
                </c:pt>
              </c:strCache>
            </c:strRef>
          </c:tx>
          <c:spPr>
            <a:ln w="28575" cap="rnd">
              <a:solidFill>
                <a:schemeClr val="accent1"/>
              </a:solidFill>
              <a:round/>
            </a:ln>
            <a:effectLst/>
          </c:spPr>
          <c:marker>
            <c:symbol val="none"/>
          </c:marker>
          <c:cat>
            <c:numRef>
              <c:f>Sheet1!$A$2:$A$6</c:f>
              <c:numCache>
                <c:formatCode>General</c:formatCode>
                <c:ptCount val="5"/>
                <c:pt idx="0">
                  <c:v>2014.0</c:v>
                </c:pt>
                <c:pt idx="1">
                  <c:v>2013.0</c:v>
                </c:pt>
                <c:pt idx="2">
                  <c:v>2012.0</c:v>
                </c:pt>
                <c:pt idx="3">
                  <c:v>2011.0</c:v>
                </c:pt>
                <c:pt idx="4">
                  <c:v>2010.0</c:v>
                </c:pt>
              </c:numCache>
            </c:numRef>
          </c:cat>
          <c:val>
            <c:numRef>
              <c:f>Sheet1!$B$2:$B$6</c:f>
              <c:numCache>
                <c:formatCode>General</c:formatCode>
                <c:ptCount val="5"/>
                <c:pt idx="0">
                  <c:v>81.63</c:v>
                </c:pt>
                <c:pt idx="1">
                  <c:v>98.25</c:v>
                </c:pt>
                <c:pt idx="2">
                  <c:v>80.4</c:v>
                </c:pt>
                <c:pt idx="3">
                  <c:v>79.6</c:v>
                </c:pt>
                <c:pt idx="4">
                  <c:v>76.9</c:v>
                </c:pt>
              </c:numCache>
            </c:numRef>
          </c:val>
          <c:smooth val="0"/>
        </c:ser>
        <c:dLbls>
          <c:showLegendKey val="0"/>
          <c:showVal val="0"/>
          <c:showCatName val="0"/>
          <c:showSerName val="0"/>
          <c:showPercent val="0"/>
          <c:showBubbleSize val="0"/>
        </c:dLbls>
        <c:marker val="1"/>
        <c:smooth val="0"/>
        <c:axId val="390510504"/>
        <c:axId val="390514280"/>
      </c:lineChart>
      <c:catAx>
        <c:axId val="390510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514280"/>
        <c:crosses val="autoZero"/>
        <c:auto val="1"/>
        <c:lblAlgn val="ctr"/>
        <c:lblOffset val="100"/>
        <c:noMultiLvlLbl val="0"/>
      </c:catAx>
      <c:valAx>
        <c:axId val="390514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510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EF7BECF-E47C-4635-A80C-12A435702685}" type="datetimeFigureOut">
              <a:rPr lang="en-US" smtClean="0"/>
              <a:t>9/9/14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ED94E06-E876-4289-9408-70C4A929545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25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7BECF-E47C-4635-A80C-12A435702685}" type="datetimeFigureOut">
              <a:rPr lang="en-US" smtClean="0"/>
              <a:t>9/9/14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94E06-E876-4289-9408-70C4A929545B}" type="slidenum">
              <a:rPr lang="en-US" smtClean="0"/>
              <a:t>‹#›</a:t>
            </a:fld>
            <a:endParaRPr lang="en-US"/>
          </a:p>
        </p:txBody>
      </p:sp>
    </p:spTree>
    <p:extLst>
      <p:ext uri="{BB962C8B-B14F-4D97-AF65-F5344CB8AC3E}">
        <p14:creationId xmlns:p14="http://schemas.microsoft.com/office/powerpoint/2010/main" val="281042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7BECF-E47C-4635-A80C-12A435702685}" type="datetimeFigureOut">
              <a:rPr lang="en-US" smtClean="0"/>
              <a:t>9/9/14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94E06-E876-4289-9408-70C4A929545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77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7BECF-E47C-4635-A80C-12A435702685}" type="datetimeFigureOut">
              <a:rPr lang="en-US" smtClean="0"/>
              <a:t>9/9/14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94E06-E876-4289-9408-70C4A929545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555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7BECF-E47C-4635-A80C-12A435702685}" type="datetimeFigureOut">
              <a:rPr lang="en-US" smtClean="0"/>
              <a:t>9/9/14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94E06-E876-4289-9408-70C4A929545B}" type="slidenum">
              <a:rPr lang="en-US" smtClean="0"/>
              <a:t>‹#›</a:t>
            </a:fld>
            <a:endParaRPr lang="en-US"/>
          </a:p>
        </p:txBody>
      </p:sp>
    </p:spTree>
    <p:extLst>
      <p:ext uri="{BB962C8B-B14F-4D97-AF65-F5344CB8AC3E}">
        <p14:creationId xmlns:p14="http://schemas.microsoft.com/office/powerpoint/2010/main" val="3992164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7BECF-E47C-4635-A80C-12A435702685}" type="datetimeFigureOut">
              <a:rPr lang="en-US" smtClean="0"/>
              <a:t>9/9/14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94E06-E876-4289-9408-70C4A929545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850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7BECF-E47C-4635-A80C-12A435702685}" type="datetimeFigureOut">
              <a:rPr lang="en-US" smtClean="0"/>
              <a:t>9/9/14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94E06-E876-4289-9408-70C4A929545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832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F7BECF-E47C-4635-A80C-12A435702685}" type="datetimeFigureOut">
              <a:rPr lang="en-US" smtClean="0"/>
              <a:t>9/9/14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94E06-E876-4289-9408-70C4A929545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847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F7BECF-E47C-4635-A80C-12A435702685}" type="datetimeFigureOut">
              <a:rPr lang="en-US" smtClean="0"/>
              <a:t>9/9/14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94E06-E876-4289-9408-70C4A929545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86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F7BECF-E47C-4635-A80C-12A435702685}" type="datetimeFigureOut">
              <a:rPr lang="en-US" smtClean="0"/>
              <a:t>9/9/14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94E06-E876-4289-9408-70C4A929545B}" type="slidenum">
              <a:rPr lang="en-US" smtClean="0"/>
              <a:t>‹#›</a:t>
            </a:fld>
            <a:endParaRPr lang="en-US"/>
          </a:p>
        </p:txBody>
      </p:sp>
    </p:spTree>
    <p:extLst>
      <p:ext uri="{BB962C8B-B14F-4D97-AF65-F5344CB8AC3E}">
        <p14:creationId xmlns:p14="http://schemas.microsoft.com/office/powerpoint/2010/main" val="193419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7BECF-E47C-4635-A80C-12A435702685}" type="datetimeFigureOut">
              <a:rPr lang="en-US" smtClean="0"/>
              <a:t>9/9/14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94E06-E876-4289-9408-70C4A929545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67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F7BECF-E47C-4635-A80C-12A435702685}" type="datetimeFigureOut">
              <a:rPr lang="en-US" smtClean="0"/>
              <a:t>9/9/14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94E06-E876-4289-9408-70C4A929545B}" type="slidenum">
              <a:rPr lang="en-US" smtClean="0"/>
              <a:t>‹#›</a:t>
            </a:fld>
            <a:endParaRPr lang="en-US"/>
          </a:p>
        </p:txBody>
      </p:sp>
    </p:spTree>
    <p:extLst>
      <p:ext uri="{BB962C8B-B14F-4D97-AF65-F5344CB8AC3E}">
        <p14:creationId xmlns:p14="http://schemas.microsoft.com/office/powerpoint/2010/main" val="108932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F7BECF-E47C-4635-A80C-12A435702685}" type="datetimeFigureOut">
              <a:rPr lang="en-US" smtClean="0"/>
              <a:t>9/9/14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94E06-E876-4289-9408-70C4A929545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68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F7BECF-E47C-4635-A80C-12A435702685}" type="datetimeFigureOut">
              <a:rPr lang="en-US" smtClean="0"/>
              <a:t>9/9/14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94E06-E876-4289-9408-70C4A929545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968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7BECF-E47C-4635-A80C-12A435702685}" type="datetimeFigureOut">
              <a:rPr lang="en-US" smtClean="0"/>
              <a:t>9/9/14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94E06-E876-4289-9408-70C4A929545B}" type="slidenum">
              <a:rPr lang="en-US" smtClean="0"/>
              <a:t>‹#›</a:t>
            </a:fld>
            <a:endParaRPr lang="en-US"/>
          </a:p>
        </p:txBody>
      </p:sp>
    </p:spTree>
    <p:extLst>
      <p:ext uri="{BB962C8B-B14F-4D97-AF65-F5344CB8AC3E}">
        <p14:creationId xmlns:p14="http://schemas.microsoft.com/office/powerpoint/2010/main" val="234741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7BECF-E47C-4635-A80C-12A435702685}" type="datetimeFigureOut">
              <a:rPr lang="en-US" smtClean="0"/>
              <a:t>9/9/14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94E06-E876-4289-9408-70C4A929545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62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7BECF-E47C-4635-A80C-12A435702685}" type="datetimeFigureOut">
              <a:rPr lang="en-US" smtClean="0"/>
              <a:t>9/9/14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94E06-E876-4289-9408-70C4A929545B}" type="slidenum">
              <a:rPr lang="en-US" smtClean="0"/>
              <a:t>‹#›</a:t>
            </a:fld>
            <a:endParaRPr lang="en-US"/>
          </a:p>
        </p:txBody>
      </p:sp>
    </p:spTree>
    <p:extLst>
      <p:ext uri="{BB962C8B-B14F-4D97-AF65-F5344CB8AC3E}">
        <p14:creationId xmlns:p14="http://schemas.microsoft.com/office/powerpoint/2010/main" val="283709287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F7BECF-E47C-4635-A80C-12A435702685}" type="datetimeFigureOut">
              <a:rPr lang="en-US" smtClean="0"/>
              <a:t>9/9/14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D94E06-E876-4289-9408-70C4A929545B}" type="slidenum">
              <a:rPr lang="en-US" smtClean="0"/>
              <a:t>‹#›</a:t>
            </a:fld>
            <a:endParaRPr lang="en-US"/>
          </a:p>
        </p:txBody>
      </p:sp>
    </p:spTree>
    <p:extLst>
      <p:ext uri="{BB962C8B-B14F-4D97-AF65-F5344CB8AC3E}">
        <p14:creationId xmlns:p14="http://schemas.microsoft.com/office/powerpoint/2010/main" val="2670252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ACCTA Survey 2014</a:t>
            </a:r>
            <a:br>
              <a:rPr lang="en-US" dirty="0" smtClean="0"/>
            </a:br>
            <a:r>
              <a:rPr lang="en-US" sz="2800" dirty="0" smtClean="0"/>
              <a:t>N =111 </a:t>
            </a:r>
            <a:endParaRPr lang="en-US" sz="2800" dirty="0"/>
          </a:p>
        </p:txBody>
      </p:sp>
      <p:sp>
        <p:nvSpPr>
          <p:cNvPr id="3" name="Subtitle 2"/>
          <p:cNvSpPr>
            <a:spLocks noGrp="1"/>
          </p:cNvSpPr>
          <p:nvPr>
            <p:ph type="subTitle" idx="1"/>
          </p:nvPr>
        </p:nvSpPr>
        <p:spPr/>
        <p:txBody>
          <a:bodyPr/>
          <a:lstStyle/>
          <a:p>
            <a:r>
              <a:rPr lang="en-US" dirty="0" smtClean="0"/>
              <a:t>Presented by Mollie Herman</a:t>
            </a:r>
          </a:p>
          <a:p>
            <a:r>
              <a:rPr lang="en-US" dirty="0" smtClean="0"/>
              <a:t>San Diego, CA</a:t>
            </a:r>
            <a:endParaRPr lang="en-US" dirty="0"/>
          </a:p>
        </p:txBody>
      </p:sp>
    </p:spTree>
    <p:extLst>
      <p:ext uri="{BB962C8B-B14F-4D97-AF65-F5344CB8AC3E}">
        <p14:creationId xmlns:p14="http://schemas.microsoft.com/office/powerpoint/2010/main" val="1398954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by Title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8364160"/>
              </p:ext>
            </p:extLst>
          </p:nvPr>
        </p:nvGraphicFramePr>
        <p:xfrm>
          <a:off x="1585857" y="2600493"/>
          <a:ext cx="8601634" cy="2529839"/>
        </p:xfrm>
        <a:graphic>
          <a:graphicData uri="http://schemas.openxmlformats.org/drawingml/2006/table">
            <a:tbl>
              <a:tblPr firstRow="1" bandRow="1">
                <a:tableStyleId>{5C22544A-7EE6-4342-B048-85BDC9FD1C3A}</a:tableStyleId>
              </a:tblPr>
              <a:tblGrid>
                <a:gridCol w="1300633"/>
                <a:gridCol w="1300633"/>
                <a:gridCol w="1300633"/>
                <a:gridCol w="1728523"/>
                <a:gridCol w="1452296"/>
                <a:gridCol w="1518916"/>
              </a:tblGrid>
              <a:tr h="370840">
                <a:tc>
                  <a:txBody>
                    <a:bodyPr/>
                    <a:lstStyle/>
                    <a:p>
                      <a:endParaRPr lang="en-US" dirty="0"/>
                    </a:p>
                  </a:txBody>
                  <a:tcPr/>
                </a:tc>
                <a:tc>
                  <a:txBody>
                    <a:bodyPr/>
                    <a:lstStyle/>
                    <a:p>
                      <a:r>
                        <a:rPr lang="en-US" dirty="0" smtClean="0"/>
                        <a:t>Overall</a:t>
                      </a:r>
                      <a:endParaRPr lang="en-US" dirty="0"/>
                    </a:p>
                  </a:txBody>
                  <a:tcPr/>
                </a:tc>
                <a:tc>
                  <a:txBody>
                    <a:bodyPr/>
                    <a:lstStyle/>
                    <a:p>
                      <a:r>
                        <a:rPr lang="en-US" dirty="0" smtClean="0"/>
                        <a:t>Training Director</a:t>
                      </a:r>
                      <a:endParaRPr lang="en-US" dirty="0"/>
                    </a:p>
                  </a:txBody>
                  <a:tcPr/>
                </a:tc>
                <a:tc>
                  <a:txBody>
                    <a:bodyPr/>
                    <a:lstStyle/>
                    <a:p>
                      <a:r>
                        <a:rPr lang="en-US" dirty="0" smtClean="0"/>
                        <a:t>Training Coordinator</a:t>
                      </a:r>
                      <a:endParaRPr lang="en-US" dirty="0"/>
                    </a:p>
                  </a:txBody>
                  <a:tcPr/>
                </a:tc>
                <a:tc>
                  <a:txBody>
                    <a:bodyPr/>
                    <a:lstStyle/>
                    <a:p>
                      <a:r>
                        <a:rPr lang="en-US" dirty="0" smtClean="0"/>
                        <a:t>Associate Director</a:t>
                      </a:r>
                      <a:endParaRPr lang="en-US" dirty="0"/>
                    </a:p>
                  </a:txBody>
                  <a:tcPr/>
                </a:tc>
                <a:tc>
                  <a:txBody>
                    <a:bodyPr/>
                    <a:lstStyle/>
                    <a:p>
                      <a:r>
                        <a:rPr lang="en-US" dirty="0" smtClean="0"/>
                        <a:t>Assistant Director</a:t>
                      </a:r>
                      <a:endParaRPr lang="en-US" dirty="0"/>
                    </a:p>
                  </a:txBody>
                  <a:tcPr/>
                </a:tc>
              </a:tr>
              <a:tr h="370840">
                <a:tc>
                  <a:txBody>
                    <a:bodyPr/>
                    <a:lstStyle/>
                    <a:p>
                      <a:r>
                        <a:rPr lang="en-US" dirty="0" smtClean="0"/>
                        <a:t>2014</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76,872</a:t>
                      </a:r>
                    </a:p>
                  </a:txBody>
                  <a:tcPr/>
                </a:tc>
                <a:tc>
                  <a:txBody>
                    <a:bodyPr/>
                    <a:lstStyle/>
                    <a:p>
                      <a:r>
                        <a:rPr lang="en-US" sz="2800" dirty="0" smtClean="0">
                          <a:solidFill>
                            <a:schemeClr val="tx1"/>
                          </a:solidFill>
                          <a:latin typeface="+mn-lt"/>
                        </a:rPr>
                        <a:t>77,975</a:t>
                      </a:r>
                      <a:endParaRPr lang="en-US" sz="2800" dirty="0">
                        <a:solidFill>
                          <a:schemeClr val="tx1"/>
                        </a:solidFill>
                        <a:latin typeface="+mn-lt"/>
                      </a:endParaRPr>
                    </a:p>
                  </a:txBody>
                  <a:tcPr/>
                </a:tc>
                <a:tc>
                  <a:txBody>
                    <a:bodyPr/>
                    <a:lstStyle/>
                    <a:p>
                      <a:r>
                        <a:rPr lang="en-US" sz="2800" dirty="0" smtClean="0">
                          <a:solidFill>
                            <a:schemeClr val="tx1"/>
                          </a:solidFill>
                          <a:latin typeface="+mn-lt"/>
                        </a:rPr>
                        <a:t>68,763</a:t>
                      </a:r>
                      <a:endParaRPr lang="en-US" sz="2800" dirty="0">
                        <a:solidFill>
                          <a:schemeClr val="tx1"/>
                        </a:solidFill>
                        <a:latin typeface="+mn-lt"/>
                      </a:endParaRPr>
                    </a:p>
                  </a:txBody>
                  <a:tcPr/>
                </a:tc>
                <a:tc>
                  <a:txBody>
                    <a:bodyPr/>
                    <a:lstStyle/>
                    <a:p>
                      <a:r>
                        <a:rPr lang="en-US" sz="2800" dirty="0" smtClean="0">
                          <a:solidFill>
                            <a:schemeClr val="tx1"/>
                          </a:solidFill>
                          <a:latin typeface="+mn-lt"/>
                        </a:rPr>
                        <a:t>82,705</a:t>
                      </a:r>
                      <a:endParaRPr lang="en-US" sz="2800" dirty="0">
                        <a:solidFill>
                          <a:schemeClr val="tx1"/>
                        </a:solidFill>
                        <a:latin typeface="+mn-lt"/>
                      </a:endParaRPr>
                    </a:p>
                  </a:txBody>
                  <a:tcPr/>
                </a:tc>
                <a:tc>
                  <a:txBody>
                    <a:bodyPr/>
                    <a:lstStyle/>
                    <a:p>
                      <a:r>
                        <a:rPr lang="en-US" sz="2800" smtClean="0">
                          <a:solidFill>
                            <a:schemeClr val="tx1"/>
                          </a:solidFill>
                          <a:latin typeface="+mn-lt"/>
                        </a:rPr>
                        <a:t>76,510</a:t>
                      </a:r>
                    </a:p>
                    <a:p>
                      <a:endParaRPr lang="en-US" sz="2800" dirty="0">
                        <a:solidFill>
                          <a:schemeClr val="tx1"/>
                        </a:solidFill>
                        <a:latin typeface="+mn-lt"/>
                      </a:endParaRPr>
                    </a:p>
                  </a:txBody>
                  <a:tcPr/>
                </a:tc>
              </a:tr>
              <a:tr h="370840">
                <a:tc>
                  <a:txBody>
                    <a:bodyPr/>
                    <a:lstStyle/>
                    <a:p>
                      <a:r>
                        <a:rPr lang="en-US" dirty="0" smtClean="0"/>
                        <a:t>2013</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smtClean="0">
                          <a:ln>
                            <a:noFill/>
                          </a:ln>
                          <a:solidFill>
                            <a:schemeClr val="tx1"/>
                          </a:solidFill>
                          <a:effectLst/>
                          <a:latin typeface="+mn-lt"/>
                        </a:rPr>
                        <a:t>76,489</a:t>
                      </a:r>
                    </a:p>
                    <a:p>
                      <a:endParaRPr lang="en-US" sz="2800" dirty="0">
                        <a:solidFill>
                          <a:schemeClr val="tx1"/>
                        </a:solidFill>
                        <a:latin typeface="+mn-lt"/>
                      </a:endParaRPr>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77,159</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mn-lt"/>
                        </a:rPr>
                        <a:t>70,403</a:t>
                      </a:r>
                    </a:p>
                  </a:txBody>
                  <a:tcP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smtClean="0">
                          <a:ln>
                            <a:noFill/>
                          </a:ln>
                          <a:solidFill>
                            <a:schemeClr val="tx1"/>
                          </a:solidFill>
                          <a:effectLst/>
                          <a:latin typeface="+mn-lt"/>
                        </a:rPr>
                        <a:t>78,623</a:t>
                      </a:r>
                    </a:p>
                    <a:p>
                      <a:endParaRPr lang="en-US" sz="2800" dirty="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smtClean="0">
                          <a:ln>
                            <a:noFill/>
                          </a:ln>
                          <a:solidFill>
                            <a:schemeClr val="tx1"/>
                          </a:solidFill>
                          <a:effectLst/>
                          <a:latin typeface="+mn-lt"/>
                        </a:rPr>
                        <a:t>75,714</a:t>
                      </a:r>
                    </a:p>
                    <a:p>
                      <a:endParaRPr lang="en-US" sz="2800" dirty="0">
                        <a:solidFill>
                          <a:schemeClr val="tx1"/>
                        </a:solidFill>
                        <a:latin typeface="+mn-lt"/>
                      </a:endParaRPr>
                    </a:p>
                  </a:txBody>
                  <a:tcPr/>
                </a:tc>
              </a:tr>
            </a:tbl>
          </a:graphicData>
        </a:graphic>
      </p:graphicFrame>
    </p:spTree>
    <p:extLst>
      <p:ext uri="{BB962C8B-B14F-4D97-AF65-F5344CB8AC3E}">
        <p14:creationId xmlns:p14="http://schemas.microsoft.com/office/powerpoint/2010/main" val="418523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by Sex</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9512337"/>
              </p:ext>
            </p:extLst>
          </p:nvPr>
        </p:nvGraphicFramePr>
        <p:xfrm>
          <a:off x="2926080" y="2557463"/>
          <a:ext cx="6207162" cy="1036319"/>
        </p:xfrm>
        <a:graphic>
          <a:graphicData uri="http://schemas.openxmlformats.org/drawingml/2006/table">
            <a:tbl>
              <a:tblPr firstRow="1" bandRow="1">
                <a:tableStyleId>{5C22544A-7EE6-4342-B048-85BDC9FD1C3A}</a:tableStyleId>
              </a:tblPr>
              <a:tblGrid>
                <a:gridCol w="3103581"/>
                <a:gridCol w="3103581"/>
              </a:tblGrid>
              <a:tr h="370840">
                <a:tc>
                  <a:txBody>
                    <a:bodyPr/>
                    <a:lstStyle/>
                    <a:p>
                      <a:r>
                        <a:rPr lang="en-US" sz="2800" dirty="0" smtClean="0"/>
                        <a:t>Female (5.87 </a:t>
                      </a:r>
                      <a:r>
                        <a:rPr lang="en-US" sz="2800" dirty="0" err="1" smtClean="0"/>
                        <a:t>yrs</a:t>
                      </a:r>
                      <a:r>
                        <a:rPr lang="en-US" sz="2800" dirty="0" smtClean="0"/>
                        <a:t>)</a:t>
                      </a:r>
                      <a:endParaRPr lang="en-US" sz="2800" dirty="0"/>
                    </a:p>
                  </a:txBody>
                  <a:tcPr/>
                </a:tc>
                <a:tc>
                  <a:txBody>
                    <a:bodyPr/>
                    <a:lstStyle/>
                    <a:p>
                      <a:r>
                        <a:rPr lang="en-US" sz="2800" dirty="0" smtClean="0"/>
                        <a:t>Male (5.96 </a:t>
                      </a:r>
                      <a:r>
                        <a:rPr lang="en-US" sz="2800" dirty="0" err="1" smtClean="0"/>
                        <a:t>yrs</a:t>
                      </a:r>
                      <a:r>
                        <a:rPr lang="en-US" sz="2800" dirty="0" smtClean="0"/>
                        <a:t>)</a:t>
                      </a:r>
                      <a:endParaRPr lang="en-US" sz="2800" dirty="0"/>
                    </a:p>
                  </a:txBody>
                  <a:tcPr/>
                </a:tc>
              </a:tr>
              <a:tr h="370840">
                <a:tc>
                  <a:txBody>
                    <a:bodyPr/>
                    <a:lstStyle/>
                    <a:p>
                      <a:r>
                        <a:rPr lang="en-US" sz="2800" dirty="0" smtClean="0"/>
                        <a:t>75,672</a:t>
                      </a:r>
                      <a:endParaRPr lang="en-US" sz="2800" dirty="0"/>
                    </a:p>
                  </a:txBody>
                  <a:tcPr/>
                </a:tc>
                <a:tc>
                  <a:txBody>
                    <a:bodyPr/>
                    <a:lstStyle/>
                    <a:p>
                      <a:r>
                        <a:rPr lang="en-US" sz="2800" dirty="0" smtClean="0"/>
                        <a:t>80,703</a:t>
                      </a:r>
                      <a:endParaRPr lang="en-US" sz="2800" dirty="0"/>
                    </a:p>
                  </a:txBody>
                  <a:tcPr/>
                </a:tc>
              </a:tr>
            </a:tbl>
          </a:graphicData>
        </a:graphic>
      </p:graphicFrame>
    </p:spTree>
    <p:extLst>
      <p:ext uri="{BB962C8B-B14F-4D97-AF65-F5344CB8AC3E}">
        <p14:creationId xmlns:p14="http://schemas.microsoft.com/office/powerpoint/2010/main" val="54244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by Years as TD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763009"/>
              </p:ext>
            </p:extLst>
          </p:nvPr>
        </p:nvGraphicFramePr>
        <p:xfrm>
          <a:off x="1295398" y="2557463"/>
          <a:ext cx="9903312" cy="3096774"/>
        </p:xfrm>
        <a:graphic>
          <a:graphicData uri="http://schemas.openxmlformats.org/drawingml/2006/table">
            <a:tbl>
              <a:tblPr firstRow="1" bandRow="1">
                <a:tableStyleId>{5C22544A-7EE6-4342-B048-85BDC9FD1C3A}</a:tableStyleId>
              </a:tblPr>
              <a:tblGrid>
                <a:gridCol w="1650552"/>
                <a:gridCol w="1650552"/>
                <a:gridCol w="1650552"/>
                <a:gridCol w="1650552"/>
                <a:gridCol w="1650552"/>
                <a:gridCol w="1650552"/>
              </a:tblGrid>
              <a:tr h="1993022">
                <a:tc>
                  <a:txBody>
                    <a:bodyPr/>
                    <a:lstStyle/>
                    <a:p>
                      <a:r>
                        <a:rPr lang="en-US" dirty="0" smtClean="0"/>
                        <a:t>Years as TD</a:t>
                      </a:r>
                      <a:endParaRPr lang="en-US" dirty="0"/>
                    </a:p>
                  </a:txBody>
                  <a:tcPr/>
                </a:tc>
                <a:tc>
                  <a:txBody>
                    <a:bodyPr/>
                    <a:lstStyle/>
                    <a:p>
                      <a:r>
                        <a:rPr lang="en-US" sz="3200" b="0" dirty="0" smtClean="0">
                          <a:solidFill>
                            <a:schemeClr val="bg1"/>
                          </a:solidFill>
                          <a:latin typeface="+mn-lt"/>
                        </a:rPr>
                        <a:t>0-2</a:t>
                      </a:r>
                    </a:p>
                    <a:p>
                      <a:r>
                        <a:rPr lang="en-US" sz="3200" b="0" dirty="0" smtClean="0">
                          <a:solidFill>
                            <a:schemeClr val="bg1"/>
                          </a:solidFill>
                          <a:latin typeface="+mn-lt"/>
                        </a:rPr>
                        <a:t>years</a:t>
                      </a:r>
                      <a:endParaRPr lang="en-US" sz="3200" b="0" dirty="0">
                        <a:solidFill>
                          <a:schemeClr val="bg1"/>
                        </a:solidFill>
                        <a:latin typeface="+mn-lt"/>
                      </a:endParaRPr>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200" b="0" i="0" u="none" strike="noStrike" cap="none" normalizeH="0" baseline="0" dirty="0" smtClean="0">
                          <a:ln>
                            <a:noFill/>
                          </a:ln>
                          <a:solidFill>
                            <a:schemeClr val="bg1"/>
                          </a:solidFill>
                          <a:effectLst/>
                          <a:latin typeface="+mn-lt"/>
                        </a:rPr>
                        <a:t>3-5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200" b="0" i="0" u="none" strike="noStrike" cap="none" normalizeH="0" baseline="0" dirty="0" smtClean="0">
                          <a:ln>
                            <a:noFill/>
                          </a:ln>
                          <a:solidFill>
                            <a:schemeClr val="bg1"/>
                          </a:solidFill>
                          <a:effectLst/>
                          <a:latin typeface="+mn-lt"/>
                        </a:rPr>
                        <a:t>years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200" b="0" i="0" u="none" strike="noStrike" cap="none" normalizeH="0" baseline="0" dirty="0" smtClean="0">
                          <a:ln>
                            <a:noFill/>
                          </a:ln>
                          <a:solidFill>
                            <a:schemeClr val="bg1"/>
                          </a:solidFill>
                          <a:effectLst/>
                          <a:latin typeface="+mn-lt"/>
                        </a:rPr>
                        <a: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200" b="0" i="0" u="none" strike="noStrike" cap="none" normalizeH="0" baseline="0" dirty="0" smtClean="0">
                          <a:ln>
                            <a:noFill/>
                          </a:ln>
                          <a:solidFill>
                            <a:schemeClr val="bg1"/>
                          </a:solidFill>
                          <a:effectLst/>
                          <a:latin typeface="+mn-lt"/>
                        </a:rPr>
                        <a:t> </a:t>
                      </a:r>
                    </a:p>
                  </a:txBody>
                  <a:tcPr marL="91431" marR="91431"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200" b="0" i="0" u="none" strike="noStrike" cap="none" normalizeH="0" baseline="0" dirty="0" smtClean="0">
                          <a:ln>
                            <a:noFill/>
                          </a:ln>
                          <a:solidFill>
                            <a:schemeClr val="bg1"/>
                          </a:solidFill>
                          <a:effectLst/>
                          <a:latin typeface="+mn-lt"/>
                        </a:rPr>
                        <a:t>6-10 years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3200" b="0" i="0" u="none" strike="noStrike" cap="none" normalizeH="0" baseline="0" dirty="0" smtClean="0">
                        <a:ln>
                          <a:noFill/>
                        </a:ln>
                        <a:solidFill>
                          <a:schemeClr val="bg1"/>
                        </a:solidFill>
                        <a:effectLst/>
                        <a:latin typeface="+mn-lt"/>
                      </a:endParaRPr>
                    </a:p>
                  </a:txBody>
                  <a:tcPr marL="91431" marR="91431"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200" b="0" i="0" u="none" strike="noStrike" cap="none" normalizeH="0" baseline="0" dirty="0" smtClean="0">
                          <a:ln>
                            <a:noFill/>
                          </a:ln>
                          <a:solidFill>
                            <a:schemeClr val="bg1"/>
                          </a:solidFill>
                          <a:effectLst/>
                          <a:latin typeface="+mn-lt"/>
                        </a:rPr>
                        <a:t>11-15 years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200" b="0" i="0" u="none" strike="noStrike" cap="none" normalizeH="0" baseline="0" dirty="0" smtClean="0">
                          <a:ln>
                            <a:noFill/>
                          </a:ln>
                          <a:solidFill>
                            <a:schemeClr val="bg1"/>
                          </a:solidFill>
                          <a:effectLst/>
                          <a:latin typeface="+mn-lt"/>
                        </a:rPr>
                        <a:t> </a:t>
                      </a:r>
                    </a:p>
                  </a:txBody>
                  <a:tcPr marL="91431" marR="91431"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200" b="0" i="0" u="none" strike="noStrike" cap="none" normalizeH="0" baseline="0" dirty="0" smtClean="0">
                          <a:ln>
                            <a:noFill/>
                          </a:ln>
                          <a:solidFill>
                            <a:schemeClr val="bg1"/>
                          </a:solidFill>
                          <a:effectLst/>
                          <a:latin typeface="+mn-lt"/>
                        </a:rPr>
                        <a:t>&gt;15 years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200" b="0" i="0" u="none" strike="noStrike" cap="none" normalizeH="0" baseline="0" dirty="0" smtClean="0">
                          <a:ln>
                            <a:noFill/>
                          </a:ln>
                          <a:solidFill>
                            <a:schemeClr val="bg1"/>
                          </a:solidFill>
                          <a:effectLst/>
                          <a:latin typeface="+mn-lt"/>
                        </a:rPr>
                        <a:t> </a:t>
                      </a:r>
                    </a:p>
                  </a:txBody>
                  <a:tcPr marL="91431" marR="91431" marT="45723" marB="45723" horzOverflow="overflow"/>
                </a:tc>
              </a:tr>
              <a:tr h="370840">
                <a:tc>
                  <a:txBody>
                    <a:bodyPr/>
                    <a:lstStyle/>
                    <a:p>
                      <a:r>
                        <a:rPr lang="en-US" dirty="0" smtClean="0"/>
                        <a:t>Mean Salary</a:t>
                      </a:r>
                      <a:endParaRPr lang="en-US" dirty="0"/>
                    </a:p>
                  </a:txBody>
                  <a:tcPr/>
                </a:tc>
                <a:tc>
                  <a:txBody>
                    <a:bodyPr/>
                    <a:lstStyle/>
                    <a:p>
                      <a:r>
                        <a:rPr lang="en-US" sz="4400" dirty="0" smtClean="0"/>
                        <a:t>73,105</a:t>
                      </a:r>
                      <a:endParaRPr lang="en-US" sz="4400" dirty="0"/>
                    </a:p>
                  </a:txBody>
                  <a:tcPr/>
                </a:tc>
                <a:tc>
                  <a:txBody>
                    <a:bodyPr/>
                    <a:lstStyle/>
                    <a:p>
                      <a:r>
                        <a:rPr lang="en-US" sz="4400" dirty="0" smtClean="0"/>
                        <a:t>77,696</a:t>
                      </a:r>
                      <a:endParaRPr lang="en-US" sz="4400" dirty="0"/>
                    </a:p>
                  </a:txBody>
                  <a:tcPr/>
                </a:tc>
                <a:tc>
                  <a:txBody>
                    <a:bodyPr/>
                    <a:lstStyle/>
                    <a:p>
                      <a:r>
                        <a:rPr lang="en-US" sz="4400" dirty="0" smtClean="0"/>
                        <a:t>77,316</a:t>
                      </a:r>
                      <a:endParaRPr lang="en-US" sz="4400" dirty="0"/>
                    </a:p>
                  </a:txBody>
                  <a:tcPr/>
                </a:tc>
                <a:tc>
                  <a:txBody>
                    <a:bodyPr/>
                    <a:lstStyle/>
                    <a:p>
                      <a:r>
                        <a:rPr lang="en-US" sz="4400" dirty="0" smtClean="0"/>
                        <a:t>80,549</a:t>
                      </a:r>
                      <a:endParaRPr lang="en-US" sz="4400" dirty="0"/>
                    </a:p>
                  </a:txBody>
                  <a:tcPr/>
                </a:tc>
                <a:tc>
                  <a:txBody>
                    <a:bodyPr/>
                    <a:lstStyle/>
                    <a:p>
                      <a:r>
                        <a:rPr lang="en-US" sz="4400" dirty="0" smtClean="0"/>
                        <a:t>84,921</a:t>
                      </a:r>
                      <a:endParaRPr lang="en-US" sz="4400" dirty="0"/>
                    </a:p>
                  </a:txBody>
                  <a:tcPr/>
                </a:tc>
              </a:tr>
            </a:tbl>
          </a:graphicData>
        </a:graphic>
      </p:graphicFrame>
    </p:spTree>
    <p:extLst>
      <p:ext uri="{BB962C8B-B14F-4D97-AF65-F5344CB8AC3E}">
        <p14:creationId xmlns:p14="http://schemas.microsoft.com/office/powerpoint/2010/main" val="385540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ACCTA Conference Attendance</a:t>
            </a:r>
            <a:endParaRPr lang="en-US" dirty="0"/>
          </a:p>
        </p:txBody>
      </p:sp>
      <p:sp>
        <p:nvSpPr>
          <p:cNvPr id="3" name="Content Placeholder 2"/>
          <p:cNvSpPr>
            <a:spLocks noGrp="1"/>
          </p:cNvSpPr>
          <p:nvPr>
            <p:ph idx="1"/>
          </p:nvPr>
        </p:nvSpPr>
        <p:spPr/>
        <p:txBody>
          <a:bodyPr>
            <a:normAutofit lnSpcReduction="10000"/>
          </a:bodyPr>
          <a:lstStyle/>
          <a:p>
            <a:r>
              <a:rPr lang="en-US" dirty="0" smtClean="0"/>
              <a:t>72.3% attended 2013 conference in New Orleans</a:t>
            </a:r>
          </a:p>
          <a:p>
            <a:r>
              <a:rPr lang="en-US" dirty="0" smtClean="0"/>
              <a:t>For those who did not attend, reasons included:</a:t>
            </a:r>
          </a:p>
          <a:p>
            <a:pPr lvl="1"/>
            <a:r>
              <a:rPr lang="en-US" dirty="0" smtClean="0"/>
              <a:t>My university would not cover the cost	29.4%</a:t>
            </a:r>
          </a:p>
          <a:p>
            <a:pPr lvl="1"/>
            <a:r>
              <a:rPr lang="en-US" dirty="0" smtClean="0"/>
              <a:t>I was too busy							29.4%</a:t>
            </a:r>
          </a:p>
          <a:p>
            <a:pPr lvl="1"/>
            <a:r>
              <a:rPr lang="en-US" dirty="0" smtClean="0"/>
              <a:t>Personal reasons 						52.9%</a:t>
            </a:r>
          </a:p>
          <a:p>
            <a:pPr lvl="1"/>
            <a:r>
              <a:rPr lang="en-US" dirty="0" smtClean="0"/>
              <a:t>I was not yet a training director (most frequent comment)</a:t>
            </a:r>
          </a:p>
          <a:p>
            <a:pPr marL="457200" lvl="1" indent="0">
              <a:buNone/>
            </a:pPr>
            <a:r>
              <a:rPr lang="en-US" dirty="0" smtClean="0"/>
              <a:t>(nobody endorsed “the conference is not relevant to my job” or “I have been before and did not find it worthwhile”)</a:t>
            </a:r>
          </a:p>
        </p:txBody>
      </p:sp>
    </p:spTree>
    <p:extLst>
      <p:ext uri="{BB962C8B-B14F-4D97-AF65-F5344CB8AC3E}">
        <p14:creationId xmlns:p14="http://schemas.microsoft.com/office/powerpoint/2010/main" val="2553521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Internship Program</a:t>
            </a:r>
            <a:endParaRPr lang="en-US" dirty="0"/>
          </a:p>
        </p:txBody>
      </p:sp>
      <p:sp>
        <p:nvSpPr>
          <p:cNvPr id="3" name="Content Placeholder 2"/>
          <p:cNvSpPr>
            <a:spLocks noGrp="1"/>
          </p:cNvSpPr>
          <p:nvPr>
            <p:ph idx="1"/>
          </p:nvPr>
        </p:nvSpPr>
        <p:spPr/>
        <p:txBody>
          <a:bodyPr/>
          <a:lstStyle/>
          <a:p>
            <a:r>
              <a:rPr lang="en-US" dirty="0" smtClean="0"/>
              <a:t>89% are APPIC members</a:t>
            </a:r>
          </a:p>
          <a:p>
            <a:r>
              <a:rPr lang="en-US" dirty="0" smtClean="0"/>
              <a:t>90% currently have at least 2 interns</a:t>
            </a:r>
          </a:p>
          <a:p>
            <a:r>
              <a:rPr lang="en-US" dirty="0" smtClean="0"/>
              <a:t>Average of 3.48 full time interns</a:t>
            </a:r>
          </a:p>
          <a:p>
            <a:r>
              <a:rPr lang="en-US" dirty="0" smtClean="0"/>
              <a:t>Three sites have part time interns (3, 3, and 5 interns)</a:t>
            </a:r>
          </a:p>
        </p:txBody>
      </p:sp>
    </p:spTree>
    <p:extLst>
      <p:ext uri="{BB962C8B-B14F-4D97-AF65-F5344CB8AC3E}">
        <p14:creationId xmlns:p14="http://schemas.microsoft.com/office/powerpoint/2010/main" val="97034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a:t>
            </a:r>
            <a:endParaRPr lang="en-US" dirty="0"/>
          </a:p>
        </p:txBody>
      </p:sp>
      <p:sp>
        <p:nvSpPr>
          <p:cNvPr id="3" name="Content Placeholder 2"/>
          <p:cNvSpPr>
            <a:spLocks noGrp="1"/>
          </p:cNvSpPr>
          <p:nvPr>
            <p:ph idx="1"/>
          </p:nvPr>
        </p:nvSpPr>
        <p:spPr/>
        <p:txBody>
          <a:bodyPr>
            <a:normAutofit lnSpcReduction="10000"/>
          </a:bodyPr>
          <a:lstStyle/>
          <a:p>
            <a:r>
              <a:rPr lang="en-US" dirty="0" smtClean="0"/>
              <a:t>APA and /or CPA accredited				72.7%</a:t>
            </a:r>
          </a:p>
          <a:p>
            <a:r>
              <a:rPr lang="en-US" dirty="0" smtClean="0"/>
              <a:t>Initial site visit complete, awaiting decision	1%</a:t>
            </a:r>
          </a:p>
          <a:p>
            <a:r>
              <a:rPr lang="en-US" dirty="0" smtClean="0"/>
              <a:t>Initial self-study submitted, awaiting visit	1%</a:t>
            </a:r>
          </a:p>
          <a:p>
            <a:r>
              <a:rPr lang="en-US" dirty="0" smtClean="0"/>
              <a:t>Currently writing initial self-study			11.1%</a:t>
            </a:r>
          </a:p>
          <a:p>
            <a:r>
              <a:rPr lang="en-US" dirty="0" smtClean="0"/>
              <a:t>Plan to apply in coming year					4%</a:t>
            </a:r>
          </a:p>
          <a:p>
            <a:r>
              <a:rPr lang="en-US" dirty="0" smtClean="0"/>
              <a:t>Plan to apply in coming 2-3 year	s			3%</a:t>
            </a:r>
          </a:p>
          <a:p>
            <a:r>
              <a:rPr lang="en-US" dirty="0" smtClean="0"/>
              <a:t>No current plans to apply					7.1%</a:t>
            </a:r>
            <a:endParaRPr lang="en-US" dirty="0"/>
          </a:p>
        </p:txBody>
      </p:sp>
    </p:spTree>
    <p:extLst>
      <p:ext uri="{BB962C8B-B14F-4D97-AF65-F5344CB8AC3E}">
        <p14:creationId xmlns:p14="http://schemas.microsoft.com/office/powerpoint/2010/main" val="277588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 Selection</a:t>
            </a:r>
            <a:endParaRPr lang="en-US" dirty="0"/>
          </a:p>
        </p:txBody>
      </p:sp>
      <p:sp>
        <p:nvSpPr>
          <p:cNvPr id="3" name="Content Placeholder 2"/>
          <p:cNvSpPr>
            <a:spLocks noGrp="1"/>
          </p:cNvSpPr>
          <p:nvPr>
            <p:ph idx="1"/>
          </p:nvPr>
        </p:nvSpPr>
        <p:spPr/>
        <p:txBody>
          <a:bodyPr/>
          <a:lstStyle/>
          <a:p>
            <a:pPr marL="3657600" lvl="8" indent="0">
              <a:buNone/>
            </a:pPr>
            <a:r>
              <a:rPr lang="en-US" dirty="0" smtClean="0"/>
              <a:t>	2013		2012		2011		2010</a:t>
            </a:r>
          </a:p>
          <a:p>
            <a:r>
              <a:rPr lang="en-US" dirty="0" smtClean="0"/>
              <a:t>81.63 intern applicants			98.25	80.4	79.6	76.9</a:t>
            </a:r>
          </a:p>
          <a:p>
            <a:endParaRPr lang="en-US" dirty="0"/>
          </a:p>
          <a:p>
            <a:endParaRPr lang="en-US" dirty="0" smtClean="0"/>
          </a:p>
          <a:p>
            <a:endParaRPr lang="en-US" dirty="0" smtClean="0"/>
          </a:p>
          <a:p>
            <a:r>
              <a:rPr lang="en-US" dirty="0" smtClean="0"/>
              <a:t>26.69 interviews conducted</a:t>
            </a:r>
          </a:p>
          <a:p>
            <a:pPr marL="1554480" lvl="4" indent="-173736" fontAlgn="auto">
              <a:spcAft>
                <a:spcPts val="0"/>
              </a:spcAft>
              <a:buClr>
                <a:schemeClr val="accent5"/>
              </a:buClr>
              <a:buFont typeface="Wingdings" pitchFamily="2" charset="2"/>
              <a:buNone/>
              <a:defRPr/>
            </a:pPr>
            <a:r>
              <a:rPr lang="en-US" b="1" u="sng" dirty="0" smtClean="0">
                <a:solidFill>
                  <a:srgbClr val="00CC00"/>
                </a:solidFill>
              </a:rPr>
              <a:t> </a:t>
            </a:r>
            <a:endParaRPr lang="en-US" dirty="0"/>
          </a:p>
        </p:txBody>
      </p:sp>
      <p:graphicFrame>
        <p:nvGraphicFramePr>
          <p:cNvPr id="7" name="Chart 6"/>
          <p:cNvGraphicFramePr/>
          <p:nvPr>
            <p:extLst>
              <p:ext uri="{D42A27DB-BD31-4B8C-83A1-F6EECF244321}">
                <p14:modId xmlns:p14="http://schemas.microsoft.com/office/powerpoint/2010/main" val="3407808307"/>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651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in number of intern slots / staff positions</a:t>
            </a:r>
            <a:endParaRPr lang="en-US" dirty="0"/>
          </a:p>
        </p:txBody>
      </p:sp>
      <p:sp>
        <p:nvSpPr>
          <p:cNvPr id="3" name="Content Placeholder 2"/>
          <p:cNvSpPr>
            <a:spLocks noGrp="1"/>
          </p:cNvSpPr>
          <p:nvPr>
            <p:ph idx="1"/>
          </p:nvPr>
        </p:nvSpPr>
        <p:spPr/>
        <p:txBody>
          <a:bodyPr/>
          <a:lstStyle/>
          <a:p>
            <a:r>
              <a:rPr lang="en-US" dirty="0" smtClean="0"/>
              <a:t>6.3% have increased the number of interns for 2014-15</a:t>
            </a:r>
          </a:p>
          <a:p>
            <a:r>
              <a:rPr lang="en-US" dirty="0" smtClean="0"/>
              <a:t>4.5% have decreased the number</a:t>
            </a:r>
          </a:p>
          <a:p>
            <a:pPr marL="0" indent="0">
              <a:buNone/>
            </a:pPr>
            <a:r>
              <a:rPr lang="en-US" dirty="0" smtClean="0"/>
              <a:t>******************************************************</a:t>
            </a:r>
            <a:endParaRPr lang="en-US" dirty="0"/>
          </a:p>
          <a:p>
            <a:r>
              <a:rPr lang="en-US" dirty="0" smtClean="0"/>
              <a:t>7.1% lost staff positions this past year</a:t>
            </a:r>
          </a:p>
          <a:p>
            <a:r>
              <a:rPr lang="en-US" dirty="0" smtClean="0"/>
              <a:t>36.6% gained positions  </a:t>
            </a:r>
            <a:endParaRPr lang="en-US" dirty="0"/>
          </a:p>
        </p:txBody>
      </p:sp>
    </p:spTree>
    <p:extLst>
      <p:ext uri="{BB962C8B-B14F-4D97-AF65-F5344CB8AC3E}">
        <p14:creationId xmlns:p14="http://schemas.microsoft.com/office/powerpoint/2010/main" val="67831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069323"/>
              </p:ext>
            </p:extLst>
          </p:nvPr>
        </p:nvGraphicFramePr>
        <p:xfrm>
          <a:off x="1295400" y="2557463"/>
          <a:ext cx="9601200" cy="3505216"/>
        </p:xfrm>
        <a:graphic>
          <a:graphicData uri="http://schemas.openxmlformats.org/drawingml/2006/table">
            <a:tbl>
              <a:tblPr firstRow="1" bandRow="1">
                <a:tableStyleId>{5C22544A-7EE6-4342-B048-85BDC9FD1C3A}</a:tableStyleId>
              </a:tblPr>
              <a:tblGrid>
                <a:gridCol w="2400300"/>
                <a:gridCol w="2400300"/>
                <a:gridCol w="2400300"/>
                <a:gridCol w="2400300"/>
              </a:tblGrid>
              <a:tr h="370840">
                <a:tc>
                  <a:txBody>
                    <a:bodyPr/>
                    <a:lstStyle/>
                    <a:p>
                      <a:endParaRPr lang="en-US" dirty="0"/>
                    </a:p>
                  </a:txBody>
                  <a:tcPr/>
                </a:tc>
                <a:tc>
                  <a:txBody>
                    <a:bodyPr/>
                    <a:lstStyle/>
                    <a:p>
                      <a:r>
                        <a:rPr lang="en-US" sz="3200" dirty="0" smtClean="0"/>
                        <a:t>2014</a:t>
                      </a:r>
                      <a:endParaRPr lang="en-US" sz="3200"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2013</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2012</a:t>
                      </a:r>
                    </a:p>
                  </a:txBody>
                  <a:tcPr marT="45724" marB="45724"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Phone only</a:t>
                      </a:r>
                    </a:p>
                  </a:txBody>
                  <a:tcPr marT="45724" marB="45724" horzOverflow="overflow"/>
                </a:tc>
                <a:tc>
                  <a:txBody>
                    <a:bodyPr/>
                    <a:lstStyle/>
                    <a:p>
                      <a:r>
                        <a:rPr lang="en-US" sz="3200" dirty="0" smtClean="0"/>
                        <a:t>30.2%</a:t>
                      </a:r>
                      <a:endParaRPr lang="en-US" sz="3200"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37.3%</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37.7%</a:t>
                      </a:r>
                    </a:p>
                  </a:txBody>
                  <a:tcPr marT="45724" marB="45724"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Skype / </a:t>
                      </a:r>
                      <a:r>
                        <a:rPr kumimoji="0" lang="en-US" sz="2600" b="0" i="0" u="none" strike="noStrike" cap="none" normalizeH="0" baseline="0" dirty="0" err="1" smtClean="0">
                          <a:ln>
                            <a:noFill/>
                          </a:ln>
                          <a:solidFill>
                            <a:schemeClr val="tx1"/>
                          </a:solidFill>
                          <a:effectLst/>
                          <a:latin typeface="+mn-lt"/>
                        </a:rPr>
                        <a:t>videoconf</a:t>
                      </a:r>
                      <a:r>
                        <a:rPr kumimoji="0" lang="en-US" sz="2600" b="0" i="0" u="none" strike="noStrike" cap="none" normalizeH="0" baseline="0" dirty="0" smtClean="0">
                          <a:ln>
                            <a:noFill/>
                          </a:ln>
                          <a:solidFill>
                            <a:schemeClr val="tx1"/>
                          </a:solidFill>
                          <a:effectLst/>
                          <a:latin typeface="+mn-lt"/>
                        </a:rPr>
                        <a:t> only</a:t>
                      </a:r>
                    </a:p>
                  </a:txBody>
                  <a:tcPr marT="45724" marB="45724" horzOverflow="overflow"/>
                </a:tc>
                <a:tc>
                  <a:txBody>
                    <a:bodyPr/>
                    <a:lstStyle/>
                    <a:p>
                      <a:r>
                        <a:rPr lang="en-US" sz="3200" dirty="0" smtClean="0"/>
                        <a:t>8.5%</a:t>
                      </a:r>
                      <a:endParaRPr lang="en-US" sz="3200"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6.7%</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8.7%</a:t>
                      </a:r>
                    </a:p>
                  </a:txBody>
                  <a:tcPr marT="45724" marB="45724"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In-Person only</a:t>
                      </a:r>
                    </a:p>
                  </a:txBody>
                  <a:tcPr marT="45724" marB="45724" horzOverflow="overflow"/>
                </a:tc>
                <a:tc>
                  <a:txBody>
                    <a:bodyPr/>
                    <a:lstStyle/>
                    <a:p>
                      <a:r>
                        <a:rPr lang="en-US" sz="3200" dirty="0" smtClean="0"/>
                        <a:t>17%</a:t>
                      </a:r>
                      <a:endParaRPr lang="en-US" sz="3200"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10.7%</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13%</a:t>
                      </a:r>
                    </a:p>
                  </a:txBody>
                  <a:tcPr marT="45724" marB="45724"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Applicant’s choice </a:t>
                      </a:r>
                    </a:p>
                  </a:txBody>
                  <a:tcPr marT="45724" marB="45724" horzOverflow="overflow"/>
                </a:tc>
                <a:tc>
                  <a:txBody>
                    <a:bodyPr/>
                    <a:lstStyle/>
                    <a:p>
                      <a:r>
                        <a:rPr lang="en-US" sz="3200" dirty="0" smtClean="0"/>
                        <a:t>37.7%</a:t>
                      </a:r>
                      <a:endParaRPr lang="en-US" sz="3200" dirty="0"/>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45.3%</a:t>
                      </a: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mn-lt"/>
                        </a:rPr>
                        <a:t>40.6%</a:t>
                      </a:r>
                    </a:p>
                  </a:txBody>
                  <a:tcPr marT="45724" marB="45724" horzOverflow="overflow"/>
                </a:tc>
              </a:tr>
            </a:tbl>
          </a:graphicData>
        </a:graphic>
      </p:graphicFrame>
    </p:spTree>
    <p:extLst>
      <p:ext uri="{BB962C8B-B14F-4D97-AF65-F5344CB8AC3E}">
        <p14:creationId xmlns:p14="http://schemas.microsoft.com/office/powerpoint/2010/main" val="3018271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 of sites requesting use of structured  letters of recommendation</a:t>
            </a:r>
            <a:endParaRPr lang="en-US" dirty="0"/>
          </a:p>
        </p:txBody>
      </p:sp>
      <p:sp>
        <p:nvSpPr>
          <p:cNvPr id="3" name="Content Placeholder 2"/>
          <p:cNvSpPr>
            <a:spLocks noGrp="1"/>
          </p:cNvSpPr>
          <p:nvPr>
            <p:ph idx="1"/>
          </p:nvPr>
        </p:nvSpPr>
        <p:spPr/>
        <p:txBody>
          <a:bodyPr/>
          <a:lstStyle/>
          <a:p>
            <a:r>
              <a:rPr lang="en-US" dirty="0" smtClean="0"/>
              <a:t>Requiring		12.8%</a:t>
            </a:r>
          </a:p>
          <a:p>
            <a:r>
              <a:rPr lang="en-US" dirty="0" smtClean="0"/>
              <a:t>Encouraging 	39.4%</a:t>
            </a:r>
          </a:p>
          <a:p>
            <a:r>
              <a:rPr lang="en-US" dirty="0" smtClean="0"/>
              <a:t>Not using		6.4%</a:t>
            </a:r>
          </a:p>
          <a:p>
            <a:r>
              <a:rPr lang="en-US" dirty="0" smtClean="0"/>
              <a:t>Undecided		41.3%</a:t>
            </a:r>
            <a:endParaRPr lang="en-US" dirty="0"/>
          </a:p>
        </p:txBody>
      </p:sp>
    </p:spTree>
    <p:extLst>
      <p:ext uri="{BB962C8B-B14F-4D97-AF65-F5344CB8AC3E}">
        <p14:creationId xmlns:p14="http://schemas.microsoft.com/office/powerpoint/2010/main" val="234981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Characteristics</a:t>
            </a:r>
            <a:endParaRPr lang="en-US" dirty="0"/>
          </a:p>
        </p:txBody>
      </p:sp>
      <p:sp>
        <p:nvSpPr>
          <p:cNvPr id="3" name="Content Placeholder 2"/>
          <p:cNvSpPr>
            <a:spLocks noGrp="1"/>
          </p:cNvSpPr>
          <p:nvPr>
            <p:ph idx="1"/>
          </p:nvPr>
        </p:nvSpPr>
        <p:spPr/>
        <p:txBody>
          <a:bodyPr/>
          <a:lstStyle/>
          <a:p>
            <a:pPr marL="1554480" lvl="4" indent="-173736">
              <a:buClr>
                <a:schemeClr val="accent5"/>
              </a:buClr>
              <a:buNone/>
              <a:defRPr/>
            </a:pPr>
            <a:r>
              <a:rPr lang="en-US" sz="2400" dirty="0" smtClean="0">
                <a:solidFill>
                  <a:srgbClr val="6600CC"/>
                </a:solidFill>
              </a:rPr>
              <a:t>			</a:t>
            </a:r>
            <a:r>
              <a:rPr lang="en-US" sz="2400" u="sng" dirty="0" smtClean="0">
                <a:solidFill>
                  <a:srgbClr val="6600CC"/>
                </a:solidFill>
              </a:rPr>
              <a:t>2014</a:t>
            </a:r>
            <a:r>
              <a:rPr lang="en-US" sz="2400" dirty="0" smtClean="0">
                <a:solidFill>
                  <a:srgbClr val="6600CC"/>
                </a:solidFill>
              </a:rPr>
              <a:t>		</a:t>
            </a:r>
            <a:r>
              <a:rPr lang="en-US" sz="2400" u="sng" dirty="0" smtClean="0">
                <a:solidFill>
                  <a:srgbClr val="6600CC"/>
                </a:solidFill>
              </a:rPr>
              <a:t>2012</a:t>
            </a:r>
            <a:r>
              <a:rPr lang="en-US" u="sng" dirty="0" smtClean="0">
                <a:solidFill>
                  <a:srgbClr val="00CC00"/>
                </a:solidFill>
              </a:rPr>
              <a:t> </a:t>
            </a:r>
            <a:r>
              <a:rPr lang="en-US" dirty="0">
                <a:solidFill>
                  <a:schemeClr val="tx1">
                    <a:lumMod val="75000"/>
                    <a:lumOff val="25000"/>
                  </a:schemeClr>
                </a:solidFill>
              </a:rPr>
              <a:t>	</a:t>
            </a:r>
            <a:r>
              <a:rPr lang="en-US" dirty="0" smtClean="0">
                <a:solidFill>
                  <a:schemeClr val="tx1">
                    <a:lumMod val="75000"/>
                    <a:lumOff val="25000"/>
                  </a:schemeClr>
                </a:solidFill>
              </a:rPr>
              <a:t>	</a:t>
            </a:r>
            <a:r>
              <a:rPr lang="en-US" sz="3200" u="sng" dirty="0" smtClean="0">
                <a:solidFill>
                  <a:srgbClr val="00CC00"/>
                </a:solidFill>
              </a:rPr>
              <a:t>2012</a:t>
            </a:r>
            <a:r>
              <a:rPr lang="en-US" sz="3200" u="sng" dirty="0">
                <a:solidFill>
                  <a:srgbClr val="00CC00"/>
                </a:solidFill>
              </a:rPr>
              <a:t>	</a:t>
            </a:r>
            <a:r>
              <a:rPr lang="en-US" dirty="0">
                <a:solidFill>
                  <a:schemeClr val="tx1">
                    <a:lumMod val="75000"/>
                    <a:lumOff val="25000"/>
                  </a:schemeClr>
                </a:solidFill>
              </a:rPr>
              <a:t>	</a:t>
            </a:r>
            <a:r>
              <a:rPr lang="en-US" sz="3200" u="sng" dirty="0">
                <a:solidFill>
                  <a:srgbClr val="FF0000"/>
                </a:solidFill>
              </a:rPr>
              <a:t>2011</a:t>
            </a:r>
            <a:r>
              <a:rPr lang="en-US" sz="3200" dirty="0">
                <a:solidFill>
                  <a:schemeClr val="tx1">
                    <a:lumMod val="75000"/>
                    <a:lumOff val="25000"/>
                  </a:schemeClr>
                </a:solidFill>
              </a:rPr>
              <a:t>		</a:t>
            </a:r>
            <a:r>
              <a:rPr lang="en-US" sz="3200" u="sng" dirty="0">
                <a:solidFill>
                  <a:srgbClr val="3366FF"/>
                </a:solidFill>
              </a:rPr>
              <a:t>2010</a:t>
            </a:r>
            <a:r>
              <a:rPr lang="en-US" sz="3200" dirty="0">
                <a:solidFill>
                  <a:schemeClr val="tx1">
                    <a:lumMod val="75000"/>
                    <a:lumOff val="25000"/>
                  </a:schemeClr>
                </a:solidFill>
              </a:rPr>
              <a:t>		</a:t>
            </a:r>
            <a:endParaRPr lang="en-US" sz="3200" dirty="0">
              <a:solidFill>
                <a:srgbClr val="6600CC"/>
              </a:solidFill>
            </a:endParaRPr>
          </a:p>
          <a:p>
            <a:pPr indent="-173736">
              <a:defRPr/>
            </a:pPr>
            <a:r>
              <a:rPr lang="en-US" sz="3200" dirty="0">
                <a:solidFill>
                  <a:schemeClr val="tx1">
                    <a:lumMod val="75000"/>
                    <a:lumOff val="25000"/>
                  </a:schemeClr>
                </a:solidFill>
              </a:rPr>
              <a:t> Size: </a:t>
            </a:r>
            <a:r>
              <a:rPr lang="en-US" sz="3200" dirty="0" smtClean="0">
                <a:solidFill>
                  <a:schemeClr val="tx1">
                    <a:lumMod val="75000"/>
                    <a:lumOff val="25000"/>
                  </a:schemeClr>
                </a:solidFill>
              </a:rPr>
              <a:t>			25071	</a:t>
            </a:r>
            <a:r>
              <a:rPr lang="en-US" sz="3200" dirty="0" smtClean="0">
                <a:solidFill>
                  <a:srgbClr val="6600CC"/>
                </a:solidFill>
              </a:rPr>
              <a:t>24940</a:t>
            </a:r>
            <a:r>
              <a:rPr lang="en-US" sz="3200" dirty="0">
                <a:solidFill>
                  <a:srgbClr val="6600CC"/>
                </a:solidFill>
              </a:rPr>
              <a:t>	</a:t>
            </a:r>
            <a:r>
              <a:rPr lang="en-US" sz="3200" dirty="0">
                <a:solidFill>
                  <a:srgbClr val="00CC00"/>
                </a:solidFill>
              </a:rPr>
              <a:t>25368</a:t>
            </a:r>
            <a:r>
              <a:rPr lang="en-US" sz="3200" dirty="0">
                <a:solidFill>
                  <a:schemeClr val="tx1">
                    <a:lumMod val="75000"/>
                    <a:lumOff val="25000"/>
                  </a:schemeClr>
                </a:solidFill>
              </a:rPr>
              <a:t>	</a:t>
            </a:r>
            <a:r>
              <a:rPr lang="en-US" sz="3200" dirty="0">
                <a:solidFill>
                  <a:srgbClr val="FF0000"/>
                </a:solidFill>
              </a:rPr>
              <a:t>23892</a:t>
            </a:r>
            <a:r>
              <a:rPr lang="en-US" sz="3200" dirty="0">
                <a:solidFill>
                  <a:schemeClr val="tx1">
                    <a:lumMod val="75000"/>
                    <a:lumOff val="25000"/>
                  </a:schemeClr>
                </a:solidFill>
              </a:rPr>
              <a:t>	</a:t>
            </a:r>
            <a:r>
              <a:rPr lang="en-US" sz="3200" dirty="0">
                <a:solidFill>
                  <a:srgbClr val="3366FF"/>
                </a:solidFill>
              </a:rPr>
              <a:t>24391</a:t>
            </a:r>
          </a:p>
          <a:p>
            <a:pPr indent="-173736">
              <a:defRPr/>
            </a:pPr>
            <a:endParaRPr lang="en-US" sz="3200" dirty="0">
              <a:solidFill>
                <a:srgbClr val="3366FF"/>
              </a:solidFill>
            </a:endParaRPr>
          </a:p>
          <a:p>
            <a:pPr indent="-173736">
              <a:defRPr/>
            </a:pPr>
            <a:r>
              <a:rPr lang="en-US" sz="3200" dirty="0">
                <a:solidFill>
                  <a:schemeClr val="accent6">
                    <a:lumMod val="50000"/>
                  </a:schemeClr>
                </a:solidFill>
              </a:rPr>
              <a:t>%Public  </a:t>
            </a:r>
            <a:r>
              <a:rPr lang="en-US" sz="3200" dirty="0" smtClean="0">
                <a:solidFill>
                  <a:schemeClr val="accent6">
                    <a:lumMod val="50000"/>
                  </a:schemeClr>
                </a:solidFill>
              </a:rPr>
              <a:t>		76.8		</a:t>
            </a:r>
            <a:r>
              <a:rPr lang="en-US" sz="3200" dirty="0" smtClean="0">
                <a:solidFill>
                  <a:srgbClr val="6600CC"/>
                </a:solidFill>
              </a:rPr>
              <a:t>81.7</a:t>
            </a:r>
            <a:r>
              <a:rPr lang="en-US" sz="3200" dirty="0">
                <a:solidFill>
                  <a:srgbClr val="3366FF"/>
                </a:solidFill>
              </a:rPr>
              <a:t>	</a:t>
            </a:r>
            <a:r>
              <a:rPr lang="en-US" sz="3200" dirty="0" smtClean="0">
                <a:solidFill>
                  <a:srgbClr val="3366FF"/>
                </a:solidFill>
              </a:rPr>
              <a:t>	</a:t>
            </a:r>
            <a:r>
              <a:rPr lang="en-US" sz="3200" dirty="0" smtClean="0">
                <a:solidFill>
                  <a:srgbClr val="00CC00"/>
                </a:solidFill>
              </a:rPr>
              <a:t>82.9</a:t>
            </a:r>
            <a:r>
              <a:rPr lang="en-US" sz="3200" dirty="0" smtClean="0">
                <a:solidFill>
                  <a:schemeClr val="tx1">
                    <a:lumMod val="75000"/>
                    <a:lumOff val="25000"/>
                  </a:schemeClr>
                </a:solidFill>
              </a:rPr>
              <a:t>    </a:t>
            </a:r>
            <a:r>
              <a:rPr lang="en-US" sz="3200" dirty="0">
                <a:solidFill>
                  <a:schemeClr val="tx1">
                    <a:lumMod val="75000"/>
                    <a:lumOff val="25000"/>
                  </a:schemeClr>
                </a:solidFill>
              </a:rPr>
              <a:t>	</a:t>
            </a:r>
            <a:r>
              <a:rPr lang="en-US" sz="3200" dirty="0">
                <a:solidFill>
                  <a:srgbClr val="FF0000"/>
                </a:solidFill>
              </a:rPr>
              <a:t>82.9</a:t>
            </a:r>
            <a:r>
              <a:rPr lang="en-US" sz="3200" dirty="0">
                <a:solidFill>
                  <a:schemeClr val="tx1">
                    <a:lumMod val="75000"/>
                    <a:lumOff val="25000"/>
                  </a:schemeClr>
                </a:solidFill>
              </a:rPr>
              <a:t>		</a:t>
            </a:r>
            <a:r>
              <a:rPr lang="en-US" sz="3200" dirty="0">
                <a:solidFill>
                  <a:srgbClr val="3366FF"/>
                </a:solidFill>
              </a:rPr>
              <a:t>85.4</a:t>
            </a:r>
            <a:endParaRPr lang="en-US" dirty="0"/>
          </a:p>
        </p:txBody>
      </p:sp>
    </p:spTree>
    <p:extLst>
      <p:ext uri="{BB962C8B-B14F-4D97-AF65-F5344CB8AC3E}">
        <p14:creationId xmlns:p14="http://schemas.microsoft.com/office/powerpoint/2010/main" val="1969616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04856" y="1054249"/>
            <a:ext cx="9940066" cy="4821089"/>
          </a:xfrm>
        </p:spPr>
        <p:txBody>
          <a:bodyPr>
            <a:normAutofit/>
          </a:bodyPr>
          <a:lstStyle/>
          <a:p>
            <a:r>
              <a:rPr lang="en-US" b="1" dirty="0" smtClean="0"/>
              <a:t>WHY USING IT?</a:t>
            </a:r>
          </a:p>
          <a:p>
            <a:r>
              <a:rPr lang="en-US" dirty="0" smtClean="0">
                <a:solidFill>
                  <a:srgbClr val="00B050"/>
                </a:solidFill>
              </a:rPr>
              <a:t>More reliable, thorough, and meaningful data  </a:t>
            </a:r>
            <a:r>
              <a:rPr lang="en-US" dirty="0" smtClean="0"/>
              <a:t>(30)</a:t>
            </a:r>
          </a:p>
          <a:p>
            <a:r>
              <a:rPr lang="en-US" dirty="0"/>
              <a:t>More fairness for applicants / ease of comparison </a:t>
            </a:r>
            <a:r>
              <a:rPr lang="en-US" dirty="0" smtClean="0"/>
              <a:t>(5)</a:t>
            </a:r>
          </a:p>
          <a:p>
            <a:r>
              <a:rPr lang="en-US" dirty="0" smtClean="0"/>
              <a:t>Keep up with standards</a:t>
            </a:r>
          </a:p>
          <a:p>
            <a:r>
              <a:rPr lang="en-US" b="1" dirty="0" smtClean="0"/>
              <a:t>WHY NOT USING IT?</a:t>
            </a:r>
          </a:p>
          <a:p>
            <a:r>
              <a:rPr lang="en-US" dirty="0" smtClean="0"/>
              <a:t>Letter feels burdensome for writers and applicants  (4)</a:t>
            </a:r>
          </a:p>
          <a:p>
            <a:r>
              <a:rPr lang="en-US" dirty="0" smtClean="0"/>
              <a:t>Want to wait and see how it goes (3)</a:t>
            </a:r>
          </a:p>
          <a:p>
            <a:r>
              <a:rPr lang="en-US" dirty="0" smtClean="0"/>
              <a:t>Hard to get staff on board  </a:t>
            </a:r>
          </a:p>
          <a:p>
            <a:r>
              <a:rPr lang="en-US" dirty="0"/>
              <a:t>Too many changes already</a:t>
            </a:r>
          </a:p>
          <a:p>
            <a:endParaRPr lang="en-US" dirty="0"/>
          </a:p>
        </p:txBody>
      </p:sp>
    </p:spTree>
    <p:extLst>
      <p:ext uri="{BB962C8B-B14F-4D97-AF65-F5344CB8AC3E}">
        <p14:creationId xmlns:p14="http://schemas.microsoft.com/office/powerpoint/2010/main" val="4116710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Competencies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Release time for research 										80%</a:t>
            </a:r>
          </a:p>
          <a:p>
            <a:r>
              <a:rPr lang="en-US" dirty="0"/>
              <a:t>Require presentation of dissertation or other research to staff	26.7%</a:t>
            </a:r>
          </a:p>
          <a:p>
            <a:r>
              <a:rPr lang="en-US" dirty="0"/>
              <a:t>Research seminar	</a:t>
            </a:r>
            <a:r>
              <a:rPr lang="en-US" dirty="0" smtClean="0"/>
              <a:t>											17.8</a:t>
            </a:r>
            <a:r>
              <a:rPr lang="en-US" dirty="0"/>
              <a:t>%</a:t>
            </a:r>
          </a:p>
          <a:p>
            <a:r>
              <a:rPr lang="en-US" dirty="0"/>
              <a:t>Require group research project	</a:t>
            </a:r>
            <a:r>
              <a:rPr lang="en-US" dirty="0" smtClean="0"/>
              <a:t>								14.4</a:t>
            </a:r>
            <a:r>
              <a:rPr lang="en-US" dirty="0"/>
              <a:t>%</a:t>
            </a:r>
          </a:p>
          <a:p>
            <a:r>
              <a:rPr lang="en-US" dirty="0"/>
              <a:t>Require individual research projects	</a:t>
            </a:r>
            <a:r>
              <a:rPr lang="en-US" dirty="0" smtClean="0"/>
              <a:t>						8.9%</a:t>
            </a:r>
          </a:p>
          <a:p>
            <a:r>
              <a:rPr lang="en-US" dirty="0" smtClean="0"/>
              <a:t>Require presentation of posters at conferences					2.2%</a:t>
            </a:r>
          </a:p>
          <a:p>
            <a:r>
              <a:rPr lang="en-US" dirty="0" smtClean="0"/>
              <a:t>Other (program evaluation, use research-based lit in case conference, discuss EBPP, etc.)															22%</a:t>
            </a:r>
          </a:p>
        </p:txBody>
      </p:sp>
    </p:spTree>
    <p:extLst>
      <p:ext uri="{BB962C8B-B14F-4D97-AF65-F5344CB8AC3E}">
        <p14:creationId xmlns:p14="http://schemas.microsoft.com/office/powerpoint/2010/main" val="37258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Service Psychology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10.2% define HSP in their internship materials</a:t>
            </a:r>
          </a:p>
          <a:p>
            <a:r>
              <a:rPr lang="en-US" dirty="0" smtClean="0"/>
              <a:t>54.5% do not</a:t>
            </a:r>
          </a:p>
          <a:p>
            <a:r>
              <a:rPr lang="en-US" dirty="0" smtClean="0"/>
              <a:t>35.2% are unsure</a:t>
            </a:r>
          </a:p>
          <a:p>
            <a:pPr lvl="1"/>
            <a:r>
              <a:rPr lang="en-US" dirty="0" smtClean="0"/>
              <a:t>People who are defining it are generally using the APA definition</a:t>
            </a:r>
          </a:p>
          <a:p>
            <a:pPr lvl="2"/>
            <a:r>
              <a:rPr lang="en-US" dirty="0" smtClean="0"/>
              <a:t>Psychologists are recognized as Health Service Providers if they are duly trained and experienced in delivery of preventive, assessment, diagnostic, and therapeutic intervention services relative to the psychological and physical health of consumers based on (1) having completed scientific and professional training resulting in a doctoral degree in psychology (2) having completed an internship and supervised experience in health care settings and (3) having been licensed as psychologists at the independent practice level</a:t>
            </a:r>
            <a:endParaRPr lang="en-US" dirty="0"/>
          </a:p>
        </p:txBody>
      </p:sp>
    </p:spTree>
    <p:extLst>
      <p:ext uri="{BB962C8B-B14F-4D97-AF65-F5344CB8AC3E}">
        <p14:creationId xmlns:p14="http://schemas.microsoft.com/office/powerpoint/2010/main" val="414384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65000"/>
                    <a:lumOff val="35000"/>
                  </a:schemeClr>
                </a:solidFill>
              </a:rPr>
              <a:t>University Location (%)</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5"/>
          <p:cNvGraphicFramePr>
            <a:graphicFrameLocks noChangeAspect="1"/>
          </p:cNvGraphicFramePr>
          <p:nvPr>
            <p:extLst>
              <p:ext uri="{D42A27DB-BD31-4B8C-83A1-F6EECF244321}">
                <p14:modId xmlns:p14="http://schemas.microsoft.com/office/powerpoint/2010/main" val="1636693070"/>
              </p:ext>
            </p:extLst>
          </p:nvPr>
        </p:nvGraphicFramePr>
        <p:xfrm>
          <a:off x="1443317" y="1825625"/>
          <a:ext cx="8121650" cy="4310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860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 b/w Health Center and Counseling Center</a:t>
            </a:r>
            <a:endParaRPr lang="en-US" dirty="0"/>
          </a:p>
        </p:txBody>
      </p:sp>
      <p:sp>
        <p:nvSpPr>
          <p:cNvPr id="3" name="Content Placeholder 2"/>
          <p:cNvSpPr>
            <a:spLocks noGrp="1"/>
          </p:cNvSpPr>
          <p:nvPr>
            <p:ph idx="1"/>
          </p:nvPr>
        </p:nvSpPr>
        <p:spPr>
          <a:xfrm>
            <a:off x="968188" y="1986990"/>
            <a:ext cx="12059322" cy="4351338"/>
          </a:xfrm>
        </p:spPr>
        <p:txBody>
          <a:bodyPr/>
          <a:lstStyle/>
          <a:p>
            <a:pPr marL="3657600" lvl="8" indent="0">
              <a:buNone/>
            </a:pPr>
            <a:r>
              <a:rPr lang="en-US" dirty="0" smtClean="0"/>
              <a:t>	                                                                                           </a:t>
            </a:r>
            <a:r>
              <a:rPr lang="en-US" sz="2400" u="sng" dirty="0" smtClean="0"/>
              <a:t>2014</a:t>
            </a:r>
            <a:r>
              <a:rPr lang="en-US" sz="2400" dirty="0" smtClean="0"/>
              <a:t>		</a:t>
            </a:r>
            <a:r>
              <a:rPr lang="en-US" sz="2400" u="sng" dirty="0" smtClean="0"/>
              <a:t>2013</a:t>
            </a:r>
            <a:endParaRPr lang="en-US" sz="2400" dirty="0" smtClean="0"/>
          </a:p>
          <a:p>
            <a:r>
              <a:rPr lang="en-US" dirty="0" smtClean="0"/>
              <a:t>Administratively and operationally separate: 						60.7%		72%</a:t>
            </a:r>
          </a:p>
          <a:p>
            <a:r>
              <a:rPr lang="en-US" dirty="0" smtClean="0"/>
              <a:t>Administratively combined, but operate separately: 					16.1%		13.4%</a:t>
            </a:r>
          </a:p>
          <a:p>
            <a:r>
              <a:rPr lang="en-US" dirty="0" smtClean="0"/>
              <a:t>Administratively and operationally combined: 						13.4%		13.4%</a:t>
            </a:r>
          </a:p>
          <a:p>
            <a:r>
              <a:rPr lang="en-US" dirty="0" smtClean="0"/>
              <a:t>Other 9.8%</a:t>
            </a:r>
          </a:p>
          <a:p>
            <a:pPr lvl="1"/>
            <a:r>
              <a:rPr lang="en-US" dirty="0" smtClean="0"/>
              <a:t>Various iterations:</a:t>
            </a:r>
          </a:p>
          <a:p>
            <a:pPr lvl="2"/>
            <a:r>
              <a:rPr lang="en-US" dirty="0" smtClean="0"/>
              <a:t>No health center</a:t>
            </a:r>
          </a:p>
          <a:p>
            <a:pPr lvl="2"/>
            <a:r>
              <a:rPr lang="en-US" dirty="0" smtClean="0"/>
              <a:t>Share electronic records but operate separately</a:t>
            </a:r>
          </a:p>
          <a:p>
            <a:pPr lvl="2"/>
            <a:r>
              <a:rPr lang="en-US" dirty="0" smtClean="0"/>
              <a:t>Separate but don’t require ROI, etc.</a:t>
            </a:r>
            <a:endParaRPr lang="en-US" dirty="0"/>
          </a:p>
        </p:txBody>
      </p:sp>
    </p:spTree>
    <p:extLst>
      <p:ext uri="{BB962C8B-B14F-4D97-AF65-F5344CB8AC3E}">
        <p14:creationId xmlns:p14="http://schemas.microsoft.com/office/powerpoint/2010/main" val="248941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How Long We’ve Been Doing This</a:t>
            </a:r>
            <a:endParaRPr lang="en-US" dirty="0"/>
          </a:p>
        </p:txBody>
      </p:sp>
      <p:sp>
        <p:nvSpPr>
          <p:cNvPr id="3" name="Content Placeholder 2"/>
          <p:cNvSpPr>
            <a:spLocks noGrp="1"/>
          </p:cNvSpPr>
          <p:nvPr>
            <p:ph idx="1"/>
          </p:nvPr>
        </p:nvSpPr>
        <p:spPr/>
        <p:txBody>
          <a:bodyPr/>
          <a:lstStyle/>
          <a:p>
            <a:pPr marL="1554480" lvl="4" indent="-173736" fontAlgn="auto">
              <a:spcAft>
                <a:spcPts val="0"/>
              </a:spcAft>
              <a:buClr>
                <a:schemeClr val="accent5"/>
              </a:buClr>
              <a:buFont typeface="Wingdings" pitchFamily="2" charset="2"/>
              <a:buNone/>
              <a:defRPr/>
            </a:pPr>
            <a:r>
              <a:rPr lang="en-US" sz="2400" dirty="0" smtClean="0">
                <a:solidFill>
                  <a:schemeClr val="tx1">
                    <a:lumMod val="75000"/>
                    <a:lumOff val="25000"/>
                  </a:schemeClr>
                </a:solidFill>
              </a:rPr>
              <a:t>5.89 </a:t>
            </a:r>
            <a:r>
              <a:rPr lang="en-US" sz="2400" dirty="0">
                <a:solidFill>
                  <a:schemeClr val="tx1">
                    <a:lumMod val="75000"/>
                    <a:lumOff val="25000"/>
                  </a:schemeClr>
                </a:solidFill>
              </a:rPr>
              <a:t>years as TD		</a:t>
            </a:r>
            <a:r>
              <a:rPr lang="en-US" sz="2400" dirty="0" smtClean="0">
                <a:solidFill>
                  <a:srgbClr val="6600CC"/>
                </a:solidFill>
              </a:rPr>
              <a:t> </a:t>
            </a:r>
            <a:r>
              <a:rPr lang="en-US" sz="2400" dirty="0" smtClean="0">
                <a:solidFill>
                  <a:schemeClr val="tx1">
                    <a:lumMod val="75000"/>
                    <a:lumOff val="25000"/>
                  </a:schemeClr>
                </a:solidFill>
              </a:rPr>
              <a:t> </a:t>
            </a:r>
            <a:r>
              <a:rPr lang="en-US" sz="2400" dirty="0">
                <a:solidFill>
                  <a:schemeClr val="tx1">
                    <a:lumMod val="75000"/>
                    <a:lumOff val="25000"/>
                  </a:schemeClr>
                </a:solidFill>
              </a:rPr>
              <a:t>		</a:t>
            </a:r>
            <a:r>
              <a:rPr lang="en-US" sz="2400" dirty="0">
                <a:solidFill>
                  <a:schemeClr val="hlink"/>
                </a:solidFill>
              </a:rPr>
              <a:t> </a:t>
            </a:r>
            <a:r>
              <a:rPr lang="en-US" sz="2400" dirty="0">
                <a:solidFill>
                  <a:schemeClr val="tx1">
                    <a:lumMod val="75000"/>
                    <a:lumOff val="25000"/>
                  </a:schemeClr>
                </a:solidFill>
              </a:rPr>
              <a:t>		</a:t>
            </a:r>
            <a:r>
              <a:rPr lang="en-US" sz="2400" dirty="0">
                <a:solidFill>
                  <a:srgbClr val="6600CC"/>
                </a:solidFill>
              </a:rPr>
              <a:t> </a:t>
            </a:r>
            <a:endParaRPr lang="en-US" sz="2400" dirty="0">
              <a:solidFill>
                <a:schemeClr val="tx1">
                  <a:lumMod val="75000"/>
                  <a:lumOff val="25000"/>
                </a:schemeClr>
              </a:solidFill>
            </a:endParaRPr>
          </a:p>
          <a:p>
            <a:pPr marL="640080" lvl="1" indent="-173736" fontAlgn="auto">
              <a:spcAft>
                <a:spcPts val="0"/>
              </a:spcAft>
              <a:buFont typeface="Wingdings" pitchFamily="2" charset="2"/>
              <a:buNone/>
              <a:defRPr/>
            </a:pPr>
            <a:endParaRPr lang="en-US" sz="2400" dirty="0">
              <a:solidFill>
                <a:srgbClr val="6600CC"/>
              </a:solidFill>
            </a:endParaRPr>
          </a:p>
          <a:p>
            <a:pPr marL="112014" indent="0">
              <a:spcAft>
                <a:spcPts val="0"/>
              </a:spcAft>
              <a:buNone/>
              <a:defRPr/>
            </a:pPr>
            <a:r>
              <a:rPr lang="en-US" dirty="0" smtClean="0">
                <a:solidFill>
                  <a:schemeClr val="tx1">
                    <a:lumMod val="75000"/>
                    <a:lumOff val="25000"/>
                  </a:schemeClr>
                </a:solidFill>
              </a:rPr>
              <a:t> 			14.88 </a:t>
            </a:r>
            <a:r>
              <a:rPr lang="en-US" dirty="0">
                <a:solidFill>
                  <a:schemeClr val="tx1">
                    <a:lumMod val="75000"/>
                    <a:lumOff val="25000"/>
                  </a:schemeClr>
                </a:solidFill>
              </a:rPr>
              <a:t>years working at doctoral level</a:t>
            </a:r>
          </a:p>
          <a:p>
            <a:endParaRPr lang="en-US" dirty="0"/>
          </a:p>
        </p:txBody>
      </p:sp>
    </p:spTree>
    <p:extLst>
      <p:ext uri="{BB962C8B-B14F-4D97-AF65-F5344CB8AC3E}">
        <p14:creationId xmlns:p14="http://schemas.microsoft.com/office/powerpoint/2010/main" val="1237827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Tunga" pitchFamily="34" charset="0"/>
              </a:rPr>
              <a:t>Racial/Ethnic and Gender Identity of TD’s</a:t>
            </a:r>
            <a:endParaRPr lang="en-US" dirty="0"/>
          </a:p>
        </p:txBody>
      </p:sp>
      <p:sp>
        <p:nvSpPr>
          <p:cNvPr id="3" name="Content Placeholder 2"/>
          <p:cNvSpPr>
            <a:spLocks noGrp="1"/>
          </p:cNvSpPr>
          <p:nvPr>
            <p:ph idx="1"/>
          </p:nvPr>
        </p:nvSpPr>
        <p:spPr>
          <a:xfrm>
            <a:off x="1097280" y="1947134"/>
            <a:ext cx="10295067" cy="4195482"/>
          </a:xfrm>
        </p:spPr>
        <p:txBody>
          <a:bodyPr>
            <a:normAutofit fontScale="85000" lnSpcReduction="10000"/>
          </a:bodyPr>
          <a:lstStyle/>
          <a:p>
            <a:pPr marL="0" indent="0">
              <a:buNone/>
            </a:pPr>
            <a:endParaRPr lang="en-US" dirty="0"/>
          </a:p>
          <a:p>
            <a:pPr marL="0" indent="0">
              <a:buNone/>
            </a:pPr>
            <a:endParaRPr lang="en-US" dirty="0"/>
          </a:p>
          <a:p>
            <a:r>
              <a:rPr lang="en-US" dirty="0" smtClean="0"/>
              <a:t>American </a:t>
            </a:r>
            <a:r>
              <a:rPr lang="en-US" dirty="0"/>
              <a:t>Indian / Alaskan Native: </a:t>
            </a:r>
            <a:r>
              <a:rPr lang="en-US" dirty="0" smtClean="0"/>
              <a:t>		2.7%				Female</a:t>
            </a:r>
            <a:r>
              <a:rPr lang="en-US" dirty="0"/>
              <a:t>: 				75.9</a:t>
            </a:r>
            <a:r>
              <a:rPr lang="en-US" dirty="0" smtClean="0"/>
              <a:t>%</a:t>
            </a:r>
            <a:endParaRPr lang="en-US" dirty="0"/>
          </a:p>
          <a:p>
            <a:r>
              <a:rPr lang="en-US" dirty="0"/>
              <a:t>Asian or Asian-American: 		</a:t>
            </a:r>
            <a:r>
              <a:rPr lang="en-US" dirty="0" smtClean="0"/>
              <a:t>		8.0%				Male</a:t>
            </a:r>
            <a:r>
              <a:rPr lang="en-US" dirty="0"/>
              <a:t>:				23.2</a:t>
            </a:r>
            <a:r>
              <a:rPr lang="en-US" dirty="0" smtClean="0"/>
              <a:t>%</a:t>
            </a:r>
          </a:p>
          <a:p>
            <a:r>
              <a:rPr lang="en-US" dirty="0" smtClean="0"/>
              <a:t>Biracial / Multiracial					4.5%				Transgender </a:t>
            </a:r>
            <a:r>
              <a:rPr lang="en-US" dirty="0"/>
              <a:t>or other: 		1</a:t>
            </a:r>
            <a:r>
              <a:rPr lang="en-US" dirty="0" smtClean="0"/>
              <a:t>%</a:t>
            </a:r>
            <a:endParaRPr lang="en-US" dirty="0"/>
          </a:p>
          <a:p>
            <a:r>
              <a:rPr lang="en-US" dirty="0"/>
              <a:t>Black or African-American:		</a:t>
            </a:r>
            <a:r>
              <a:rPr lang="en-US" dirty="0" smtClean="0"/>
              <a:t>		10.7%</a:t>
            </a:r>
            <a:endParaRPr lang="en-US" dirty="0"/>
          </a:p>
          <a:p>
            <a:r>
              <a:rPr lang="en-US" dirty="0"/>
              <a:t>Hispanic / Latino(a): 			</a:t>
            </a:r>
            <a:r>
              <a:rPr lang="en-US" dirty="0" smtClean="0"/>
              <a:t>		9.8%</a:t>
            </a:r>
          </a:p>
          <a:p>
            <a:r>
              <a:rPr lang="en-US" dirty="0" smtClean="0"/>
              <a:t>Jewish								8%</a:t>
            </a:r>
            <a:endParaRPr lang="en-US" dirty="0"/>
          </a:p>
          <a:p>
            <a:r>
              <a:rPr lang="en-US" dirty="0" smtClean="0"/>
              <a:t>White / Euro-American : </a:t>
            </a:r>
            <a:r>
              <a:rPr lang="en-US" dirty="0"/>
              <a:t>			</a:t>
            </a:r>
            <a:r>
              <a:rPr lang="en-US" dirty="0" smtClean="0"/>
              <a:t>	65.2%</a:t>
            </a:r>
          </a:p>
          <a:p>
            <a:r>
              <a:rPr lang="en-US" dirty="0" smtClean="0"/>
              <a:t>Prefer not to respond					2.7%</a:t>
            </a:r>
            <a:endParaRPr lang="en-US" dirty="0"/>
          </a:p>
          <a:p>
            <a:endParaRPr lang="en-US" dirty="0"/>
          </a:p>
        </p:txBody>
      </p:sp>
    </p:spTree>
    <p:extLst>
      <p:ext uri="{BB962C8B-B14F-4D97-AF65-F5344CB8AC3E}">
        <p14:creationId xmlns:p14="http://schemas.microsoft.com/office/powerpoint/2010/main" val="324133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Our Titles</a:t>
            </a:r>
            <a:endParaRPr lang="en-US" dirty="0"/>
          </a:p>
        </p:txBody>
      </p:sp>
      <p:sp>
        <p:nvSpPr>
          <p:cNvPr id="3" name="Content Placeholder 2"/>
          <p:cNvSpPr>
            <a:spLocks noGrp="1"/>
          </p:cNvSpPr>
          <p:nvPr>
            <p:ph idx="1"/>
          </p:nvPr>
        </p:nvSpPr>
        <p:spPr/>
        <p:txBody>
          <a:bodyPr/>
          <a:lstStyle/>
          <a:p>
            <a:pPr indent="-173736">
              <a:spcAft>
                <a:spcPts val="0"/>
              </a:spcAft>
              <a:buFont typeface="Arial" pitchFamily="34" charset="0"/>
              <a:buChar char="•"/>
              <a:defRPr/>
            </a:pPr>
            <a:r>
              <a:rPr lang="en-US" dirty="0" smtClean="0">
                <a:solidFill>
                  <a:schemeClr val="tx1">
                    <a:lumMod val="75000"/>
                    <a:lumOff val="25000"/>
                  </a:schemeClr>
                </a:solidFill>
              </a:rPr>
              <a:t>72.3% </a:t>
            </a:r>
            <a:r>
              <a:rPr lang="en-US" dirty="0">
                <a:solidFill>
                  <a:schemeClr val="tx1">
                    <a:lumMod val="75000"/>
                    <a:lumOff val="25000"/>
                  </a:schemeClr>
                </a:solidFill>
              </a:rPr>
              <a:t>Training Director</a:t>
            </a:r>
          </a:p>
          <a:p>
            <a:pPr indent="-173736">
              <a:spcAft>
                <a:spcPts val="0"/>
              </a:spcAft>
              <a:buFont typeface="Arial" pitchFamily="34" charset="0"/>
              <a:buChar char="•"/>
              <a:defRPr/>
            </a:pPr>
            <a:r>
              <a:rPr lang="en-US" dirty="0" smtClean="0">
                <a:solidFill>
                  <a:schemeClr val="tx1">
                    <a:lumMod val="75000"/>
                    <a:lumOff val="25000"/>
                  </a:schemeClr>
                </a:solidFill>
              </a:rPr>
              <a:t>18.8% </a:t>
            </a:r>
            <a:r>
              <a:rPr lang="en-US" dirty="0">
                <a:solidFill>
                  <a:schemeClr val="tx1">
                    <a:lumMod val="75000"/>
                    <a:lumOff val="25000"/>
                  </a:schemeClr>
                </a:solidFill>
              </a:rPr>
              <a:t>Training Coordinator</a:t>
            </a:r>
          </a:p>
          <a:p>
            <a:pPr indent="-173736" fontAlgn="auto">
              <a:spcAft>
                <a:spcPts val="0"/>
              </a:spcAft>
              <a:buFont typeface="Wingdings" pitchFamily="2" charset="2"/>
              <a:buNone/>
              <a:defRPr/>
            </a:pPr>
            <a:r>
              <a:rPr lang="en-US" dirty="0">
                <a:solidFill>
                  <a:schemeClr val="tx1">
                    <a:lumMod val="75000"/>
                    <a:lumOff val="25000"/>
                  </a:schemeClr>
                </a:solidFill>
              </a:rPr>
              <a:t>********</a:t>
            </a:r>
          </a:p>
          <a:p>
            <a:pPr indent="-173736">
              <a:spcAft>
                <a:spcPts val="0"/>
              </a:spcAft>
              <a:buFont typeface="Arial" pitchFamily="34" charset="0"/>
              <a:buChar char="•"/>
              <a:defRPr/>
            </a:pPr>
            <a:r>
              <a:rPr lang="en-US" dirty="0" smtClean="0">
                <a:solidFill>
                  <a:schemeClr val="tx1">
                    <a:lumMod val="75000"/>
                    <a:lumOff val="25000"/>
                  </a:schemeClr>
                </a:solidFill>
              </a:rPr>
              <a:t>28.6% </a:t>
            </a:r>
            <a:r>
              <a:rPr lang="en-US" dirty="0">
                <a:solidFill>
                  <a:schemeClr val="tx1">
                    <a:lumMod val="75000"/>
                    <a:lumOff val="25000"/>
                  </a:schemeClr>
                </a:solidFill>
              </a:rPr>
              <a:t>Associate Director</a:t>
            </a:r>
          </a:p>
          <a:p>
            <a:pPr indent="-173736">
              <a:spcAft>
                <a:spcPts val="0"/>
              </a:spcAft>
              <a:buFont typeface="Arial" pitchFamily="34" charset="0"/>
              <a:buChar char="•"/>
              <a:defRPr/>
            </a:pPr>
            <a:r>
              <a:rPr lang="en-US" dirty="0" smtClean="0">
                <a:solidFill>
                  <a:schemeClr val="tx1">
                    <a:lumMod val="75000"/>
                    <a:lumOff val="25000"/>
                  </a:schemeClr>
                </a:solidFill>
              </a:rPr>
              <a:t>26.8% </a:t>
            </a:r>
            <a:r>
              <a:rPr lang="en-US" dirty="0">
                <a:solidFill>
                  <a:schemeClr val="tx1">
                    <a:lumMod val="75000"/>
                    <a:lumOff val="25000"/>
                  </a:schemeClr>
                </a:solidFill>
              </a:rPr>
              <a:t>Assistant Director</a:t>
            </a:r>
          </a:p>
          <a:p>
            <a:pPr indent="-173736">
              <a:spcAft>
                <a:spcPts val="0"/>
              </a:spcAft>
              <a:buFont typeface="Arial" pitchFamily="34" charset="0"/>
              <a:buChar char="•"/>
              <a:defRPr/>
            </a:pPr>
            <a:r>
              <a:rPr lang="en-US" dirty="0" smtClean="0">
                <a:solidFill>
                  <a:schemeClr val="tx1">
                    <a:lumMod val="75000"/>
                    <a:lumOff val="25000"/>
                  </a:schemeClr>
                </a:solidFill>
              </a:rPr>
              <a:t>2.7% </a:t>
            </a:r>
            <a:r>
              <a:rPr lang="en-US" dirty="0">
                <a:solidFill>
                  <a:schemeClr val="tx1">
                    <a:lumMod val="75000"/>
                    <a:lumOff val="25000"/>
                  </a:schemeClr>
                </a:solidFill>
              </a:rPr>
              <a:t>Faculty</a:t>
            </a:r>
          </a:p>
          <a:p>
            <a:pPr indent="-173736">
              <a:spcAft>
                <a:spcPts val="0"/>
              </a:spcAft>
              <a:buFont typeface="Arial" pitchFamily="34" charset="0"/>
              <a:buChar char="•"/>
              <a:defRPr/>
            </a:pPr>
            <a:r>
              <a:rPr lang="en-US" dirty="0" smtClean="0">
                <a:solidFill>
                  <a:schemeClr val="tx1">
                    <a:lumMod val="75000"/>
                    <a:lumOff val="25000"/>
                  </a:schemeClr>
                </a:solidFill>
              </a:rPr>
              <a:t>2.7% </a:t>
            </a:r>
            <a:r>
              <a:rPr lang="en-US" dirty="0">
                <a:solidFill>
                  <a:schemeClr val="tx1">
                    <a:lumMod val="75000"/>
                    <a:lumOff val="25000"/>
                  </a:schemeClr>
                </a:solidFill>
              </a:rPr>
              <a:t>Director</a:t>
            </a:r>
          </a:p>
          <a:p>
            <a:endParaRPr lang="en-US" dirty="0"/>
          </a:p>
        </p:txBody>
      </p:sp>
    </p:spTree>
    <p:extLst>
      <p:ext uri="{BB962C8B-B14F-4D97-AF65-F5344CB8AC3E}">
        <p14:creationId xmlns:p14="http://schemas.microsoft.com/office/powerpoint/2010/main" val="151337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 Membership</a:t>
            </a:r>
          </a:p>
        </p:txBody>
      </p:sp>
      <p:sp>
        <p:nvSpPr>
          <p:cNvPr id="3" name="Content Placeholder 2"/>
          <p:cNvSpPr>
            <a:spLocks noGrp="1"/>
          </p:cNvSpPr>
          <p:nvPr>
            <p:ph idx="1"/>
          </p:nvPr>
        </p:nvSpPr>
        <p:spPr/>
        <p:txBody>
          <a:bodyPr>
            <a:normAutofit/>
          </a:bodyPr>
          <a:lstStyle/>
          <a:p>
            <a:r>
              <a:rPr lang="en-US" dirty="0"/>
              <a:t>Yes: </a:t>
            </a:r>
            <a:r>
              <a:rPr lang="en-US" sz="4000" dirty="0" smtClean="0">
                <a:solidFill>
                  <a:srgbClr val="6600CC"/>
                </a:solidFill>
              </a:rPr>
              <a:t>61.6%</a:t>
            </a:r>
            <a:endParaRPr lang="en-US" sz="4000" dirty="0">
              <a:solidFill>
                <a:srgbClr val="6600CC"/>
              </a:solidFill>
            </a:endParaRPr>
          </a:p>
          <a:p>
            <a:r>
              <a:rPr lang="en-US" dirty="0"/>
              <a:t>No: </a:t>
            </a:r>
            <a:r>
              <a:rPr lang="en-US" sz="4000" dirty="0" smtClean="0">
                <a:solidFill>
                  <a:srgbClr val="6600CC"/>
                </a:solidFill>
              </a:rPr>
              <a:t>38.4%</a:t>
            </a:r>
            <a:endParaRPr lang="en-US" sz="4000" dirty="0">
              <a:solidFill>
                <a:srgbClr val="6600CC"/>
              </a:solidFill>
            </a:endParaRPr>
          </a:p>
          <a:p>
            <a:endParaRPr lang="en-US" dirty="0"/>
          </a:p>
          <a:p>
            <a:pPr marL="0" indent="0">
              <a:buNone/>
            </a:pPr>
            <a:endParaRPr lang="en-US" dirty="0"/>
          </a:p>
        </p:txBody>
      </p:sp>
    </p:spTree>
    <p:extLst>
      <p:ext uri="{BB962C8B-B14F-4D97-AF65-F5344CB8AC3E}">
        <p14:creationId xmlns:p14="http://schemas.microsoft.com/office/powerpoint/2010/main" val="3443301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Mean Salaries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5507313"/>
              </p:ext>
            </p:extLst>
          </p:nvPr>
        </p:nvGraphicFramePr>
        <p:xfrm>
          <a:off x="1295400" y="2557463"/>
          <a:ext cx="9601200" cy="2712723"/>
        </p:xfrm>
        <a:graphic>
          <a:graphicData uri="http://schemas.openxmlformats.org/drawingml/2006/table">
            <a:tbl>
              <a:tblPr firstRow="1" bandRow="1">
                <a:tableStyleId>{5C22544A-7EE6-4342-B048-85BDC9FD1C3A}</a:tableStyleId>
              </a:tblPr>
              <a:tblGrid>
                <a:gridCol w="1600200"/>
                <a:gridCol w="1600200"/>
                <a:gridCol w="1600200"/>
                <a:gridCol w="1600200"/>
                <a:gridCol w="1600200"/>
                <a:gridCol w="1600200"/>
              </a:tblGrid>
              <a:tr h="370840">
                <a:tc>
                  <a:txBody>
                    <a:bodyPr/>
                    <a:lstStyle/>
                    <a:p>
                      <a:endParaRPr lang="en-US" dirty="0"/>
                    </a:p>
                  </a:txBody>
                  <a:tcPr/>
                </a:tc>
                <a:tc>
                  <a:txBody>
                    <a:bodyPr/>
                    <a:lstStyle/>
                    <a:p>
                      <a:r>
                        <a:rPr lang="en-US" sz="2800" dirty="0" smtClean="0">
                          <a:latin typeface="Arial" panose="020B0604020202020204" pitchFamily="34" charset="0"/>
                          <a:cs typeface="Arial" panose="020B0604020202020204" pitchFamily="34" charset="0"/>
                        </a:rPr>
                        <a:t>2014</a:t>
                      </a:r>
                      <a:endParaRPr lang="en-US" sz="2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2013</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rgbClr val="6600CC"/>
                          </a:solidFill>
                          <a:effectLst/>
                          <a:latin typeface="Arial" charset="0"/>
                        </a:rPr>
                        <a:t>2012</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rgbClr val="C00000"/>
                          </a:solidFill>
                          <a:effectLst/>
                          <a:latin typeface="Arial" charset="0"/>
                        </a:rPr>
                        <a:t>2011</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dirty="0" smtClean="0">
                          <a:ln>
                            <a:noFill/>
                          </a:ln>
                          <a:solidFill>
                            <a:srgbClr val="3333FF"/>
                          </a:solidFill>
                          <a:effectLst/>
                          <a:latin typeface="Arial" charset="0"/>
                        </a:rPr>
                        <a:t>2010</a:t>
                      </a:r>
                    </a:p>
                  </a:txBody>
                  <a:tcPr marT="45722" marB="45722" horzOverflow="overflow"/>
                </a:tc>
              </a:tr>
              <a:tr h="370840">
                <a:tc>
                  <a:txBody>
                    <a:bodyPr/>
                    <a:lstStyle/>
                    <a:p>
                      <a:r>
                        <a:rPr lang="en-US" dirty="0" smtClean="0"/>
                        <a:t>Training Director</a:t>
                      </a:r>
                    </a:p>
                    <a:p>
                      <a:endParaRPr lang="en-US" dirty="0"/>
                    </a:p>
                  </a:txBody>
                  <a:tcPr/>
                </a:tc>
                <a:tc>
                  <a:txBody>
                    <a:bodyPr/>
                    <a:lstStyle/>
                    <a:p>
                      <a:r>
                        <a:rPr lang="en-US" sz="2400" kern="1200" dirty="0" smtClean="0">
                          <a:solidFill>
                            <a:srgbClr val="FF0000"/>
                          </a:solidFill>
                          <a:effectLst/>
                          <a:latin typeface="+mn-lt"/>
                          <a:ea typeface="+mn-ea"/>
                          <a:cs typeface="+mn-cs"/>
                        </a:rPr>
                        <a:t>76,872</a:t>
                      </a:r>
                    </a:p>
                    <a:p>
                      <a:r>
                        <a:rPr lang="en-US" sz="2400" kern="1200" dirty="0" smtClean="0">
                          <a:solidFill>
                            <a:srgbClr val="FF0000"/>
                          </a:solidFill>
                          <a:effectLst/>
                          <a:latin typeface="+mn-lt"/>
                          <a:ea typeface="+mn-ea"/>
                          <a:cs typeface="+mn-cs"/>
                        </a:rPr>
                        <a:t> ( 47,855- 113,500)</a:t>
                      </a:r>
                      <a:endParaRPr lang="en-US" sz="2400" dirty="0">
                        <a:solidFill>
                          <a:srgbClr val="FF0000"/>
                        </a:solidFill>
                      </a:endParaRPr>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76,489 (50,554 – 146k)</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rgbClr val="6600CC"/>
                          </a:solidFill>
                          <a:effectLst/>
                          <a:latin typeface="Arial" charset="0"/>
                        </a:rPr>
                        <a:t>72,628 (46,452-109)</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rgbClr val="C00000"/>
                          </a:solidFill>
                          <a:effectLst/>
                          <a:latin typeface="Arial" charset="0"/>
                        </a:rPr>
                        <a:t>72,956 (47,500 – 107)</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rgbClr val="3333FF"/>
                          </a:solidFill>
                          <a:effectLst/>
                          <a:latin typeface="Arial" charset="0"/>
                        </a:rPr>
                        <a:t> 70,967 (46- 125000)</a:t>
                      </a:r>
                    </a:p>
                  </a:txBody>
                  <a:tcPr marT="45722" marB="45722" horzOverflow="overflow"/>
                </a:tc>
              </a:tr>
              <a:tr h="370840">
                <a:tc>
                  <a:txBody>
                    <a:bodyPr/>
                    <a:lstStyle/>
                    <a:p>
                      <a:r>
                        <a:rPr lang="en-US" dirty="0" smtClean="0"/>
                        <a:t>Intern</a:t>
                      </a:r>
                    </a:p>
                    <a:p>
                      <a:endParaRPr lang="en-US" dirty="0" smtClean="0"/>
                    </a:p>
                    <a:p>
                      <a:endParaRPr lang="en-US" dirty="0"/>
                    </a:p>
                  </a:txBody>
                  <a:tcPr/>
                </a:tc>
                <a:tc>
                  <a:txBody>
                    <a:bodyPr/>
                    <a:lstStyle/>
                    <a:p>
                      <a:r>
                        <a:rPr lang="en-US" sz="2400" kern="1200" dirty="0" smtClean="0">
                          <a:solidFill>
                            <a:srgbClr val="FF0000"/>
                          </a:solidFill>
                          <a:effectLst/>
                          <a:latin typeface="+mn-lt"/>
                          <a:ea typeface="+mn-ea"/>
                          <a:cs typeface="+mn-cs"/>
                        </a:rPr>
                        <a:t>25,124 (19k-40k)</a:t>
                      </a:r>
                      <a:endParaRPr lang="en-US" sz="2400" dirty="0">
                        <a:solidFill>
                          <a:srgbClr val="FF0000"/>
                        </a:solidFill>
                      </a:endParaRPr>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24,672 (18k-33.5k)</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rgbClr val="6600CC"/>
                          </a:solidFill>
                          <a:effectLst/>
                          <a:latin typeface="Arial" charset="0"/>
                        </a:rPr>
                        <a:t>24,156 (8500-33,521)</a:t>
                      </a: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rgbClr val="C00000"/>
                          </a:solidFill>
                          <a:effectLst/>
                          <a:latin typeface="Arial" charset="0"/>
                        </a:rPr>
                        <a:t>23,898 (10 – 31)</a:t>
                      </a:r>
                      <a:endParaRPr kumimoji="0" lang="en-US" sz="2000" b="0" i="0" u="none" strike="noStrike" cap="none" normalizeH="0" baseline="0" dirty="0" smtClean="0">
                        <a:ln>
                          <a:noFill/>
                        </a:ln>
                        <a:solidFill>
                          <a:schemeClr val="tx1"/>
                        </a:solidFill>
                        <a:effectLst/>
                        <a:latin typeface="Arial" charset="0"/>
                      </a:endParaRPr>
                    </a:p>
                  </a:txBody>
                  <a:tcPr marT="45722" marB="45722"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rgbClr val="3333FF"/>
                          </a:solidFill>
                          <a:effectLst/>
                          <a:latin typeface="Arial" charset="0"/>
                        </a:rPr>
                        <a:t>23,144 (10 – 30500)</a:t>
                      </a:r>
                    </a:p>
                  </a:txBody>
                  <a:tcPr marT="45722" marB="45722" horzOverflow="overflow"/>
                </a:tc>
              </a:tr>
            </a:tbl>
          </a:graphicData>
        </a:graphic>
      </p:graphicFrame>
    </p:spTree>
    <p:extLst>
      <p:ext uri="{BB962C8B-B14F-4D97-AF65-F5344CB8AC3E}">
        <p14:creationId xmlns:p14="http://schemas.microsoft.com/office/powerpoint/2010/main" val="8988218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355</TotalTime>
  <Words>646</Words>
  <Application>Microsoft Macintosh PowerPoint</Application>
  <PresentationFormat>Custom</PresentationFormat>
  <Paragraphs>189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Organic</vt:lpstr>
      <vt:lpstr>ACCTA Survey 2014 N =111 </vt:lpstr>
      <vt:lpstr>University Characteristics</vt:lpstr>
      <vt:lpstr>University Location (%)</vt:lpstr>
      <vt:lpstr>Relationship b/w Health Center and Counseling Center</vt:lpstr>
      <vt:lpstr>How Long We’ve Been Doing This</vt:lpstr>
      <vt:lpstr>Racial/Ethnic and Gender Identity of TD’s</vt:lpstr>
      <vt:lpstr>Our Titles</vt:lpstr>
      <vt:lpstr>APA Membership</vt:lpstr>
      <vt:lpstr>Mean Salaries</vt:lpstr>
      <vt:lpstr>Salary by Title</vt:lpstr>
      <vt:lpstr>Salary by Sex</vt:lpstr>
      <vt:lpstr>Salary by Years as TD</vt:lpstr>
      <vt:lpstr>ACCTA Conference Attendance</vt:lpstr>
      <vt:lpstr>Characteristics of Internship Program</vt:lpstr>
      <vt:lpstr>Accreditation</vt:lpstr>
      <vt:lpstr>Intern Selection</vt:lpstr>
      <vt:lpstr>Change in number of intern slots / staff positions</vt:lpstr>
      <vt:lpstr>Interview Process</vt:lpstr>
      <vt:lpstr>Percent of sites requesting use of structured  letters of recommendation</vt:lpstr>
      <vt:lpstr>PowerPoint Presentation</vt:lpstr>
      <vt:lpstr>Research Competencies</vt:lpstr>
      <vt:lpstr>Health Service Psychology</vt:lpstr>
    </vt:vector>
  </TitlesOfParts>
  <Company>Towson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ACCTA Survey 2014 N =111</dc:title>
  <dc:creator>Herman, Mollie</dc:creator>
  <cp:lastModifiedBy>Skylar Siminovsky</cp:lastModifiedBy>
  <cp:revision>41</cp:revision>
  <dcterms:created xsi:type="dcterms:W3CDTF">2014-07-15T14:18:25Z</dcterms:created>
  <dcterms:modified xsi:type="dcterms:W3CDTF">2014-09-09T20:29:18Z</dcterms:modified>
</cp:coreProperties>
</file>