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2.xml" ContentType="application/vnd.openxmlformats-officedocument.presentationml.notesSlide+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4.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3" r:id="rId1"/>
  </p:sldMasterIdLst>
  <p:notesMasterIdLst>
    <p:notesMasterId r:id="rId63"/>
  </p:notesMasterIdLst>
  <p:sldIdLst>
    <p:sldId id="327" r:id="rId2"/>
    <p:sldId id="375" r:id="rId3"/>
    <p:sldId id="376" r:id="rId4"/>
    <p:sldId id="256" r:id="rId5"/>
    <p:sldId id="378" r:id="rId6"/>
    <p:sldId id="377" r:id="rId7"/>
    <p:sldId id="262" r:id="rId8"/>
    <p:sldId id="277" r:id="rId9"/>
    <p:sldId id="278" r:id="rId10"/>
    <p:sldId id="276" r:id="rId11"/>
    <p:sldId id="308" r:id="rId12"/>
    <p:sldId id="309" r:id="rId13"/>
    <p:sldId id="310" r:id="rId14"/>
    <p:sldId id="311" r:id="rId15"/>
    <p:sldId id="342" r:id="rId16"/>
    <p:sldId id="386" r:id="rId17"/>
    <p:sldId id="366" r:id="rId18"/>
    <p:sldId id="367" r:id="rId19"/>
    <p:sldId id="368" r:id="rId20"/>
    <p:sldId id="369" r:id="rId21"/>
    <p:sldId id="370" r:id="rId22"/>
    <p:sldId id="371" r:id="rId23"/>
    <p:sldId id="372" r:id="rId24"/>
    <p:sldId id="373" r:id="rId25"/>
    <p:sldId id="374" r:id="rId26"/>
    <p:sldId id="343" r:id="rId27"/>
    <p:sldId id="279" r:id="rId28"/>
    <p:sldId id="280" r:id="rId29"/>
    <p:sldId id="281" r:id="rId30"/>
    <p:sldId id="304" r:id="rId31"/>
    <p:sldId id="282" r:id="rId32"/>
    <p:sldId id="283" r:id="rId33"/>
    <p:sldId id="295" r:id="rId34"/>
    <p:sldId id="284" r:id="rId35"/>
    <p:sldId id="286" r:id="rId36"/>
    <p:sldId id="287" r:id="rId37"/>
    <p:sldId id="288" r:id="rId38"/>
    <p:sldId id="291" r:id="rId39"/>
    <p:sldId id="290" r:id="rId40"/>
    <p:sldId id="289" r:id="rId41"/>
    <p:sldId id="292" r:id="rId42"/>
    <p:sldId id="348" r:id="rId43"/>
    <p:sldId id="349" r:id="rId44"/>
    <p:sldId id="361" r:id="rId45"/>
    <p:sldId id="293" r:id="rId46"/>
    <p:sldId id="296" r:id="rId47"/>
    <p:sldId id="363" r:id="rId48"/>
    <p:sldId id="354" r:id="rId49"/>
    <p:sldId id="321" r:id="rId50"/>
    <p:sldId id="322" r:id="rId51"/>
    <p:sldId id="385" r:id="rId52"/>
    <p:sldId id="323" r:id="rId53"/>
    <p:sldId id="384" r:id="rId54"/>
    <p:sldId id="324" r:id="rId55"/>
    <p:sldId id="380" r:id="rId56"/>
    <p:sldId id="381" r:id="rId57"/>
    <p:sldId id="379" r:id="rId58"/>
    <p:sldId id="382" r:id="rId59"/>
    <p:sldId id="325" r:id="rId60"/>
    <p:sldId id="383" r:id="rId61"/>
    <p:sldId id="360"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4622" autoAdjust="0"/>
  </p:normalViewPr>
  <p:slideViewPr>
    <p:cSldViewPr snapToGrid="0" snapToObjects="1">
      <p:cViewPr varScale="1">
        <p:scale>
          <a:sx n="81" d="100"/>
          <a:sy n="81" d="100"/>
        </p:scale>
        <p:origin x="-536" y="-104"/>
      </p:cViewPr>
      <p:guideLst>
        <p:guide orient="horz" pos="2160"/>
        <p:guide pos="2880"/>
      </p:guideLst>
    </p:cSldViewPr>
  </p:slideViewPr>
  <p:outlineViewPr>
    <p:cViewPr>
      <p:scale>
        <a:sx n="33" d="100"/>
        <a:sy n="33" d="100"/>
      </p:scale>
      <p:origin x="0" y="37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image" Target="../media/image7.png"/><Relationship Id="rId3"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image" Target="../media/image7.png"/><Relationship Id="rId3"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image" Target="../media/image7.png"/><Relationship Id="rId3"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image" Target="../media/image7.png"/><Relationship Id="rId3"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image" Target="../media/image7.png"/><Relationship Id="rId3"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image" Target="../media/image7.png"/><Relationship Id="rId3" Type="http://schemas.openxmlformats.org/officeDocument/2006/relationships/package" Target="../embeddings/Microsoft_Excel_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Applicants</c:v>
                </c:pt>
              </c:strCache>
            </c:strRef>
          </c:tx>
          <c:spPr>
            <a:ln>
              <a:solidFill>
                <a:srgbClr val="0000FF"/>
              </a:solidFill>
            </a:ln>
          </c:spPr>
          <c:marker>
            <c:symbol val="none"/>
          </c:marker>
          <c:cat>
            <c:numRef>
              <c:f>Sheet1!$A$2:$A$16</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Sheet1!$B$2:$B$16</c:f>
              <c:numCache>
                <c:formatCode>General</c:formatCode>
                <c:ptCount val="15"/>
                <c:pt idx="0">
                  <c:v>3135.0</c:v>
                </c:pt>
                <c:pt idx="1">
                  <c:v>3174.0</c:v>
                </c:pt>
                <c:pt idx="2">
                  <c:v>3204.0</c:v>
                </c:pt>
                <c:pt idx="3">
                  <c:v>3073.0</c:v>
                </c:pt>
                <c:pt idx="4">
                  <c:v>3174.0</c:v>
                </c:pt>
                <c:pt idx="5">
                  <c:v>3258.0</c:v>
                </c:pt>
                <c:pt idx="6">
                  <c:v>3389.0</c:v>
                </c:pt>
                <c:pt idx="7">
                  <c:v>3479.0</c:v>
                </c:pt>
                <c:pt idx="8">
                  <c:v>3698.0</c:v>
                </c:pt>
                <c:pt idx="9">
                  <c:v>3759.0</c:v>
                </c:pt>
                <c:pt idx="10">
                  <c:v>3825.0</c:v>
                </c:pt>
                <c:pt idx="11">
                  <c:v>3890.0</c:v>
                </c:pt>
                <c:pt idx="12">
                  <c:v>4199.0</c:v>
                </c:pt>
                <c:pt idx="13">
                  <c:v>4435.0</c:v>
                </c:pt>
                <c:pt idx="14">
                  <c:v>4481.0</c:v>
                </c:pt>
              </c:numCache>
            </c:numRef>
          </c:val>
          <c:smooth val="0"/>
        </c:ser>
        <c:ser>
          <c:idx val="1"/>
          <c:order val="1"/>
          <c:tx>
            <c:strRef>
              <c:f>Sheet1!$C$1</c:f>
              <c:strCache>
                <c:ptCount val="1"/>
                <c:pt idx="0">
                  <c:v> Positions</c:v>
                </c:pt>
              </c:strCache>
            </c:strRef>
          </c:tx>
          <c:spPr>
            <a:ln>
              <a:solidFill>
                <a:srgbClr val="800000"/>
              </a:solidFill>
            </a:ln>
          </c:spPr>
          <c:marker>
            <c:symbol val="none"/>
          </c:marker>
          <c:cat>
            <c:numRef>
              <c:f>Sheet1!$A$2:$A$16</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Sheet1!$C$2:$C$16</c:f>
              <c:numCache>
                <c:formatCode>General</c:formatCode>
                <c:ptCount val="15"/>
                <c:pt idx="0">
                  <c:v>2631.0</c:v>
                </c:pt>
                <c:pt idx="1">
                  <c:v>2713.0</c:v>
                </c:pt>
                <c:pt idx="2">
                  <c:v>2763.0</c:v>
                </c:pt>
                <c:pt idx="3">
                  <c:v>2752.0</c:v>
                </c:pt>
                <c:pt idx="4">
                  <c:v>2718.0</c:v>
                </c:pt>
                <c:pt idx="5">
                  <c:v>2732.0</c:v>
                </c:pt>
                <c:pt idx="6">
                  <c:v>2757.0</c:v>
                </c:pt>
                <c:pt idx="7">
                  <c:v>2779.0</c:v>
                </c:pt>
                <c:pt idx="8">
                  <c:v>2884.0</c:v>
                </c:pt>
                <c:pt idx="9">
                  <c:v>3058.0</c:v>
                </c:pt>
                <c:pt idx="10">
                  <c:v>3058.0</c:v>
                </c:pt>
                <c:pt idx="11">
                  <c:v>3101.0</c:v>
                </c:pt>
                <c:pt idx="12">
                  <c:v>3166.0</c:v>
                </c:pt>
                <c:pt idx="13">
                  <c:v>3190.0</c:v>
                </c:pt>
                <c:pt idx="14">
                  <c:v>3376.0</c:v>
                </c:pt>
              </c:numCache>
            </c:numRef>
          </c:val>
          <c:smooth val="0"/>
        </c:ser>
        <c:dLbls>
          <c:showLegendKey val="0"/>
          <c:showVal val="0"/>
          <c:showCatName val="0"/>
          <c:showSerName val="0"/>
          <c:showPercent val="0"/>
          <c:showBubbleSize val="0"/>
        </c:dLbls>
        <c:marker val="1"/>
        <c:smooth val="0"/>
        <c:axId val="2090522104"/>
        <c:axId val="2090541032"/>
      </c:lineChart>
      <c:catAx>
        <c:axId val="2090522104"/>
        <c:scaling>
          <c:orientation val="minMax"/>
        </c:scaling>
        <c:delete val="0"/>
        <c:axPos val="b"/>
        <c:numFmt formatCode="General" sourceLinked="1"/>
        <c:majorTickMark val="out"/>
        <c:minorTickMark val="none"/>
        <c:tickLblPos val="nextTo"/>
        <c:txPr>
          <a:bodyPr rot="0" vert="horz" anchor="ctr" anchorCtr="1"/>
          <a:lstStyle/>
          <a:p>
            <a:pPr>
              <a:defRPr/>
            </a:pPr>
            <a:endParaRPr lang="en-US"/>
          </a:p>
        </c:txPr>
        <c:crossAx val="2090541032"/>
        <c:crosses val="autoZero"/>
        <c:auto val="1"/>
        <c:lblAlgn val="ctr"/>
        <c:lblOffset val="100"/>
        <c:tickLblSkip val="2"/>
        <c:noMultiLvlLbl val="0"/>
      </c:catAx>
      <c:valAx>
        <c:axId val="2090541032"/>
        <c:scaling>
          <c:orientation val="minMax"/>
          <c:max val="4500.0"/>
          <c:min val="2500.0"/>
        </c:scaling>
        <c:delete val="0"/>
        <c:axPos val="l"/>
        <c:majorGridlines/>
        <c:numFmt formatCode="General" sourceLinked="1"/>
        <c:majorTickMark val="out"/>
        <c:minorTickMark val="none"/>
        <c:tickLblPos val="nextTo"/>
        <c:txPr>
          <a:bodyPr rot="0"/>
          <a:lstStyle/>
          <a:p>
            <a:pPr>
              <a:defRPr sz="1600" baseline="0"/>
            </a:pPr>
            <a:endParaRPr lang="en-US"/>
          </a:p>
        </c:txPr>
        <c:crossAx val="2090522104"/>
        <c:crosses val="autoZero"/>
        <c:crossBetween val="between"/>
        <c:majorUnit val="500.0"/>
        <c:minorUnit val="2.0"/>
      </c:valAx>
      <c:spPr>
        <a:blipFill rotWithShape="1">
          <a:blip xmlns:r="http://schemas.openxmlformats.org/officeDocument/2006/relationships" r:embed="rId2"/>
          <a:tile tx="0" ty="0" sx="100000" sy="100000" flip="none" algn="tl"/>
        </a:blipFill>
      </c:spPr>
    </c:plotArea>
    <c:legend>
      <c:legendPos val="r"/>
      <c:layout>
        <c:manualLayout>
          <c:xMode val="edge"/>
          <c:yMode val="edge"/>
          <c:x val="0.115738019877514"/>
          <c:y val="0.0733562641813853"/>
          <c:w val="0.229383177734588"/>
          <c:h val="0.139621967227675"/>
        </c:manualLayout>
      </c:layout>
      <c:overlay val="1"/>
      <c:spPr>
        <a:solidFill>
          <a:srgbClr val="FFFF00"/>
        </a:solidFill>
        <a:ln>
          <a:solidFill>
            <a:schemeClr val="tx1"/>
          </a:solidFill>
        </a:ln>
        <a:effectLst>
          <a:outerShdw blurRad="50800" dist="38100" dir="2700000" algn="tl" rotWithShape="0">
            <a:srgbClr val="000000">
              <a:alpha val="43000"/>
            </a:srgbClr>
          </a:outerShdw>
        </a:effectLst>
      </c:spPr>
      <c:txPr>
        <a:bodyPr/>
        <a:lstStyle/>
        <a:p>
          <a:pPr>
            <a:defRPr b="1" i="0" u="none" kern="1200" cap="none" spc="0" normalizeH="0"/>
          </a:pPr>
          <a:endParaRPr lang="en-US"/>
        </a:p>
      </c:txPr>
    </c:legend>
    <c:plotVisOnly val="1"/>
    <c:dispBlanksAs val="gap"/>
    <c:showDLblsOverMax val="0"/>
  </c:chart>
  <c:spPr>
    <a:ln>
      <a:solidFill>
        <a:schemeClr val="tx1"/>
      </a:solidFill>
    </a:ln>
    <a:effectLst/>
    <a:scene3d>
      <a:camera prst="orthographicFront"/>
      <a:lightRig rig="threePt" dir="t"/>
    </a:scene3d>
    <a:sp3d>
      <a:bevelB prst="angle"/>
    </a:sp3d>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b="1" dirty="0" smtClean="0"/>
              <a:t>2013 </a:t>
            </a:r>
            <a:r>
              <a:rPr lang="en-US" sz="2400" b="1" dirty="0"/>
              <a:t>APPIC </a:t>
            </a:r>
            <a:r>
              <a:rPr lang="en-US" sz="2400" b="1" dirty="0" smtClean="0"/>
              <a:t>MATCH</a:t>
            </a:r>
          </a:p>
        </c:rich>
      </c:tx>
      <c:layout>
        <c:manualLayout>
          <c:xMode val="edge"/>
          <c:yMode val="edge"/>
          <c:x val="0.32372817092131"/>
          <c:y val="0.0169761273209549"/>
        </c:manualLayout>
      </c:layout>
      <c:overlay val="0"/>
    </c:title>
    <c:autoTitleDeleted val="0"/>
    <c:plotArea>
      <c:layout/>
      <c:pieChart>
        <c:varyColors val="1"/>
        <c:ser>
          <c:idx val="0"/>
          <c:order val="0"/>
          <c:tx>
            <c:strRef>
              <c:f>Sheet1!$B$1</c:f>
              <c:strCache>
                <c:ptCount val="1"/>
                <c:pt idx="0">
                  <c:v>Applicants</c:v>
                </c:pt>
              </c:strCache>
            </c:strRef>
          </c:tx>
          <c:dPt>
            <c:idx val="1"/>
            <c:bubble3D val="0"/>
            <c:explosion val="7"/>
          </c:dPt>
          <c:dLbls>
            <c:dLbl>
              <c:idx val="0"/>
              <c:layout>
                <c:manualLayout>
                  <c:x val="0.0696389320761656"/>
                  <c:y val="-0.0118358361703461"/>
                </c:manualLayout>
              </c:layout>
              <c:dLblPos val="bestFit"/>
              <c:showLegendKey val="0"/>
              <c:showVal val="1"/>
              <c:showCatName val="1"/>
              <c:showSerName val="0"/>
              <c:showPercent val="1"/>
              <c:showBubbleSize val="0"/>
              <c:separator>
</c:separator>
            </c:dLbl>
            <c:dLbl>
              <c:idx val="1"/>
              <c:layout>
                <c:manualLayout>
                  <c:x val="-0.0356687898089172"/>
                  <c:y val="-0.0275862068965517"/>
                </c:manualLayout>
              </c:layout>
              <c:tx>
                <c:rich>
                  <a:bodyPr/>
                  <a:lstStyle/>
                  <a:p>
                    <a:r>
                      <a:rPr lang="en-US" b="1" dirty="0"/>
                      <a:t>Unmatched
1155
26%</a:t>
                    </a:r>
                  </a:p>
                </c:rich>
              </c:tx>
              <c:dLblPos val="bestFit"/>
              <c:showLegendKey val="0"/>
              <c:showVal val="1"/>
              <c:showCatName val="1"/>
              <c:showSerName val="0"/>
              <c:showPercent val="1"/>
              <c:showBubbleSize val="0"/>
              <c:separator>
</c:separator>
            </c:dLbl>
            <c:spPr>
              <a:solidFill>
                <a:srgbClr val="748A2F">
                  <a:lumMod val="20000"/>
                  <a:lumOff val="80000"/>
                </a:srgbClr>
              </a:solidFill>
              <a:ln>
                <a:solidFill>
                  <a:srgbClr val="000000"/>
                </a:solidFill>
              </a:ln>
              <a:effectLst>
                <a:outerShdw blurRad="50800" dist="38100" dir="2700000" algn="tl" rotWithShape="0">
                  <a:srgbClr val="000000">
                    <a:alpha val="43000"/>
                  </a:srgbClr>
                </a:outerShdw>
              </a:effectLst>
            </c:spPr>
            <c:dLblPos val="outEnd"/>
            <c:showLegendKey val="0"/>
            <c:showVal val="1"/>
            <c:showCatName val="1"/>
            <c:showSerName val="0"/>
            <c:showPercent val="1"/>
            <c:showBubbleSize val="0"/>
            <c:separator>
</c:separator>
            <c:showLeaderLines val="1"/>
          </c:dLbls>
          <c:cat>
            <c:strRef>
              <c:f>Sheet1!$A$2:$A$3</c:f>
              <c:strCache>
                <c:ptCount val="2"/>
                <c:pt idx="0">
                  <c:v>Matched</c:v>
                </c:pt>
                <c:pt idx="1">
                  <c:v>Unmatched</c:v>
                </c:pt>
              </c:strCache>
            </c:strRef>
          </c:cat>
          <c:val>
            <c:numRef>
              <c:f>Sheet1!$B$2:$B$3</c:f>
              <c:numCache>
                <c:formatCode>General</c:formatCode>
                <c:ptCount val="2"/>
                <c:pt idx="0">
                  <c:v>3326.0</c:v>
                </c:pt>
                <c:pt idx="1">
                  <c:v>1155.0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blipFill rotWithShape="1">
      <a:blip xmlns:r="http://schemas.openxmlformats.org/officeDocument/2006/relationships" r:embed="rId2"/>
      <a:tile tx="0" ty="0" sx="100000" sy="100000" flip="none" algn="tl"/>
    </a:blipFill>
    <a:ln>
      <a:solidFill>
        <a:srgbClr val="000000"/>
      </a:solidFill>
    </a:ln>
  </c:spPr>
  <c:txPr>
    <a:bodyPr/>
    <a:lstStyle/>
    <a:p>
      <a:pPr>
        <a:defRPr sz="2000" b="1" i="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dirty="0" smtClean="0"/>
              <a:t>2002 </a:t>
            </a:r>
            <a:r>
              <a:rPr lang="en-US" sz="2400" dirty="0"/>
              <a:t>APPIC Match</a:t>
            </a:r>
          </a:p>
        </c:rich>
      </c:tx>
      <c:layout/>
      <c:overlay val="0"/>
    </c:title>
    <c:autoTitleDeleted val="0"/>
    <c:plotArea>
      <c:layout/>
      <c:pieChart>
        <c:varyColors val="1"/>
        <c:ser>
          <c:idx val="0"/>
          <c:order val="0"/>
          <c:tx>
            <c:strRef>
              <c:f>Sheet1!$B$1</c:f>
              <c:strCache>
                <c:ptCount val="1"/>
                <c:pt idx="0">
                  <c:v>Applicants</c:v>
                </c:pt>
              </c:strCache>
            </c:strRef>
          </c:tx>
          <c:dPt>
            <c:idx val="1"/>
            <c:bubble3D val="0"/>
            <c:explosion val="7"/>
          </c:dPt>
          <c:dLbls>
            <c:dLbl>
              <c:idx val="0"/>
              <c:layout>
                <c:manualLayout>
                  <c:x val="0.16645421870037"/>
                  <c:y val="-0.0488063660477454"/>
                </c:manualLayout>
              </c:layout>
              <c:dLblPos val="bestFit"/>
              <c:showLegendKey val="0"/>
              <c:showVal val="1"/>
              <c:showCatName val="1"/>
              <c:showSerName val="0"/>
              <c:showPercent val="1"/>
              <c:showBubbleSize val="0"/>
              <c:separator>
</c:separator>
            </c:dLbl>
            <c:dLbl>
              <c:idx val="1"/>
              <c:layout>
                <c:manualLayout>
                  <c:x val="-0.130785562632696"/>
                  <c:y val="0.0763925729442971"/>
                </c:manualLayout>
              </c:layout>
              <c:dLblPos val="bestFit"/>
              <c:showLegendKey val="0"/>
              <c:showVal val="1"/>
              <c:showCatName val="1"/>
              <c:showSerName val="0"/>
              <c:showPercent val="1"/>
              <c:showBubbleSize val="0"/>
              <c:separator>
</c:separator>
            </c:dLbl>
            <c:spPr>
              <a:solidFill>
                <a:srgbClr val="748A2F">
                  <a:lumMod val="20000"/>
                  <a:lumOff val="80000"/>
                </a:srgbClr>
              </a:solidFill>
              <a:ln>
                <a:solidFill>
                  <a:srgbClr val="000000"/>
                </a:solidFill>
              </a:ln>
              <a:effectLst>
                <a:outerShdw blurRad="50800" dist="38100" dir="2700000" algn="tl" rotWithShape="0">
                  <a:srgbClr val="000000">
                    <a:alpha val="43000"/>
                  </a:srgbClr>
                </a:outerShdw>
              </a:effectLst>
            </c:spPr>
            <c:dLblPos val="outEnd"/>
            <c:showLegendKey val="0"/>
            <c:showVal val="1"/>
            <c:showCatName val="1"/>
            <c:showSerName val="0"/>
            <c:showPercent val="1"/>
            <c:showBubbleSize val="0"/>
            <c:separator>
</c:separator>
            <c:showLeaderLines val="1"/>
          </c:dLbls>
          <c:cat>
            <c:strRef>
              <c:f>Sheet1!$A$2:$A$3</c:f>
              <c:strCache>
                <c:ptCount val="2"/>
                <c:pt idx="0">
                  <c:v>Matched</c:v>
                </c:pt>
                <c:pt idx="1">
                  <c:v>Unmatched</c:v>
                </c:pt>
              </c:strCache>
            </c:strRef>
          </c:cat>
          <c:val>
            <c:numRef>
              <c:f>Sheet1!$B$2:$B$3</c:f>
              <c:numCache>
                <c:formatCode>General</c:formatCode>
                <c:ptCount val="2"/>
                <c:pt idx="0">
                  <c:v>2752.0</c:v>
                </c:pt>
                <c:pt idx="1">
                  <c:v>319.0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blipFill rotWithShape="1">
      <a:blip xmlns:r="http://schemas.openxmlformats.org/officeDocument/2006/relationships" r:embed="rId2"/>
      <a:tile tx="0" ty="0" sx="100000" sy="100000" flip="none" algn="tl"/>
    </a:blipFill>
    <a:ln>
      <a:solidFill>
        <a:srgbClr val="000000"/>
      </a:solidFill>
    </a:ln>
  </c:spPr>
  <c:txPr>
    <a:bodyPr/>
    <a:lstStyle/>
    <a:p>
      <a:pPr>
        <a:defRPr sz="2000" b="1" i="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dirty="0" smtClean="0"/>
              <a:t>2013</a:t>
            </a:r>
            <a:r>
              <a:rPr lang="en-US" sz="2400" baseline="0" dirty="0" smtClean="0"/>
              <a:t> APPIC Match</a:t>
            </a:r>
          </a:p>
        </c:rich>
      </c:tx>
      <c:layout/>
      <c:overlay val="0"/>
    </c:title>
    <c:autoTitleDeleted val="0"/>
    <c:plotArea>
      <c:layout/>
      <c:pieChart>
        <c:varyColors val="1"/>
        <c:ser>
          <c:idx val="0"/>
          <c:order val="0"/>
          <c:tx>
            <c:strRef>
              <c:f>Sheet1!$B$1</c:f>
              <c:strCache>
                <c:ptCount val="1"/>
                <c:pt idx="0">
                  <c:v>Applicants</c:v>
                </c:pt>
              </c:strCache>
            </c:strRef>
          </c:tx>
          <c:explosion val="5"/>
          <c:dLbls>
            <c:dLbl>
              <c:idx val="0"/>
              <c:layout>
                <c:manualLayout>
                  <c:x val="-0.0171981878061421"/>
                  <c:y val="0.237665782493369"/>
                </c:manualLayout>
              </c:layout>
              <c:tx>
                <c:rich>
                  <a:bodyPr/>
                  <a:lstStyle/>
                  <a:p>
                    <a:r>
                      <a:rPr lang="en-US" sz="2000" dirty="0"/>
                      <a:t>Matched to Accredited
56%</a:t>
                    </a:r>
                  </a:p>
                </c:rich>
              </c:tx>
              <c:dLblPos val="bestFit"/>
              <c:showLegendKey val="0"/>
              <c:showVal val="0"/>
              <c:showCatName val="1"/>
              <c:showSerName val="0"/>
              <c:showPercent val="1"/>
              <c:showBubbleSize val="0"/>
              <c:separator>
</c:separator>
            </c:dLbl>
            <c:dLbl>
              <c:idx val="1"/>
              <c:layout>
                <c:manualLayout>
                  <c:x val="-0.0498956483942692"/>
                  <c:y val="-0.00636604774535809"/>
                </c:manualLayout>
              </c:layout>
              <c:tx>
                <c:rich>
                  <a:bodyPr/>
                  <a:lstStyle/>
                  <a:p>
                    <a:r>
                      <a:rPr lang="en-US" sz="2000" dirty="0"/>
                      <a:t>Matched to Non-Accredited
18%</a:t>
                    </a:r>
                  </a:p>
                </c:rich>
              </c:tx>
              <c:dLblPos val="bestFit"/>
              <c:showLegendKey val="0"/>
              <c:showVal val="0"/>
              <c:showCatName val="1"/>
              <c:showSerName val="0"/>
              <c:showPercent val="1"/>
              <c:showBubbleSize val="0"/>
              <c:separator>
</c:separator>
            </c:dLbl>
            <c:dLbl>
              <c:idx val="2"/>
              <c:layout>
                <c:manualLayout>
                  <c:x val="-0.0475583864118896"/>
                  <c:y val="-0.0360744376448965"/>
                </c:manualLayout>
              </c:layout>
              <c:tx>
                <c:rich>
                  <a:bodyPr/>
                  <a:lstStyle/>
                  <a:p>
                    <a:r>
                      <a:rPr lang="en-US" sz="2000" dirty="0"/>
                      <a:t>Unmatched
26%</a:t>
                    </a:r>
                  </a:p>
                </c:rich>
              </c:tx>
              <c:dLblPos val="bestFit"/>
              <c:showLegendKey val="0"/>
              <c:showVal val="0"/>
              <c:showCatName val="1"/>
              <c:showSerName val="0"/>
              <c:showPercent val="1"/>
              <c:showBubbleSize val="0"/>
              <c:separator>
</c:separator>
            </c:dLbl>
            <c:spPr>
              <a:solidFill>
                <a:srgbClr val="748A2F">
                  <a:lumMod val="20000"/>
                  <a:lumOff val="80000"/>
                </a:srgbClr>
              </a:solidFill>
              <a:ln>
                <a:solidFill>
                  <a:srgbClr val="000000"/>
                </a:solidFill>
              </a:ln>
              <a:effectLst>
                <a:outerShdw blurRad="50800" dist="38100" dir="2700000" algn="tl" rotWithShape="0">
                  <a:srgbClr val="000000">
                    <a:alpha val="43000"/>
                  </a:srgbClr>
                </a:outerShdw>
              </a:effectLst>
            </c:spPr>
            <c:txPr>
              <a:bodyPr/>
              <a:lstStyle/>
              <a:p>
                <a:pPr>
                  <a:defRPr b="1" i="0"/>
                </a:pPr>
                <a:endParaRPr lang="en-US"/>
              </a:p>
            </c:txPr>
            <c:dLblPos val="outEnd"/>
            <c:showLegendKey val="0"/>
            <c:showVal val="0"/>
            <c:showCatName val="1"/>
            <c:showSerName val="0"/>
            <c:showPercent val="1"/>
            <c:showBubbleSize val="0"/>
            <c:separator>
</c:separator>
            <c:showLeaderLines val="1"/>
          </c:dLbls>
          <c:cat>
            <c:strRef>
              <c:f>Sheet1!$A$2:$A$4</c:f>
              <c:strCache>
                <c:ptCount val="3"/>
                <c:pt idx="0">
                  <c:v>Matched to Accredited</c:v>
                </c:pt>
                <c:pt idx="1">
                  <c:v>Matched to Non-Accredited</c:v>
                </c:pt>
                <c:pt idx="2">
                  <c:v>Unmatched</c:v>
                </c:pt>
              </c:strCache>
            </c:strRef>
          </c:cat>
          <c:val>
            <c:numRef>
              <c:f>Sheet1!$B$2:$B$4</c:f>
              <c:numCache>
                <c:formatCode>General</c:formatCode>
                <c:ptCount val="3"/>
                <c:pt idx="0">
                  <c:v>2506.0</c:v>
                </c:pt>
                <c:pt idx="1">
                  <c:v>820.0</c:v>
                </c:pt>
                <c:pt idx="2">
                  <c:v>1155.0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blipFill rotWithShape="1">
      <a:blip xmlns:r="http://schemas.openxmlformats.org/officeDocument/2006/relationships" r:embed="rId2"/>
      <a:tile tx="0" ty="0" sx="100000" sy="100000" flip="none" algn="tl"/>
    </a:blipFill>
    <a:ln>
      <a:solidFill>
        <a:srgbClr val="000000"/>
      </a:solidFill>
    </a:ln>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Median</c:v>
                </c:pt>
              </c:strCache>
            </c:strRef>
          </c:tx>
          <c:invertIfNegative val="0"/>
          <c:dLbls>
            <c:txPr>
              <a:bodyPr/>
              <a:lstStyle/>
              <a:p>
                <a:pPr>
                  <a:defRPr b="1" i="0"/>
                </a:pPr>
                <a:endParaRPr lang="en-US"/>
              </a:p>
            </c:txPr>
            <c:showLegendKey val="0"/>
            <c:showVal val="1"/>
            <c:showCatName val="0"/>
            <c:showSerName val="0"/>
            <c:showPercent val="0"/>
            <c:showBubbleSize val="0"/>
            <c:showLeaderLines val="0"/>
          </c:dLbls>
          <c:cat>
            <c:strRef>
              <c:f>Sheet1!$A$2:$A$3</c:f>
              <c:strCache>
                <c:ptCount val="2"/>
                <c:pt idx="0">
                  <c:v>Pre-Internship</c:v>
                </c:pt>
                <c:pt idx="1">
                  <c:v>At Graduation</c:v>
                </c:pt>
              </c:strCache>
            </c:strRef>
          </c:cat>
          <c:val>
            <c:numRef>
              <c:f>Sheet1!$B$2:$B$3</c:f>
              <c:numCache>
                <c:formatCode>"$"#,##0_);[Red]\("$"#,##0\)</c:formatCode>
                <c:ptCount val="2"/>
                <c:pt idx="0">
                  <c:v>70000.0</c:v>
                </c:pt>
                <c:pt idx="1">
                  <c:v>100000.0</c:v>
                </c:pt>
              </c:numCache>
            </c:numRef>
          </c:val>
        </c:ser>
        <c:ser>
          <c:idx val="1"/>
          <c:order val="1"/>
          <c:tx>
            <c:strRef>
              <c:f>Sheet1!$C$1</c:f>
              <c:strCache>
                <c:ptCount val="1"/>
                <c:pt idx="0">
                  <c:v>Mean</c:v>
                </c:pt>
              </c:strCache>
            </c:strRef>
          </c:tx>
          <c:invertIfNegative val="0"/>
          <c:dLbls>
            <c:dLbl>
              <c:idx val="0"/>
              <c:layout>
                <c:manualLayout>
                  <c:x val="-0.00165146559769596"/>
                  <c:y val="-0.00241657166876071"/>
                </c:manualLayout>
              </c:layout>
              <c:showLegendKey val="0"/>
              <c:showVal val="1"/>
              <c:showCatName val="0"/>
              <c:showSerName val="0"/>
              <c:showPercent val="0"/>
              <c:showBubbleSize val="0"/>
            </c:dLbl>
            <c:numFmt formatCode="&quot;$&quot;#,##0" sourceLinked="0"/>
            <c:txPr>
              <a:bodyPr/>
              <a:lstStyle/>
              <a:p>
                <a:pPr>
                  <a:defRPr b="1" i="0"/>
                </a:pPr>
                <a:endParaRPr lang="en-US"/>
              </a:p>
            </c:txPr>
            <c:showLegendKey val="0"/>
            <c:showVal val="1"/>
            <c:showCatName val="0"/>
            <c:showSerName val="0"/>
            <c:showPercent val="0"/>
            <c:showBubbleSize val="0"/>
            <c:showLeaderLines val="0"/>
          </c:dLbls>
          <c:cat>
            <c:strRef>
              <c:f>Sheet1!$A$2:$A$3</c:f>
              <c:strCache>
                <c:ptCount val="2"/>
                <c:pt idx="0">
                  <c:v>Pre-Internship</c:v>
                </c:pt>
                <c:pt idx="1">
                  <c:v>At Graduation</c:v>
                </c:pt>
              </c:strCache>
            </c:strRef>
          </c:cat>
          <c:val>
            <c:numRef>
              <c:f>Sheet1!$C$2:$C$3</c:f>
              <c:numCache>
                <c:formatCode>General</c:formatCode>
                <c:ptCount val="2"/>
                <c:pt idx="0">
                  <c:v>84569.0</c:v>
                </c:pt>
                <c:pt idx="1">
                  <c:v>100725.0</c:v>
                </c:pt>
              </c:numCache>
            </c:numRef>
          </c:val>
        </c:ser>
        <c:dLbls>
          <c:showLegendKey val="0"/>
          <c:showVal val="0"/>
          <c:showCatName val="0"/>
          <c:showSerName val="0"/>
          <c:showPercent val="0"/>
          <c:showBubbleSize val="0"/>
        </c:dLbls>
        <c:gapWidth val="150"/>
        <c:overlap val="-17"/>
        <c:axId val="2089847432"/>
        <c:axId val="2089850440"/>
      </c:barChart>
      <c:catAx>
        <c:axId val="2089847432"/>
        <c:scaling>
          <c:orientation val="minMax"/>
        </c:scaling>
        <c:delete val="0"/>
        <c:axPos val="b"/>
        <c:majorTickMark val="out"/>
        <c:minorTickMark val="none"/>
        <c:tickLblPos val="nextTo"/>
        <c:txPr>
          <a:bodyPr/>
          <a:lstStyle/>
          <a:p>
            <a:pPr>
              <a:defRPr b="1" i="0"/>
            </a:pPr>
            <a:endParaRPr lang="en-US"/>
          </a:p>
        </c:txPr>
        <c:crossAx val="2089850440"/>
        <c:crosses val="autoZero"/>
        <c:auto val="1"/>
        <c:lblAlgn val="ctr"/>
        <c:lblOffset val="100"/>
        <c:noMultiLvlLbl val="0"/>
      </c:catAx>
      <c:valAx>
        <c:axId val="2089850440"/>
        <c:scaling>
          <c:orientation val="minMax"/>
        </c:scaling>
        <c:delete val="0"/>
        <c:axPos val="l"/>
        <c:majorGridlines/>
        <c:numFmt formatCode="&quot;$&quot;#,##0_);[Red]\(&quot;$&quot;#,##0\)" sourceLinked="1"/>
        <c:majorTickMark val="out"/>
        <c:minorTickMark val="none"/>
        <c:tickLblPos val="nextTo"/>
        <c:crossAx val="2089847432"/>
        <c:crosses val="autoZero"/>
        <c:crossBetween val="between"/>
      </c:valAx>
      <c:spPr>
        <a:blipFill rotWithShape="1">
          <a:blip xmlns:r="http://schemas.openxmlformats.org/officeDocument/2006/relationships" r:embed="rId1"/>
          <a:tile tx="0" ty="0" sx="100000" sy="100000" flip="none" algn="tl"/>
        </a:blipFill>
      </c:spPr>
    </c:plotArea>
    <c:legend>
      <c:legendPos val="l"/>
      <c:layout>
        <c:manualLayout>
          <c:xMode val="edge"/>
          <c:yMode val="edge"/>
          <c:x val="0.194872940528123"/>
          <c:y val="0.0728820889987192"/>
          <c:w val="0.171391050278805"/>
          <c:h val="0.11476470108055"/>
        </c:manualLayout>
      </c:layout>
      <c:overlay val="1"/>
      <c:spPr>
        <a:solidFill>
          <a:srgbClr val="CCFFCC"/>
        </a:solidFill>
        <a:ln>
          <a:solidFill>
            <a:schemeClr val="tx1"/>
          </a:solidFill>
        </a:ln>
      </c:spPr>
      <c:txPr>
        <a:bodyPr/>
        <a:lstStyle/>
        <a:p>
          <a:pPr>
            <a:defRPr b="1" i="0"/>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Median</c:v>
                </c:pt>
              </c:strCache>
            </c:strRef>
          </c:tx>
          <c:spPr>
            <a:solidFill>
              <a:srgbClr val="4F81BD"/>
            </a:solidFill>
          </c:spPr>
          <c:invertIfNegative val="0"/>
          <c:dLbls>
            <c:txPr>
              <a:bodyPr/>
              <a:lstStyle/>
              <a:p>
                <a:pPr>
                  <a:defRPr b="1" i="0"/>
                </a:pPr>
                <a:endParaRPr lang="en-US"/>
              </a:p>
            </c:txPr>
            <c:showLegendKey val="0"/>
            <c:showVal val="1"/>
            <c:showCatName val="0"/>
            <c:showSerName val="0"/>
            <c:showPercent val="0"/>
            <c:showBubbleSize val="0"/>
            <c:showLeaderLines val="0"/>
          </c:dLbls>
          <c:cat>
            <c:strRef>
              <c:f>Sheet1!$A$2:$A$3</c:f>
              <c:strCache>
                <c:ptCount val="2"/>
                <c:pt idx="0">
                  <c:v>Ph.D. Programs</c:v>
                </c:pt>
                <c:pt idx="1">
                  <c:v>Psy.D. Programs</c:v>
                </c:pt>
              </c:strCache>
            </c:strRef>
          </c:cat>
          <c:val>
            <c:numRef>
              <c:f>Sheet1!$B$2:$B$3</c:f>
              <c:numCache>
                <c:formatCode>"$"#,##0_);[Red]\("$"#,##0\)</c:formatCode>
                <c:ptCount val="2"/>
                <c:pt idx="0">
                  <c:v>30000.0</c:v>
                </c:pt>
                <c:pt idx="1">
                  <c:v>120000.0</c:v>
                </c:pt>
              </c:numCache>
            </c:numRef>
          </c:val>
        </c:ser>
        <c:ser>
          <c:idx val="1"/>
          <c:order val="1"/>
          <c:tx>
            <c:strRef>
              <c:f>Sheet1!$C$1</c:f>
              <c:strCache>
                <c:ptCount val="1"/>
                <c:pt idx="0">
                  <c:v>Mean</c:v>
                </c:pt>
              </c:strCache>
            </c:strRef>
          </c:tx>
          <c:spPr>
            <a:solidFill>
              <a:srgbClr val="C0504D"/>
            </a:solidFill>
          </c:spPr>
          <c:invertIfNegative val="0"/>
          <c:dLbls>
            <c:numFmt formatCode="&quot;$&quot;#,##0" sourceLinked="0"/>
            <c:txPr>
              <a:bodyPr/>
              <a:lstStyle/>
              <a:p>
                <a:pPr>
                  <a:defRPr b="1" i="0"/>
                </a:pPr>
                <a:endParaRPr lang="en-US"/>
              </a:p>
            </c:txPr>
            <c:showLegendKey val="0"/>
            <c:showVal val="1"/>
            <c:showCatName val="0"/>
            <c:showSerName val="0"/>
            <c:showPercent val="0"/>
            <c:showBubbleSize val="0"/>
            <c:showLeaderLines val="0"/>
          </c:dLbls>
          <c:cat>
            <c:strRef>
              <c:f>Sheet1!$A$2:$A$3</c:f>
              <c:strCache>
                <c:ptCount val="2"/>
                <c:pt idx="0">
                  <c:v>Ph.D. Programs</c:v>
                </c:pt>
                <c:pt idx="1">
                  <c:v>Psy.D. Programs</c:v>
                </c:pt>
              </c:strCache>
            </c:strRef>
          </c:cat>
          <c:val>
            <c:numRef>
              <c:f>Sheet1!$C$2:$C$3</c:f>
              <c:numCache>
                <c:formatCode>"$"#,##0_);[Red]\("$"#,##0\)</c:formatCode>
                <c:ptCount val="2"/>
                <c:pt idx="0">
                  <c:v>53644.0</c:v>
                </c:pt>
                <c:pt idx="1">
                  <c:v>126922.0</c:v>
                </c:pt>
              </c:numCache>
            </c:numRef>
          </c:val>
        </c:ser>
        <c:dLbls>
          <c:showLegendKey val="0"/>
          <c:showVal val="0"/>
          <c:showCatName val="0"/>
          <c:showSerName val="0"/>
          <c:showPercent val="0"/>
          <c:showBubbleSize val="0"/>
        </c:dLbls>
        <c:gapWidth val="150"/>
        <c:overlap val="-17"/>
        <c:axId val="2089913864"/>
        <c:axId val="2072986344"/>
      </c:barChart>
      <c:catAx>
        <c:axId val="2089913864"/>
        <c:scaling>
          <c:orientation val="minMax"/>
        </c:scaling>
        <c:delete val="0"/>
        <c:axPos val="b"/>
        <c:majorTickMark val="out"/>
        <c:minorTickMark val="none"/>
        <c:tickLblPos val="nextTo"/>
        <c:txPr>
          <a:bodyPr/>
          <a:lstStyle/>
          <a:p>
            <a:pPr>
              <a:defRPr b="1" i="0"/>
            </a:pPr>
            <a:endParaRPr lang="en-US"/>
          </a:p>
        </c:txPr>
        <c:crossAx val="2072986344"/>
        <c:crosses val="autoZero"/>
        <c:auto val="1"/>
        <c:lblAlgn val="ctr"/>
        <c:lblOffset val="100"/>
        <c:noMultiLvlLbl val="0"/>
      </c:catAx>
      <c:valAx>
        <c:axId val="2072986344"/>
        <c:scaling>
          <c:orientation val="minMax"/>
        </c:scaling>
        <c:delete val="0"/>
        <c:axPos val="l"/>
        <c:majorGridlines/>
        <c:numFmt formatCode="&quot;$&quot;#,##0_);[Red]\(&quot;$&quot;#,##0\)" sourceLinked="1"/>
        <c:majorTickMark val="out"/>
        <c:minorTickMark val="none"/>
        <c:tickLblPos val="nextTo"/>
        <c:crossAx val="2089913864"/>
        <c:crosses val="autoZero"/>
        <c:crossBetween val="between"/>
      </c:valAx>
      <c:spPr>
        <a:blipFill rotWithShape="1">
          <a:blip xmlns:r="http://schemas.openxmlformats.org/officeDocument/2006/relationships" r:embed="rId2"/>
          <a:tile tx="0" ty="0" sx="100000" sy="100000" flip="none" algn="tl"/>
        </a:blipFill>
      </c:spPr>
    </c:plotArea>
    <c:legend>
      <c:legendPos val="l"/>
      <c:layout>
        <c:manualLayout>
          <c:xMode val="edge"/>
          <c:yMode val="edge"/>
          <c:x val="0.194872940528123"/>
          <c:y val="0.0728820889987192"/>
          <c:w val="0.171391050278805"/>
          <c:h val="0.120829733048788"/>
        </c:manualLayout>
      </c:layout>
      <c:overlay val="1"/>
      <c:spPr>
        <a:solidFill>
          <a:srgbClr val="CCFFCC"/>
        </a:solidFill>
        <a:ln>
          <a:solidFill>
            <a:schemeClr val="tx1"/>
          </a:solidFill>
        </a:ln>
      </c:spPr>
      <c:txPr>
        <a:bodyPr/>
        <a:lstStyle/>
        <a:p>
          <a:pPr>
            <a:defRPr b="1" i="0"/>
          </a:pPr>
          <a:endParaRPr lang="en-US"/>
        </a:p>
      </c:txPr>
    </c:legend>
    <c:plotVisOnly val="1"/>
    <c:dispBlanksAs val="gap"/>
    <c:showDLblsOverMax val="0"/>
  </c:chart>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Median</c:v>
                </c:pt>
              </c:strCache>
            </c:strRef>
          </c:tx>
          <c:spPr>
            <a:solidFill>
              <a:srgbClr val="4F81BD"/>
            </a:solidFill>
          </c:spPr>
          <c:invertIfNegative val="0"/>
          <c:dLbls>
            <c:txPr>
              <a:bodyPr/>
              <a:lstStyle/>
              <a:p>
                <a:pPr>
                  <a:defRPr b="1" i="0"/>
                </a:pPr>
                <a:endParaRPr lang="en-US"/>
              </a:p>
            </c:txPr>
            <c:showLegendKey val="0"/>
            <c:showVal val="1"/>
            <c:showCatName val="0"/>
            <c:showSerName val="0"/>
            <c:showPercent val="0"/>
            <c:showBubbleSize val="0"/>
            <c:showLeaderLines val="0"/>
          </c:dLbls>
          <c:cat>
            <c:strRef>
              <c:f>Sheet1!$A$2:$A$3</c:f>
              <c:strCache>
                <c:ptCount val="2"/>
                <c:pt idx="0">
                  <c:v>White (Non-Hispanic)</c:v>
                </c:pt>
                <c:pt idx="1">
                  <c:v>Non-White</c:v>
                </c:pt>
              </c:strCache>
            </c:strRef>
          </c:cat>
          <c:val>
            <c:numRef>
              <c:f>Sheet1!$B$2:$B$3</c:f>
              <c:numCache>
                <c:formatCode>"$"#,##0_);[Red]\("$"#,##0\)</c:formatCode>
                <c:ptCount val="2"/>
                <c:pt idx="0">
                  <c:v>60000.0</c:v>
                </c:pt>
                <c:pt idx="1">
                  <c:v>90000.0</c:v>
                </c:pt>
              </c:numCache>
            </c:numRef>
          </c:val>
        </c:ser>
        <c:ser>
          <c:idx val="1"/>
          <c:order val="1"/>
          <c:tx>
            <c:strRef>
              <c:f>Sheet1!$C$1</c:f>
              <c:strCache>
                <c:ptCount val="1"/>
                <c:pt idx="0">
                  <c:v>Mean</c:v>
                </c:pt>
              </c:strCache>
            </c:strRef>
          </c:tx>
          <c:spPr>
            <a:solidFill>
              <a:srgbClr val="C0504D"/>
            </a:solidFill>
          </c:spPr>
          <c:invertIfNegative val="0"/>
          <c:dLbls>
            <c:numFmt formatCode="&quot;$&quot;#,##0" sourceLinked="0"/>
            <c:txPr>
              <a:bodyPr/>
              <a:lstStyle/>
              <a:p>
                <a:pPr>
                  <a:defRPr b="1" i="0"/>
                </a:pPr>
                <a:endParaRPr lang="en-US"/>
              </a:p>
            </c:txPr>
            <c:showLegendKey val="0"/>
            <c:showVal val="1"/>
            <c:showCatName val="0"/>
            <c:showSerName val="0"/>
            <c:showPercent val="0"/>
            <c:showBubbleSize val="0"/>
            <c:showLeaderLines val="0"/>
          </c:dLbls>
          <c:cat>
            <c:strRef>
              <c:f>Sheet1!$A$2:$A$3</c:f>
              <c:strCache>
                <c:ptCount val="2"/>
                <c:pt idx="0">
                  <c:v>White (Non-Hispanic)</c:v>
                </c:pt>
                <c:pt idx="1">
                  <c:v>Non-White</c:v>
                </c:pt>
              </c:strCache>
            </c:strRef>
          </c:cat>
          <c:val>
            <c:numRef>
              <c:f>Sheet1!$C$2:$C$3</c:f>
              <c:numCache>
                <c:formatCode>General</c:formatCode>
                <c:ptCount val="2"/>
                <c:pt idx="0">
                  <c:v>80752.0</c:v>
                </c:pt>
                <c:pt idx="1">
                  <c:v>96237.0</c:v>
                </c:pt>
              </c:numCache>
            </c:numRef>
          </c:val>
        </c:ser>
        <c:dLbls>
          <c:showLegendKey val="0"/>
          <c:showVal val="0"/>
          <c:showCatName val="0"/>
          <c:showSerName val="0"/>
          <c:showPercent val="0"/>
          <c:showBubbleSize val="0"/>
        </c:dLbls>
        <c:gapWidth val="150"/>
        <c:overlap val="-17"/>
        <c:axId val="2090118152"/>
        <c:axId val="2073933928"/>
      </c:barChart>
      <c:catAx>
        <c:axId val="2090118152"/>
        <c:scaling>
          <c:orientation val="minMax"/>
        </c:scaling>
        <c:delete val="0"/>
        <c:axPos val="b"/>
        <c:majorTickMark val="out"/>
        <c:minorTickMark val="none"/>
        <c:tickLblPos val="nextTo"/>
        <c:txPr>
          <a:bodyPr/>
          <a:lstStyle/>
          <a:p>
            <a:pPr>
              <a:defRPr b="1" i="0"/>
            </a:pPr>
            <a:endParaRPr lang="en-US"/>
          </a:p>
        </c:txPr>
        <c:crossAx val="2073933928"/>
        <c:crosses val="autoZero"/>
        <c:auto val="1"/>
        <c:lblAlgn val="ctr"/>
        <c:lblOffset val="100"/>
        <c:noMultiLvlLbl val="0"/>
      </c:catAx>
      <c:valAx>
        <c:axId val="2073933928"/>
        <c:scaling>
          <c:orientation val="minMax"/>
        </c:scaling>
        <c:delete val="0"/>
        <c:axPos val="l"/>
        <c:majorGridlines/>
        <c:numFmt formatCode="&quot;$&quot;#,##0_);[Red]\(&quot;$&quot;#,##0\)" sourceLinked="1"/>
        <c:majorTickMark val="out"/>
        <c:minorTickMark val="none"/>
        <c:tickLblPos val="nextTo"/>
        <c:crossAx val="2090118152"/>
        <c:crosses val="autoZero"/>
        <c:crossBetween val="between"/>
      </c:valAx>
      <c:spPr>
        <a:blipFill rotWithShape="1">
          <a:blip xmlns:r="http://schemas.openxmlformats.org/officeDocument/2006/relationships" r:embed="rId2"/>
          <a:tile tx="0" ty="0" sx="100000" sy="100000" flip="none" algn="tl"/>
        </a:blipFill>
      </c:spPr>
    </c:plotArea>
    <c:legend>
      <c:legendPos val="l"/>
      <c:layout>
        <c:manualLayout>
          <c:xMode val="edge"/>
          <c:yMode val="edge"/>
          <c:x val="0.194872940528123"/>
          <c:y val="0.0728820889987192"/>
          <c:w val="0.171391050278805"/>
          <c:h val="0.105098414405507"/>
        </c:manualLayout>
      </c:layout>
      <c:overlay val="1"/>
      <c:spPr>
        <a:solidFill>
          <a:srgbClr val="CCFFCC"/>
        </a:solidFill>
        <a:ln>
          <a:solidFill>
            <a:schemeClr val="tx1"/>
          </a:solidFill>
        </a:ln>
      </c:spPr>
      <c:txPr>
        <a:bodyPr/>
        <a:lstStyle/>
        <a:p>
          <a:pPr>
            <a:defRPr b="1" i="0"/>
          </a:pPr>
          <a:endParaRPr lang="en-US"/>
        </a:p>
      </c:txPr>
    </c:legend>
    <c:plotVisOnly val="1"/>
    <c:dispBlanksAs val="gap"/>
    <c:showDLblsOverMax val="0"/>
  </c:chart>
  <c:txPr>
    <a:bodyPr/>
    <a:lstStyle/>
    <a:p>
      <a:pPr>
        <a:defRPr sz="1800"/>
      </a:pPr>
      <a:endParaRPr lang="en-US"/>
    </a:p>
  </c:txPr>
  <c:externalData r:id="rId3">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09F180-FD6C-2A4E-9390-475F963213AA}" type="datetimeFigureOut">
              <a:rPr lang="en-US" smtClean="0"/>
              <a:t>9/23/13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FEAE7-CEE4-7449-99D7-6BD427C6E97B}" type="slidenum">
              <a:rPr lang="en-US" smtClean="0"/>
              <a:t>‹#›</a:t>
            </a:fld>
            <a:endParaRPr lang="en-US"/>
          </a:p>
        </p:txBody>
      </p:sp>
    </p:spTree>
    <p:extLst>
      <p:ext uri="{BB962C8B-B14F-4D97-AF65-F5344CB8AC3E}">
        <p14:creationId xmlns:p14="http://schemas.microsoft.com/office/powerpoint/2010/main" val="40152458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4FEAE7-CEE4-7449-99D7-6BD427C6E97B}" type="slidenum">
              <a:rPr lang="en-US" smtClean="0"/>
              <a:t>10</a:t>
            </a:fld>
            <a:endParaRPr lang="en-US"/>
          </a:p>
        </p:txBody>
      </p:sp>
    </p:spTree>
    <p:extLst>
      <p:ext uri="{BB962C8B-B14F-4D97-AF65-F5344CB8AC3E}">
        <p14:creationId xmlns:p14="http://schemas.microsoft.com/office/powerpoint/2010/main" val="196034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4FEAE7-CEE4-7449-99D7-6BD427C6E97B}" type="slidenum">
              <a:rPr lang="en-US" smtClean="0"/>
              <a:t>27</a:t>
            </a:fld>
            <a:endParaRPr lang="en-US"/>
          </a:p>
        </p:txBody>
      </p:sp>
    </p:spTree>
    <p:extLst>
      <p:ext uri="{BB962C8B-B14F-4D97-AF65-F5344CB8AC3E}">
        <p14:creationId xmlns:p14="http://schemas.microsoft.com/office/powerpoint/2010/main" val="1960348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4FEAE7-CEE4-7449-99D7-6BD427C6E97B}" type="slidenum">
              <a:rPr lang="en-US" smtClean="0"/>
              <a:t>28</a:t>
            </a:fld>
            <a:endParaRPr lang="en-US"/>
          </a:p>
        </p:txBody>
      </p:sp>
    </p:spTree>
    <p:extLst>
      <p:ext uri="{BB962C8B-B14F-4D97-AF65-F5344CB8AC3E}">
        <p14:creationId xmlns:p14="http://schemas.microsoft.com/office/powerpoint/2010/main" val="196034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4FEAE7-CEE4-7449-99D7-6BD427C6E97B}" type="slidenum">
              <a:rPr lang="en-US" smtClean="0"/>
              <a:t>29</a:t>
            </a:fld>
            <a:endParaRPr lang="en-US"/>
          </a:p>
        </p:txBody>
      </p:sp>
    </p:spTree>
    <p:extLst>
      <p:ext uri="{BB962C8B-B14F-4D97-AF65-F5344CB8AC3E}">
        <p14:creationId xmlns:p14="http://schemas.microsoft.com/office/powerpoint/2010/main" val="1960348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23DE7F-E60E-7B4B-A0EA-C58D9A2A22A2}" type="datetimeFigureOut">
              <a:rPr lang="en-US" smtClean="0"/>
              <a:t>9/23/13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3DE7F-E60E-7B4B-A0EA-C58D9A2A22A2}" type="datetimeFigureOut">
              <a:rPr lang="en-US" smtClean="0"/>
              <a:t>9/23/13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8F20D-F763-8A43-BA51-68B9BBD168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3DE7F-E60E-7B4B-A0EA-C58D9A2A22A2}" type="datetimeFigureOut">
              <a:rPr lang="en-US" smtClean="0"/>
              <a:t>9/23/13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8F20D-F763-8A43-BA51-68B9BBD168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3DE7F-E60E-7B4B-A0EA-C58D9A2A22A2}" type="datetimeFigureOut">
              <a:rPr lang="en-US" smtClean="0"/>
              <a:t>9/23/13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8F20D-F763-8A43-BA51-68B9BBD168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3DE7F-E60E-7B4B-A0EA-C58D9A2A22A2}" type="datetimeFigureOut">
              <a:rPr lang="en-US" smtClean="0"/>
              <a:t>9/23/13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8F20D-F763-8A43-BA51-68B9BBD168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23DE7F-E60E-7B4B-A0EA-C58D9A2A22A2}" type="datetimeFigureOut">
              <a:rPr lang="en-US" smtClean="0"/>
              <a:t>9/23/13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8F20D-F763-8A43-BA51-68B9BBD168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3DE7F-E60E-7B4B-A0EA-C58D9A2A22A2}" type="datetimeFigureOut">
              <a:rPr lang="en-US" smtClean="0"/>
              <a:t>9/23/13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F8F20D-F763-8A43-BA51-68B9BBD168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3DE7F-E60E-7B4B-A0EA-C58D9A2A22A2}" type="datetimeFigureOut">
              <a:rPr lang="en-US" smtClean="0"/>
              <a:t>9/23/13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F8F20D-F763-8A43-BA51-68B9BBD168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3DE7F-E60E-7B4B-A0EA-C58D9A2A22A2}" type="datetimeFigureOut">
              <a:rPr lang="en-US" smtClean="0"/>
              <a:t>9/23/13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F8F20D-F763-8A43-BA51-68B9BBD168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3DE7F-E60E-7B4B-A0EA-C58D9A2A22A2}" type="datetimeFigureOut">
              <a:rPr lang="en-US" smtClean="0"/>
              <a:t>9/23/13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8F20D-F763-8A43-BA51-68B9BBD1684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823DE7F-E60E-7B4B-A0EA-C58D9A2A22A2}" type="datetimeFigureOut">
              <a:rPr lang="en-US" smtClean="0"/>
              <a:t>9/23/13</a:t>
            </a:fld>
            <a:endParaRPr lang="en-US"/>
          </a:p>
        </p:txBody>
      </p:sp>
      <p:sp>
        <p:nvSpPr>
          <p:cNvPr id="9" name="Slide Number Placeholder 8"/>
          <p:cNvSpPr>
            <a:spLocks noGrp="1"/>
          </p:cNvSpPr>
          <p:nvPr>
            <p:ph type="sldNum" sz="quarter" idx="11"/>
          </p:nvPr>
        </p:nvSpPr>
        <p:spPr/>
        <p:txBody>
          <a:bodyPr/>
          <a:lstStyle/>
          <a:p>
            <a:fld id="{A2F8F20D-F763-8A43-BA51-68B9BBD1684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2F8F20D-F763-8A43-BA51-68B9BBD1684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823DE7F-E60E-7B4B-A0EA-C58D9A2A22A2}" type="datetimeFigureOut">
              <a:rPr lang="en-US" smtClean="0"/>
              <a:t>9/23/13</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rct=j&amp;q=&amp;esrc=s&amp;frm=1&amp;source=images&amp;cd=&amp;cad=rja&amp;docid=YtUZPE8dHc0oOM&amp;tbnid=iGfdF12yoP2pPM:&amp;ved=0CAUQjRw&amp;url=http://artofconversation.typepad.com/&amp;ei=aRI9UqJ0kor0BIqQgPgC&amp;psig=AFQjCNEU4pVjJJiQ6wt2YO6Fd9Dtf_r4zg&amp;ust=1379819421338631" TargetMode="External"/><Relationship Id="rId3"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rct=j&amp;q=&amp;esrc=s&amp;frm=1&amp;source=images&amp;cd=&amp;cad=rja&amp;docid=bQ5PTs4mKcnErM&amp;tbnid=J9mXeAvuU5Lp3M:&amp;ved=0CAUQjRw&amp;url=http://saasaddict.walkme.com/6-saas-software-solutions-every-business-owner-should-consider/&amp;ei=dzo_UprnC4al2wXIg4GwBA&amp;psig=AFQjCNHwjzQ-F2QaOKcIBfybg-7vd4PoKQ&amp;ust=1379961773564375" TargetMode="External"/><Relationship Id="rId3"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rct=j&amp;q=&amp;esrc=s&amp;frm=1&amp;source=images&amp;cd=&amp;cad=rja&amp;docid=YtUZPE8dHc0oOM&amp;tbnid=iGfdF12yoP2pPM:&amp;ved=0CAUQjRw&amp;url=http://artofconversation.typepad.com/&amp;ei=aRI9UqJ0kor0BIqQgPgC&amp;psig=AFQjCNEU4pVjJJiQ6wt2YO6Fd9Dtf_r4zg&amp;ust=1379819421338631" TargetMode="External"/><Relationship Id="rId3" Type="http://schemas.openxmlformats.org/officeDocument/2006/relationships/image" Target="../media/image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rct=j&amp;q=&amp;esrc=s&amp;frm=1&amp;source=images&amp;cd=&amp;cad=rja&amp;docid=Zgcljt1zWdzGJM&amp;tbnid=mXqOt5KKQU3FCM:&amp;ved=0CAUQjRw&amp;url=http://groundfloormedia.com/blog/2011/10/insurer-offers-policies-to-cover-crisis-pr/&amp;ei=yxI9UtzMGpPO9gTtz4DQBw&amp;psig=AFQjCNHMip4mVIqLl5zuoyEBJNDeqKln2g&amp;ust=1379820587358499" TargetMode="External"/><Relationship Id="rId3" Type="http://schemas.openxmlformats.org/officeDocument/2006/relationships/image" Target="../media/image10.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ogle.com/imgres?imgurl&amp;imgrefurl=http://www.hungertruth.com/Truth_Concerning_Religion.html&amp;h=0&amp;w=0&amp;sz=1&amp;tbnid=tbRNSsEVUopqYM&amp;tbnh=194&amp;tbnw=259&amp;zoom=1&amp;docid=z4aQzZMGE2PeLM&amp;hl=en&amp;ei=eBU9UoLmKor48gSQ-oCQBA&amp;ved=0CAIQsCU" TargetMode="External"/><Relationship Id="rId3" Type="http://schemas.openxmlformats.org/officeDocument/2006/relationships/image" Target="../media/image1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ogle.com/imgres?imgurl&amp;imgrefurl=http://www.weblo.com/asset_image/398122/101559/bankrupt.com/&amp;h=0&amp;w=0&amp;sz=1&amp;tbnid=fG3ZG8WsdZsUQM&amp;tbnh=185&amp;tbnw=272&amp;zoom=1&amp;docid=gbdhJr93AvBcFM&amp;hl=en&amp;ei=sBU9UrqtGIi88ATUxICIBQ&amp;ved=0CAEQsCU" TargetMode="External"/><Relationship Id="rId3" Type="http://schemas.openxmlformats.org/officeDocument/2006/relationships/image" Target="../media/image1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ogle.com/imgres?imgurl&amp;imgrefurl=http://topyaps.com/top-10-broken-heart-quotes/&amp;h=0&amp;w=0&amp;sz=1&amp;tbnid=Wj1NbrC7o_gFEM&amp;tbnh=186&amp;tbnw=271&amp;zoom=1&amp;docid=8yOL4-miF_qHmM&amp;hl=en&amp;ei=ZBY9Urv2L5Tc8ASC54FY&amp;ved=0CAIQsCU" TargetMode="External"/><Relationship Id="rId3" Type="http://schemas.openxmlformats.org/officeDocument/2006/relationships/image" Target="../media/image1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AjMJWi2x_YjaUM&amp;tbnid=YjXsRXPkOCzEuM:&amp;ved=0CAUQjRw&amp;url=http://www.myldl2010.com/2012/02/28/simply-devastated/&amp;ei=_hY9UrzSNIfk9gTy8oG4AQ&amp;psig=AFQjCNEMUPKXMcILIxIXEiUzQhfn9aHjIg&amp;ust=1379821689076532" TargetMode="External"/><Relationship Id="rId3" Type="http://schemas.openxmlformats.org/officeDocument/2006/relationships/image" Target="../media/image14.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google.com/imgres?imgurl&amp;imgrefurl=http://nataliesreblog.blogspot.com/2011_02_01_archive.html&amp;h=0&amp;w=0&amp;sz=1&amp;tbnid=E7S74pGOn8WnHM&amp;tbnh=182&amp;tbnw=277&amp;zoom=1&amp;docid=WkMYfbSlyUA-2M&amp;hl=en&amp;ei=szk_UvKzC9Ku2gWzyoGIBg&amp;ved=0CAEQsCU" TargetMode="External"/><Relationship Id="rId3"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rct=j&amp;q=&amp;esrc=s&amp;frm=1&amp;source=images&amp;cd=&amp;cad=rja&amp;docid=YtUZPE8dHc0oOM&amp;tbnid=iGfdF12yoP2pPM:&amp;ved=0CAUQjRw&amp;url=http://artofconversation.typepad.com/&amp;ei=aRI9UqJ0kor0BIqQgPgC&amp;psig=AFQjCNEU4pVjJJiQ6wt2YO6Fd9Dtf_r4zg&amp;ust=1379819421338631" TargetMode="External"/><Relationship Id="rId3" Type="http://schemas.openxmlformats.org/officeDocument/2006/relationships/image" Target="../media/image8.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source=images&amp;cd=&amp;cad=rja&amp;docid=oxgu2XMiMibNxM&amp;tbnid=1HzEfV293SmRlM:&amp;ved=0CAgQjRwwAA&amp;url=http://www.csj-to.ca/prayer/4-lent/un-world-social-justice-day-february-20&amp;ei=cBg9UonrJJTQ9gSSt4CYBg&amp;psig=AFQjCNFEyYYX643qHpytwYH51csdYU71mQ&amp;ust=1379822064644672" TargetMode="External"/><Relationship Id="rId3" Type="http://schemas.openxmlformats.org/officeDocument/2006/relationships/image" Target="../media/image15.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source=images&amp;cd=&amp;cad=rja&amp;docid=tX9w7MYhYa5jHM&amp;tbnid=4x168KytPF0IHM:&amp;ved=0CAgQjRwwAA&amp;url=http://whatcanidocampaign.org/&amp;ei=Wxs9UqyqJYW-8ASE-oHwDA&amp;psig=AFQjCNFHexdn0Vs8OknnhJVLXhUzhtj13Q&amp;ust=1379822811661662" TargetMode="External"/><Relationship Id="rId3" Type="http://schemas.openxmlformats.org/officeDocument/2006/relationships/image" Target="../media/image16.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rct=j&amp;q=&amp;esrc=s&amp;frm=1&amp;source=images&amp;cd=&amp;cad=rja&amp;docid=bpHVRNztXpU4rM&amp;tbnid=Zea8ZOSoEHYsXM:&amp;ved=0CAUQjRw&amp;url=http://www.smarts.co.uk/England/index.php/services/crisis-handling/&amp;ei=YQo9Ut-VMZHO9gTEvoDACQ&amp;bvm=bv.52434380,d.eWU&amp;psig=AFQjCNEGwYntdyo-RpCSNpKe9HUhTL_CGw&amp;ust=1379818438078534" TargetMode="External"/><Relationship Id="rId3" Type="http://schemas.openxmlformats.org/officeDocument/2006/relationships/image" Target="../media/image3.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oogle.com/url?sa=i&amp;rct=j&amp;q=&amp;esrc=s&amp;frm=1&amp;source=images&amp;cd=&amp;cad=rja&amp;docid=7OXpT0EvQjoHvM&amp;tbnid=du2an-ytGrcbaM:&amp;ved=0CAUQjRw&amp;url=http://www2.myacpa.org/ccaps-newsletters/11marnewsletter/1583--accta&amp;ei=7jg_UvXWAsmQ2QWbo4DQBA&amp;bvm=bv.52434380,d.aWM&amp;psig=AFQjCNEjuvZ2qr0LNe4BQL1_CeQfmd-tBQ&amp;ust=1379961306192208" TargetMode="External"/><Relationship Id="rId3" Type="http://schemas.openxmlformats.org/officeDocument/2006/relationships/image" Target="../media/image1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3080" y="229148"/>
            <a:ext cx="7264400" cy="3517510"/>
          </a:xfrm>
        </p:spPr>
        <p:txBody>
          <a:bodyPr anchor="ctr" anchorCtr="0">
            <a:normAutofit/>
          </a:bodyPr>
          <a:lstStyle/>
          <a:p>
            <a:pPr algn="ctr">
              <a:spcBef>
                <a:spcPts val="2400"/>
              </a:spcBef>
            </a:pPr>
            <a:r>
              <a:rPr lang="en-US" sz="4400" b="1" dirty="0" smtClean="0">
                <a:solidFill>
                  <a:schemeClr val="tx1"/>
                </a:solidFill>
              </a:rPr>
              <a:t>Training Directors’ Roles</a:t>
            </a:r>
            <a:br>
              <a:rPr lang="en-US" sz="4400" b="1" dirty="0" smtClean="0">
                <a:solidFill>
                  <a:schemeClr val="tx1"/>
                </a:solidFill>
              </a:rPr>
            </a:br>
            <a:r>
              <a:rPr lang="en-US" sz="4400" b="1" dirty="0">
                <a:solidFill>
                  <a:schemeClr val="tx1"/>
                </a:solidFill>
              </a:rPr>
              <a:t>i</a:t>
            </a:r>
            <a:r>
              <a:rPr lang="en-US" sz="4400" b="1" dirty="0" smtClean="0">
                <a:solidFill>
                  <a:schemeClr val="tx1"/>
                </a:solidFill>
              </a:rPr>
              <a:t>n Addressing the</a:t>
            </a:r>
            <a:br>
              <a:rPr lang="en-US" sz="4400" b="1" dirty="0" smtClean="0">
                <a:solidFill>
                  <a:schemeClr val="tx1"/>
                </a:solidFill>
              </a:rPr>
            </a:br>
            <a:r>
              <a:rPr lang="en-US" sz="4400" b="1" dirty="0" smtClean="0">
                <a:solidFill>
                  <a:schemeClr val="tx1"/>
                </a:solidFill>
              </a:rPr>
              <a:t>Internship Crisis:</a:t>
            </a:r>
            <a:br>
              <a:rPr lang="en-US" sz="4400" b="1" dirty="0" smtClean="0">
                <a:solidFill>
                  <a:schemeClr val="tx1"/>
                </a:solidFill>
              </a:rPr>
            </a:br>
            <a:r>
              <a:rPr lang="en-US" sz="4400" b="1" dirty="0" smtClean="0">
                <a:solidFill>
                  <a:schemeClr val="tx1"/>
                </a:solidFill>
              </a:rPr>
              <a:t>A Social Justice Perspective</a:t>
            </a:r>
            <a:endParaRPr lang="en-US" sz="4400" b="1" dirty="0">
              <a:solidFill>
                <a:schemeClr val="tx1"/>
              </a:solidFill>
            </a:endParaRPr>
          </a:p>
        </p:txBody>
      </p:sp>
      <p:sp>
        <p:nvSpPr>
          <p:cNvPr id="3" name="Subtitle 2"/>
          <p:cNvSpPr>
            <a:spLocks noGrp="1"/>
          </p:cNvSpPr>
          <p:nvPr>
            <p:ph type="subTitle" idx="1"/>
          </p:nvPr>
        </p:nvSpPr>
        <p:spPr>
          <a:xfrm>
            <a:off x="613080" y="3939978"/>
            <a:ext cx="7086600" cy="2587250"/>
          </a:xfrm>
        </p:spPr>
        <p:txBody>
          <a:bodyPr>
            <a:normAutofit lnSpcReduction="10000"/>
          </a:bodyPr>
          <a:lstStyle/>
          <a:p>
            <a:pPr algn="ctr"/>
            <a:r>
              <a:rPr lang="en-US" sz="2400" b="1" dirty="0" smtClean="0">
                <a:solidFill>
                  <a:schemeClr val="tx1"/>
                </a:solidFill>
              </a:rPr>
              <a:t>Nadine J. Kaslow, PhD, ABPP</a:t>
            </a:r>
          </a:p>
          <a:p>
            <a:pPr algn="ctr"/>
            <a:r>
              <a:rPr lang="en-US" sz="1900" b="1" dirty="0">
                <a:solidFill>
                  <a:schemeClr val="tx1"/>
                </a:solidFill>
              </a:rPr>
              <a:t>APA President-Elect</a:t>
            </a:r>
          </a:p>
          <a:p>
            <a:pPr algn="ctr"/>
            <a:r>
              <a:rPr lang="en-US" sz="1900" b="1" dirty="0" err="1" smtClean="0">
                <a:solidFill>
                  <a:schemeClr val="tx1"/>
                </a:solidFill>
              </a:rPr>
              <a:t>nkaslow@emory.edu</a:t>
            </a:r>
            <a:endParaRPr lang="en-US" sz="1900" b="1" dirty="0" smtClean="0">
              <a:solidFill>
                <a:schemeClr val="tx1"/>
              </a:solidFill>
            </a:endParaRPr>
          </a:p>
          <a:p>
            <a:pPr algn="ctr"/>
            <a:endParaRPr lang="en-US" sz="1800" b="1" dirty="0" smtClean="0">
              <a:solidFill>
                <a:schemeClr val="tx1"/>
              </a:solidFill>
            </a:endParaRPr>
          </a:p>
          <a:p>
            <a:pPr algn="ctr"/>
            <a:r>
              <a:rPr lang="en-US" sz="2400" b="1" dirty="0" smtClean="0">
                <a:solidFill>
                  <a:schemeClr val="tx1"/>
                </a:solidFill>
              </a:rPr>
              <a:t>Greg Keilin, PhD</a:t>
            </a:r>
          </a:p>
          <a:p>
            <a:pPr algn="ctr"/>
            <a:r>
              <a:rPr lang="en-US" sz="1900" b="1" dirty="0">
                <a:solidFill>
                  <a:schemeClr val="tx1"/>
                </a:solidFill>
              </a:rPr>
              <a:t>APPIC Match Coordinator</a:t>
            </a:r>
          </a:p>
          <a:p>
            <a:pPr algn="ctr"/>
            <a:r>
              <a:rPr lang="en-US" sz="1900" b="1" dirty="0" err="1" smtClean="0">
                <a:solidFill>
                  <a:schemeClr val="tx1"/>
                </a:solidFill>
              </a:rPr>
              <a:t>gkeilin@mail.utexas.edu</a:t>
            </a:r>
            <a:endParaRPr lang="en-US" sz="1900" b="1" dirty="0" smtClean="0">
              <a:solidFill>
                <a:schemeClr val="tx1"/>
              </a:solidFill>
            </a:endParaRPr>
          </a:p>
          <a:p>
            <a:endParaRPr lang="en-US" b="1" dirty="0">
              <a:solidFill>
                <a:schemeClr val="tx1"/>
              </a:solidFill>
            </a:endParaRPr>
          </a:p>
        </p:txBody>
      </p:sp>
      <p:sp>
        <p:nvSpPr>
          <p:cNvPr id="4" name="TextBox 3"/>
          <p:cNvSpPr txBox="1"/>
          <p:nvPr/>
        </p:nvSpPr>
        <p:spPr>
          <a:xfrm>
            <a:off x="7428333" y="907108"/>
            <a:ext cx="184666" cy="369332"/>
          </a:xfrm>
          <a:prstGeom prst="rect">
            <a:avLst/>
          </a:prstGeom>
          <a:noFill/>
        </p:spPr>
        <p:txBody>
          <a:bodyPr wrap="none" rtlCol="0">
            <a:spAutoFit/>
          </a:bodyPr>
          <a:lstStyle/>
          <a:p>
            <a:endParaRPr lang="en-US" dirty="0"/>
          </a:p>
        </p:txBody>
      </p:sp>
      <p:sp>
        <p:nvSpPr>
          <p:cNvPr id="7" name="TextBox 6"/>
          <p:cNvSpPr txBox="1"/>
          <p:nvPr/>
        </p:nvSpPr>
        <p:spPr>
          <a:xfrm>
            <a:off x="3500708" y="32229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32349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415563035"/>
              </p:ext>
            </p:extLst>
          </p:nvPr>
        </p:nvGraphicFramePr>
        <p:xfrm>
          <a:off x="502287" y="412749"/>
          <a:ext cx="7477125" cy="5984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813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899" y="274637"/>
            <a:ext cx="7620000" cy="1637799"/>
          </a:xfrm>
        </p:spPr>
        <p:txBody>
          <a:bodyPr>
            <a:noAutofit/>
          </a:bodyPr>
          <a:lstStyle/>
          <a:p>
            <a:pPr algn="ctr">
              <a:lnSpc>
                <a:spcPct val="100000"/>
              </a:lnSpc>
              <a:spcBef>
                <a:spcPts val="0"/>
              </a:spcBef>
            </a:pPr>
            <a:r>
              <a:rPr lang="en-US" sz="3200" b="1" dirty="0" smtClean="0">
                <a:solidFill>
                  <a:schemeClr val="tx1"/>
                </a:solidFill>
              </a:rPr>
              <a:t>Resolution Passed by</a:t>
            </a:r>
            <a:br>
              <a:rPr lang="en-US" sz="3200" b="1" dirty="0" smtClean="0">
                <a:solidFill>
                  <a:schemeClr val="tx1"/>
                </a:solidFill>
              </a:rPr>
            </a:br>
            <a:r>
              <a:rPr lang="en-US" sz="3200" b="1" dirty="0" smtClean="0">
                <a:solidFill>
                  <a:schemeClr val="tx1"/>
                </a:solidFill>
              </a:rPr>
              <a:t>APA Council of Representatives</a:t>
            </a:r>
            <a:r>
              <a:rPr lang="en-US" sz="2800" b="1" dirty="0" smtClean="0">
                <a:solidFill>
                  <a:schemeClr val="tx1"/>
                </a:solidFill>
              </a:rPr>
              <a:t/>
            </a:r>
            <a:br>
              <a:rPr lang="en-US" sz="2800" b="1" dirty="0" smtClean="0">
                <a:solidFill>
                  <a:schemeClr val="tx1"/>
                </a:solidFill>
              </a:rPr>
            </a:br>
            <a:r>
              <a:rPr lang="en-US" sz="1200" b="1" dirty="0" smtClean="0">
                <a:solidFill>
                  <a:schemeClr val="tx1"/>
                </a:solidFill>
              </a:rPr>
              <a:t/>
            </a:r>
            <a:br>
              <a:rPr lang="en-US" sz="1200" b="1" dirty="0" smtClean="0">
                <a:solidFill>
                  <a:schemeClr val="tx1"/>
                </a:solidFill>
              </a:rPr>
            </a:br>
            <a:r>
              <a:rPr lang="en-US" sz="2000" b="1" dirty="0" smtClean="0">
                <a:solidFill>
                  <a:schemeClr val="tx1"/>
                </a:solidFill>
              </a:rPr>
              <a:t>August, 2013</a:t>
            </a:r>
            <a:endParaRPr lang="en-US" sz="2000" b="1" dirty="0">
              <a:solidFill>
                <a:schemeClr val="tx1"/>
              </a:solidFill>
            </a:endParaRPr>
          </a:p>
        </p:txBody>
      </p:sp>
      <p:sp>
        <p:nvSpPr>
          <p:cNvPr id="3" name="Content Placeholder 2"/>
          <p:cNvSpPr>
            <a:spLocks noGrp="1"/>
          </p:cNvSpPr>
          <p:nvPr>
            <p:ph idx="1"/>
          </p:nvPr>
        </p:nvSpPr>
        <p:spPr>
          <a:xfrm>
            <a:off x="273588" y="2236482"/>
            <a:ext cx="7904163" cy="4653858"/>
          </a:xfrm>
        </p:spPr>
        <p:txBody>
          <a:bodyPr>
            <a:noAutofit/>
          </a:bodyPr>
          <a:lstStyle/>
          <a:p>
            <a:r>
              <a:rPr lang="en-US" sz="2800" dirty="0" smtClean="0">
                <a:solidFill>
                  <a:schemeClr val="tx1"/>
                </a:solidFill>
              </a:rPr>
              <a:t>Graduation from an APA/CPA accredited doctoral program </a:t>
            </a:r>
            <a:r>
              <a:rPr lang="en-US" sz="2800" b="1" i="1" dirty="0" smtClean="0">
                <a:solidFill>
                  <a:schemeClr val="tx1"/>
                </a:solidFill>
              </a:rPr>
              <a:t>and</a:t>
            </a:r>
            <a:r>
              <a:rPr lang="en-US" sz="2800" dirty="0" smtClean="0">
                <a:solidFill>
                  <a:schemeClr val="tx1"/>
                </a:solidFill>
              </a:rPr>
              <a:t> an APA/CPA accredited internship program is </a:t>
            </a:r>
            <a:r>
              <a:rPr lang="en-US" sz="2800" b="1" i="1" dirty="0" smtClean="0">
                <a:solidFill>
                  <a:schemeClr val="tx1"/>
                </a:solidFill>
              </a:rPr>
              <a:t>required</a:t>
            </a:r>
            <a:r>
              <a:rPr lang="en-US" sz="3200" b="1" i="1" dirty="0" smtClean="0">
                <a:solidFill>
                  <a:schemeClr val="tx1"/>
                </a:solidFill>
              </a:rPr>
              <a:t>:</a:t>
            </a:r>
          </a:p>
          <a:p>
            <a:pPr lvl="1"/>
            <a:r>
              <a:rPr lang="en-US" sz="2400" dirty="0" smtClean="0">
                <a:solidFill>
                  <a:schemeClr val="tx1"/>
                </a:solidFill>
              </a:rPr>
              <a:t>For Health Service Psychologists</a:t>
            </a:r>
          </a:p>
          <a:p>
            <a:pPr lvl="1"/>
            <a:r>
              <a:rPr lang="en-US" sz="2400" dirty="0" smtClean="0">
                <a:solidFill>
                  <a:schemeClr val="tx1"/>
                </a:solidFill>
              </a:rPr>
              <a:t>For Licensure for Independent Practice</a:t>
            </a:r>
          </a:p>
          <a:p>
            <a:pPr>
              <a:spcBef>
                <a:spcPts val="2000"/>
              </a:spcBef>
            </a:pPr>
            <a:r>
              <a:rPr lang="en-US" sz="2800" dirty="0" smtClean="0">
                <a:solidFill>
                  <a:schemeClr val="tx1"/>
                </a:solidFill>
              </a:rPr>
              <a:t>Unaccredited programs must become accredited:</a:t>
            </a:r>
          </a:p>
          <a:p>
            <a:pPr lvl="1"/>
            <a:r>
              <a:rPr lang="en-US" sz="2400" dirty="0" smtClean="0">
                <a:solidFill>
                  <a:schemeClr val="tx1"/>
                </a:solidFill>
              </a:rPr>
              <a:t>Doctoral Programs – 2018  (5 years)</a:t>
            </a:r>
          </a:p>
          <a:p>
            <a:pPr lvl="1"/>
            <a:r>
              <a:rPr lang="en-US" sz="2400" dirty="0" smtClean="0">
                <a:solidFill>
                  <a:schemeClr val="tx1"/>
                </a:solidFill>
              </a:rPr>
              <a:t>Internship Programs – 2020  (7 years)</a:t>
            </a:r>
            <a:endParaRPr lang="en-US" sz="2400" dirty="0">
              <a:solidFill>
                <a:schemeClr val="tx1"/>
              </a:solidFill>
            </a:endParaRPr>
          </a:p>
        </p:txBody>
      </p:sp>
    </p:spTree>
    <p:extLst>
      <p:ext uri="{BB962C8B-B14F-4D97-AF65-F5344CB8AC3E}">
        <p14:creationId xmlns:p14="http://schemas.microsoft.com/office/powerpoint/2010/main" val="2408058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060" y="2405894"/>
            <a:ext cx="7883691" cy="4324257"/>
          </a:xfrm>
        </p:spPr>
        <p:txBody>
          <a:bodyPr>
            <a:noAutofit/>
          </a:bodyPr>
          <a:lstStyle/>
          <a:p>
            <a:r>
              <a:rPr lang="en-US" sz="2400" dirty="0" smtClean="0"/>
              <a:t>By 2018, doctoral programs must be APA- or CPA-accredited for students to participate in the APPIC Match</a:t>
            </a:r>
          </a:p>
          <a:p>
            <a:pPr>
              <a:spcBef>
                <a:spcPts val="1400"/>
              </a:spcBef>
            </a:pPr>
            <a:r>
              <a:rPr lang="en-US" sz="2400" dirty="0" smtClean="0"/>
              <a:t>Non-accredited doctoral programs granted an initial site visit by APA may participate for up to two years without accreditation</a:t>
            </a:r>
            <a:endParaRPr lang="en-US" sz="2400" dirty="0"/>
          </a:p>
          <a:p>
            <a:pPr>
              <a:spcBef>
                <a:spcPts val="1400"/>
              </a:spcBef>
            </a:pPr>
            <a:r>
              <a:rPr lang="en-US" sz="2400" dirty="0" smtClean="0"/>
              <a:t>APPIC has not established a policy regarding accreditation of internship programs</a:t>
            </a:r>
            <a:endParaRPr lang="en-US" sz="2400" dirty="0"/>
          </a:p>
        </p:txBody>
      </p:sp>
      <p:sp>
        <p:nvSpPr>
          <p:cNvPr id="4" name="Title 1"/>
          <p:cNvSpPr txBox="1">
            <a:spLocks/>
          </p:cNvSpPr>
          <p:nvPr/>
        </p:nvSpPr>
        <p:spPr>
          <a:xfrm>
            <a:off x="441899" y="274637"/>
            <a:ext cx="7620000" cy="1637799"/>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spcBef>
                <a:spcPts val="0"/>
              </a:spcBef>
            </a:pPr>
            <a:r>
              <a:rPr lang="en-US" sz="3200" b="1" dirty="0" smtClean="0">
                <a:solidFill>
                  <a:schemeClr val="tx1"/>
                </a:solidFill>
              </a:rPr>
              <a:t>APPIC Policy on</a:t>
            </a:r>
          </a:p>
          <a:p>
            <a:pPr algn="ctr">
              <a:spcBef>
                <a:spcPts val="0"/>
              </a:spcBef>
            </a:pPr>
            <a:r>
              <a:rPr lang="en-US" sz="3200" b="1" dirty="0" smtClean="0">
                <a:solidFill>
                  <a:schemeClr val="tx1"/>
                </a:solidFill>
              </a:rPr>
              <a:t>Doctoral Program Associates</a:t>
            </a:r>
            <a:r>
              <a:rPr lang="en-US" sz="2800" b="1" dirty="0" smtClean="0">
                <a:solidFill>
                  <a:schemeClr val="tx1"/>
                </a:solidFill>
              </a:rPr>
              <a:t/>
            </a:r>
            <a:br>
              <a:rPr lang="en-US" sz="2800" b="1" dirty="0" smtClean="0">
                <a:solidFill>
                  <a:schemeClr val="tx1"/>
                </a:solidFill>
              </a:rPr>
            </a:br>
            <a:r>
              <a:rPr lang="en-US" sz="1200" b="1" dirty="0" smtClean="0">
                <a:solidFill>
                  <a:schemeClr val="tx1"/>
                </a:solidFill>
              </a:rPr>
              <a:t/>
            </a:r>
            <a:br>
              <a:rPr lang="en-US" sz="1200" b="1" dirty="0" smtClean="0">
                <a:solidFill>
                  <a:schemeClr val="tx1"/>
                </a:solidFill>
              </a:rPr>
            </a:br>
            <a:r>
              <a:rPr lang="en-US" sz="2000" b="1" dirty="0" smtClean="0">
                <a:solidFill>
                  <a:schemeClr val="tx1"/>
                </a:solidFill>
              </a:rPr>
              <a:t>June, 2013</a:t>
            </a:r>
            <a:endParaRPr lang="en-US" sz="2000" b="1" dirty="0">
              <a:solidFill>
                <a:schemeClr val="tx1"/>
              </a:solidFill>
            </a:endParaRPr>
          </a:p>
        </p:txBody>
      </p:sp>
    </p:spTree>
    <p:extLst>
      <p:ext uri="{BB962C8B-B14F-4D97-AF65-F5344CB8AC3E}">
        <p14:creationId xmlns:p14="http://schemas.microsoft.com/office/powerpoint/2010/main" val="286325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06" y="274637"/>
            <a:ext cx="8055352" cy="789461"/>
          </a:xfrm>
        </p:spPr>
        <p:txBody>
          <a:bodyPr/>
          <a:lstStyle/>
          <a:p>
            <a:pPr algn="ctr"/>
            <a:r>
              <a:rPr lang="en-US" sz="3200" b="1" dirty="0" smtClean="0">
                <a:solidFill>
                  <a:schemeClr val="tx1"/>
                </a:solidFill>
              </a:rPr>
              <a:t>Potential Impact of Universal Accreditation</a:t>
            </a:r>
            <a:endParaRPr lang="en-US" sz="3200" b="1" dirty="0">
              <a:solidFill>
                <a:schemeClr val="tx1"/>
              </a:solidFill>
            </a:endParaRPr>
          </a:p>
        </p:txBody>
      </p:sp>
      <p:sp>
        <p:nvSpPr>
          <p:cNvPr id="3" name="Content Placeholder 2"/>
          <p:cNvSpPr>
            <a:spLocks noGrp="1"/>
          </p:cNvSpPr>
          <p:nvPr>
            <p:ph idx="1"/>
          </p:nvPr>
        </p:nvSpPr>
        <p:spPr>
          <a:xfrm>
            <a:off x="254771" y="1504413"/>
            <a:ext cx="7938282" cy="5043771"/>
          </a:xfrm>
        </p:spPr>
        <p:txBody>
          <a:bodyPr>
            <a:normAutofit fontScale="92500" lnSpcReduction="20000"/>
          </a:bodyPr>
          <a:lstStyle/>
          <a:p>
            <a:r>
              <a:rPr lang="en-US" sz="3000" dirty="0" smtClean="0"/>
              <a:t>Currently:  Of the 1,150 unmatched applicants:</a:t>
            </a:r>
          </a:p>
          <a:p>
            <a:pPr marL="941832" lvl="1" indent="-201168">
              <a:spcBef>
                <a:spcPts val="1400"/>
              </a:spcBef>
            </a:pPr>
            <a:r>
              <a:rPr lang="en-US" sz="2600" dirty="0"/>
              <a:t>650 find a position outside the APPIC Match (e.g., </a:t>
            </a:r>
            <a:r>
              <a:rPr lang="en-US" sz="2600" dirty="0" smtClean="0"/>
              <a:t>CAPIC, unpaid, etc.)</a:t>
            </a:r>
          </a:p>
          <a:p>
            <a:pPr marL="941832" lvl="1" indent="-201168">
              <a:spcBef>
                <a:spcPts val="1400"/>
              </a:spcBef>
            </a:pPr>
            <a:r>
              <a:rPr lang="en-US" sz="2600" dirty="0" smtClean="0"/>
              <a:t>500 wait and participate in the following year’s Match</a:t>
            </a:r>
          </a:p>
          <a:p>
            <a:pPr marL="445389" indent="0">
              <a:buNone/>
            </a:pPr>
            <a:endParaRPr lang="en-US" dirty="0" smtClean="0"/>
          </a:p>
          <a:p>
            <a:r>
              <a:rPr lang="en-US" sz="3000" dirty="0"/>
              <a:t>Greg’s Assumptions:</a:t>
            </a:r>
          </a:p>
          <a:p>
            <a:pPr marL="941832" lvl="1" indent="-201168">
              <a:spcBef>
                <a:spcPts val="1400"/>
              </a:spcBef>
            </a:pPr>
            <a:r>
              <a:rPr lang="en-US" sz="2600" dirty="0"/>
              <a:t>Half of all non-accredited doctoral programs and internship sites will become accredited</a:t>
            </a:r>
          </a:p>
          <a:p>
            <a:pPr marL="941832" lvl="1" indent="-201168">
              <a:spcBef>
                <a:spcPts val="1400"/>
              </a:spcBef>
            </a:pPr>
            <a:r>
              <a:rPr lang="en-US" sz="2600" dirty="0"/>
              <a:t>Licensing boards will require accreditation</a:t>
            </a:r>
          </a:p>
          <a:p>
            <a:pPr marL="941832" lvl="1" indent="-201168">
              <a:spcBef>
                <a:spcPts val="1400"/>
              </a:spcBef>
            </a:pPr>
            <a:r>
              <a:rPr lang="en-US" sz="2600" dirty="0"/>
              <a:t>Applicants will seek only accredited internship positions</a:t>
            </a:r>
          </a:p>
          <a:p>
            <a:pPr marL="941832" lvl="1" indent="-201168">
              <a:spcBef>
                <a:spcPts val="1400"/>
              </a:spcBef>
            </a:pPr>
            <a:r>
              <a:rPr lang="en-US" sz="2600" dirty="0"/>
              <a:t>No growth in applicants or positions until 2018</a:t>
            </a:r>
          </a:p>
          <a:p>
            <a:pPr marL="282575" lvl="1" indent="0">
              <a:buNone/>
            </a:pPr>
            <a:endParaRPr lang="en-US" dirty="0"/>
          </a:p>
        </p:txBody>
      </p:sp>
    </p:spTree>
    <p:extLst>
      <p:ext uri="{BB962C8B-B14F-4D97-AF65-F5344CB8AC3E}">
        <p14:creationId xmlns:p14="http://schemas.microsoft.com/office/powerpoint/2010/main" val="1868563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1414" y="1600200"/>
            <a:ext cx="7024776" cy="4800600"/>
          </a:xfrm>
        </p:spPr>
        <p:txBody>
          <a:bodyPr/>
          <a:lstStyle/>
          <a:p>
            <a:pPr marL="0" indent="0">
              <a:buNone/>
              <a:tabLst>
                <a:tab pos="1833563" algn="l"/>
                <a:tab pos="3259138" algn="l"/>
                <a:tab pos="4576763" algn="l"/>
                <a:tab pos="5834063" algn="l"/>
              </a:tabLst>
            </a:pPr>
            <a:r>
              <a:rPr lang="en-US" dirty="0" smtClean="0"/>
              <a:t>	</a:t>
            </a:r>
            <a:r>
              <a:rPr lang="en-US" sz="2800" u="sng" dirty="0" smtClean="0"/>
              <a:t>2017</a:t>
            </a:r>
            <a:r>
              <a:rPr lang="en-US" sz="2800" dirty="0" smtClean="0"/>
              <a:t>	</a:t>
            </a:r>
            <a:r>
              <a:rPr lang="en-US" sz="2800" u="sng" dirty="0" smtClean="0"/>
              <a:t>2018</a:t>
            </a:r>
            <a:r>
              <a:rPr lang="en-US" sz="2800" dirty="0" smtClean="0"/>
              <a:t>	</a:t>
            </a:r>
            <a:r>
              <a:rPr lang="en-US" sz="2800" u="sng" dirty="0" smtClean="0"/>
              <a:t>2019</a:t>
            </a:r>
            <a:r>
              <a:rPr lang="en-US" sz="2800" dirty="0" smtClean="0"/>
              <a:t>	</a:t>
            </a:r>
            <a:r>
              <a:rPr lang="en-US" sz="2800" u="sng" dirty="0" smtClean="0"/>
              <a:t>2020</a:t>
            </a:r>
          </a:p>
          <a:p>
            <a:pPr marL="0" indent="0">
              <a:spcBef>
                <a:spcPts val="1200"/>
              </a:spcBef>
              <a:buNone/>
              <a:tabLst>
                <a:tab pos="1833563" algn="l"/>
                <a:tab pos="3259138" algn="l"/>
                <a:tab pos="4576763" algn="l"/>
                <a:tab pos="5834063" algn="l"/>
              </a:tabLst>
            </a:pPr>
            <a:r>
              <a:rPr lang="en-US" sz="2800" dirty="0" smtClean="0"/>
              <a:t>Applicants	4,250	5,030	5,780	6,600</a:t>
            </a:r>
            <a:endParaRPr lang="en-US" sz="2800" u="sng" dirty="0"/>
          </a:p>
          <a:p>
            <a:pPr marL="0" indent="0">
              <a:spcBef>
                <a:spcPts val="1200"/>
              </a:spcBef>
              <a:buNone/>
              <a:tabLst>
                <a:tab pos="1833563" algn="l"/>
                <a:tab pos="3259138" algn="l"/>
                <a:tab pos="4576763" algn="l"/>
                <a:tab pos="5834063" algn="l"/>
              </a:tabLst>
            </a:pPr>
            <a:r>
              <a:rPr lang="en-US" sz="2800" dirty="0" smtClean="0"/>
              <a:t>Positions	2,950	2,950	2,950	2,950</a:t>
            </a:r>
            <a:endParaRPr lang="en-US" sz="2800" u="sng" dirty="0"/>
          </a:p>
          <a:p>
            <a:pPr marL="0" indent="0">
              <a:spcBef>
                <a:spcPts val="0"/>
              </a:spcBef>
              <a:buNone/>
              <a:tabLst>
                <a:tab pos="1833563" algn="l"/>
                <a:tab pos="3259138" algn="l"/>
                <a:tab pos="4576763" algn="l"/>
                <a:tab pos="5834063" algn="l"/>
              </a:tabLst>
            </a:pPr>
            <a:r>
              <a:rPr lang="en-US" sz="2800" dirty="0" smtClean="0"/>
              <a:t>	--------	</a:t>
            </a:r>
            <a:r>
              <a:rPr lang="en-US" sz="2800" dirty="0"/>
              <a:t>-------</a:t>
            </a:r>
            <a:r>
              <a:rPr lang="en-US" sz="2800" dirty="0" smtClean="0"/>
              <a:t>-	</a:t>
            </a:r>
            <a:r>
              <a:rPr lang="en-US" sz="2800" dirty="0"/>
              <a:t>-------</a:t>
            </a:r>
            <a:r>
              <a:rPr lang="en-US" sz="2800" dirty="0" smtClean="0"/>
              <a:t>-	</a:t>
            </a:r>
            <a:r>
              <a:rPr lang="en-US" sz="2800" dirty="0"/>
              <a:t>--------</a:t>
            </a:r>
            <a:endParaRPr lang="en-US" sz="2800" u="sng" dirty="0"/>
          </a:p>
          <a:p>
            <a:pPr marL="0" indent="0">
              <a:spcBef>
                <a:spcPts val="600"/>
              </a:spcBef>
              <a:buNone/>
              <a:tabLst>
                <a:tab pos="1833563" algn="l"/>
                <a:tab pos="3259138" algn="l"/>
                <a:tab pos="4576763" algn="l"/>
                <a:tab pos="5834063" algn="l"/>
              </a:tabLst>
            </a:pPr>
            <a:r>
              <a:rPr lang="en-US" sz="2800" b="1" dirty="0" smtClean="0"/>
              <a:t>Unplaced	1,300	2,080	2,830	3,650</a:t>
            </a:r>
            <a:endParaRPr lang="en-US" sz="2800" b="1" u="sng" dirty="0"/>
          </a:p>
        </p:txBody>
      </p:sp>
      <p:sp>
        <p:nvSpPr>
          <p:cNvPr id="4" name="Title 1"/>
          <p:cNvSpPr txBox="1">
            <a:spLocks/>
          </p:cNvSpPr>
          <p:nvPr/>
        </p:nvSpPr>
        <p:spPr>
          <a:xfrm>
            <a:off x="173037" y="274637"/>
            <a:ext cx="8096521" cy="789461"/>
          </a:xfrm>
          <a:prstGeom prst="rect">
            <a:avLst/>
          </a:prstGeom>
        </p:spPr>
        <p:txBody>
          <a:bodyPr vert="horz" lIns="91440" tIns="45720" rIns="91440" bIns="45720" rtlCol="0" anchor="ctr">
            <a:noAutofit/>
          </a:bodyPr>
          <a:lstStyle>
            <a:lvl1pPr algn="ctr" defTabSz="914400" rtl="0" eaLnBrk="1" latinLnBrk="0" hangingPunct="1">
              <a:lnSpc>
                <a:spcPts val="5200"/>
              </a:lnSpc>
              <a:spcBef>
                <a:spcPct val="0"/>
              </a:spcBef>
              <a:buNone/>
              <a:defRPr sz="4800" b="1" kern="1200">
                <a:solidFill>
                  <a:schemeClr val="tx1">
                    <a:lumMod val="75000"/>
                    <a:lumOff val="25000"/>
                  </a:schemeClr>
                </a:solidFill>
                <a:latin typeface="+mj-lt"/>
                <a:ea typeface="+mj-ea"/>
                <a:cs typeface="+mj-cs"/>
              </a:defRPr>
            </a:lvl1pPr>
          </a:lstStyle>
          <a:p>
            <a:pPr algn="l"/>
            <a:endParaRPr lang="en-US" sz="4000" dirty="0"/>
          </a:p>
        </p:txBody>
      </p:sp>
      <p:sp>
        <p:nvSpPr>
          <p:cNvPr id="5" name="Title 1"/>
          <p:cNvSpPr>
            <a:spLocks noGrp="1"/>
          </p:cNvSpPr>
          <p:nvPr>
            <p:ph type="title"/>
          </p:nvPr>
        </p:nvSpPr>
        <p:spPr>
          <a:xfrm>
            <a:off x="214206" y="274637"/>
            <a:ext cx="8055352" cy="789461"/>
          </a:xfrm>
        </p:spPr>
        <p:txBody>
          <a:bodyPr/>
          <a:lstStyle/>
          <a:p>
            <a:pPr algn="ctr"/>
            <a:r>
              <a:rPr lang="en-US" sz="3200" b="1" dirty="0" smtClean="0">
                <a:solidFill>
                  <a:schemeClr val="tx1"/>
                </a:solidFill>
              </a:rPr>
              <a:t>Potential Impact of Universal Accreditation</a:t>
            </a:r>
            <a:endParaRPr lang="en-US" sz="3200" b="1" dirty="0">
              <a:solidFill>
                <a:schemeClr val="tx1"/>
              </a:solidFill>
            </a:endParaRPr>
          </a:p>
        </p:txBody>
      </p:sp>
    </p:spTree>
    <p:extLst>
      <p:ext uri="{BB962C8B-B14F-4D97-AF65-F5344CB8AC3E}">
        <p14:creationId xmlns:p14="http://schemas.microsoft.com/office/powerpoint/2010/main" val="2081732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5948" y="506211"/>
            <a:ext cx="7264400" cy="3316941"/>
          </a:xfrm>
        </p:spPr>
        <p:txBody>
          <a:bodyPr anchor="ctr" anchorCtr="0">
            <a:normAutofit/>
          </a:bodyPr>
          <a:lstStyle/>
          <a:p>
            <a:pPr algn="ctr">
              <a:spcBef>
                <a:spcPts val="2400"/>
              </a:spcBef>
            </a:pPr>
            <a:r>
              <a:rPr lang="en-US" sz="4000" b="1" dirty="0" smtClean="0">
                <a:solidFill>
                  <a:schemeClr val="tx1"/>
                </a:solidFill>
              </a:rPr>
              <a:t>Discussion</a:t>
            </a:r>
            <a:endParaRPr lang="en-US" sz="4000" b="1" dirty="0">
              <a:solidFill>
                <a:schemeClr val="tx1"/>
              </a:solidFill>
            </a:endParaRPr>
          </a:p>
        </p:txBody>
      </p:sp>
      <p:sp>
        <p:nvSpPr>
          <p:cNvPr id="4" name="TextBox 3"/>
          <p:cNvSpPr txBox="1"/>
          <p:nvPr/>
        </p:nvSpPr>
        <p:spPr>
          <a:xfrm>
            <a:off x="6632681" y="830613"/>
            <a:ext cx="184666" cy="369332"/>
          </a:xfrm>
          <a:prstGeom prst="rect">
            <a:avLst/>
          </a:prstGeom>
          <a:noFill/>
        </p:spPr>
        <p:txBody>
          <a:bodyPr wrap="none" rtlCol="0">
            <a:spAutoFit/>
          </a:bodyPr>
          <a:lstStyle/>
          <a:p>
            <a:endParaRPr lang="en-US" dirty="0"/>
          </a:p>
        </p:txBody>
      </p:sp>
      <p:sp>
        <p:nvSpPr>
          <p:cNvPr id="7" name="TextBox 6"/>
          <p:cNvSpPr txBox="1"/>
          <p:nvPr/>
        </p:nvSpPr>
        <p:spPr>
          <a:xfrm>
            <a:off x="2705056" y="3146405"/>
            <a:ext cx="184666" cy="369332"/>
          </a:xfrm>
          <a:prstGeom prst="rect">
            <a:avLst/>
          </a:prstGeom>
          <a:noFill/>
        </p:spPr>
        <p:txBody>
          <a:bodyPr wrap="none" rtlCol="0">
            <a:spAutoFit/>
          </a:bodyPr>
          <a:lstStyle/>
          <a:p>
            <a:endParaRPr lang="en-US" dirty="0"/>
          </a:p>
        </p:txBody>
      </p:sp>
      <p:pic>
        <p:nvPicPr>
          <p:cNvPr id="3074" name="Picture 2" descr="http://artofconversation.typepad.com/.a/6a00d83452194e69e2017ee81ffd85970d-320w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894" y="3146405"/>
            <a:ext cx="2752725" cy="274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24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290" y="892726"/>
            <a:ext cx="7264400" cy="3316941"/>
          </a:xfrm>
        </p:spPr>
        <p:txBody>
          <a:bodyPr anchor="ctr" anchorCtr="0">
            <a:normAutofit/>
          </a:bodyPr>
          <a:lstStyle/>
          <a:p>
            <a:pPr algn="ctr">
              <a:spcBef>
                <a:spcPts val="2400"/>
              </a:spcBef>
            </a:pPr>
            <a:r>
              <a:rPr lang="en-US" sz="4400" b="1" dirty="0" smtClean="0">
                <a:solidFill>
                  <a:schemeClr val="tx1"/>
                </a:solidFill>
              </a:rPr>
              <a:t>Proposed Solutions </a:t>
            </a:r>
            <a:br>
              <a:rPr lang="en-US" sz="4400" b="1" dirty="0" smtClean="0">
                <a:solidFill>
                  <a:schemeClr val="tx1"/>
                </a:solidFill>
              </a:rPr>
            </a:br>
            <a:r>
              <a:rPr lang="en-US" sz="4400" b="1" dirty="0" smtClean="0">
                <a:solidFill>
                  <a:schemeClr val="tx1"/>
                </a:solidFill>
              </a:rPr>
              <a:t>from the Field</a:t>
            </a:r>
            <a:endParaRPr lang="en-US" sz="4400" b="1" dirty="0">
              <a:solidFill>
                <a:schemeClr val="tx1"/>
              </a:solidFill>
            </a:endParaRPr>
          </a:p>
        </p:txBody>
      </p:sp>
      <p:sp>
        <p:nvSpPr>
          <p:cNvPr id="4" name="TextBox 3"/>
          <p:cNvSpPr txBox="1"/>
          <p:nvPr/>
        </p:nvSpPr>
        <p:spPr>
          <a:xfrm>
            <a:off x="7428333" y="907108"/>
            <a:ext cx="184666" cy="369332"/>
          </a:xfrm>
          <a:prstGeom prst="rect">
            <a:avLst/>
          </a:prstGeom>
          <a:noFill/>
        </p:spPr>
        <p:txBody>
          <a:bodyPr wrap="none" rtlCol="0">
            <a:spAutoFit/>
          </a:bodyPr>
          <a:lstStyle/>
          <a:p>
            <a:endParaRPr lang="en-US" dirty="0"/>
          </a:p>
        </p:txBody>
      </p:sp>
      <p:sp>
        <p:nvSpPr>
          <p:cNvPr id="7" name="TextBox 6"/>
          <p:cNvSpPr txBox="1"/>
          <p:nvPr/>
        </p:nvSpPr>
        <p:spPr>
          <a:xfrm>
            <a:off x="3500708" y="3222900"/>
            <a:ext cx="184666" cy="369332"/>
          </a:xfrm>
          <a:prstGeom prst="rect">
            <a:avLst/>
          </a:prstGeom>
          <a:noFill/>
        </p:spPr>
        <p:txBody>
          <a:bodyPr wrap="none" rtlCol="0">
            <a:spAutoFit/>
          </a:bodyPr>
          <a:lstStyle/>
          <a:p>
            <a:endParaRPr lang="en-US" dirty="0"/>
          </a:p>
        </p:txBody>
      </p:sp>
      <p:pic>
        <p:nvPicPr>
          <p:cNvPr id="3074" name="Picture 2" descr="https://encrypted-tbn3.gstatic.com/images?q=tbn:ANd9GcQ_9xKaOxz-qlBAJ_yVr4r452UpPOT_rXtvbsQDaYF1ofOCCQgUl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306" y="3592232"/>
            <a:ext cx="544830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277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888" y="274638"/>
            <a:ext cx="7922525" cy="1143000"/>
          </a:xfrm>
        </p:spPr>
        <p:txBody>
          <a:bodyPr>
            <a:noAutofit/>
          </a:bodyPr>
          <a:lstStyle/>
          <a:p>
            <a:pPr algn="ctr"/>
            <a:r>
              <a:rPr lang="en-US" sz="4000" b="1" dirty="0" smtClean="0">
                <a:solidFill>
                  <a:schemeClr val="tx1"/>
                </a:solidFill>
              </a:rPr>
              <a:t>Proposed Solutions from the Field</a:t>
            </a:r>
            <a:endParaRPr lang="en-US" sz="4000" b="1"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t>Promote a paradigm shift</a:t>
            </a:r>
          </a:p>
          <a:p>
            <a:r>
              <a:rPr lang="en-US" sz="3200" dirty="0" smtClean="0"/>
              <a:t>Use a multi-organizational governance system with a multifaceted approach</a:t>
            </a:r>
          </a:p>
          <a:p>
            <a:r>
              <a:rPr lang="en-US" sz="3200" dirty="0" smtClean="0"/>
              <a:t>Find cooperative solutions among multiple bodies, moving beyond self interest, shared responsibility</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27415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Engage in difficult dialogues across training councils to develop shared solutions (Courageous Conversations)</a:t>
            </a:r>
          </a:p>
          <a:p>
            <a:r>
              <a:rPr lang="en-US" sz="3200" dirty="0" smtClean="0"/>
              <a:t>Analyze comprehensively and pay attention to both the supply and demand side of internships</a:t>
            </a:r>
          </a:p>
          <a:p>
            <a:r>
              <a:rPr lang="en-US" sz="3200" dirty="0" smtClean="0"/>
              <a:t>Form a shared governance structure to manage the resource pool</a:t>
            </a:r>
          </a:p>
          <a:p>
            <a:endParaRPr lang="en-US" dirty="0" smtClean="0"/>
          </a:p>
          <a:p>
            <a:endParaRPr lang="en-US" dirty="0" smtClean="0"/>
          </a:p>
          <a:p>
            <a:endParaRPr lang="en-US" dirty="0" smtClean="0"/>
          </a:p>
          <a:p>
            <a:endParaRPr lang="en-US" dirty="0"/>
          </a:p>
        </p:txBody>
      </p:sp>
      <p:sp>
        <p:nvSpPr>
          <p:cNvPr id="6" name="Title 1"/>
          <p:cNvSpPr>
            <a:spLocks noGrp="1"/>
          </p:cNvSpPr>
          <p:nvPr>
            <p:ph type="title"/>
          </p:nvPr>
        </p:nvSpPr>
        <p:spPr>
          <a:xfrm>
            <a:off x="288888" y="274638"/>
            <a:ext cx="7922525" cy="1143000"/>
          </a:xfrm>
        </p:spPr>
        <p:txBody>
          <a:bodyPr>
            <a:noAutofit/>
          </a:bodyPr>
          <a:lstStyle/>
          <a:p>
            <a:pPr algn="ctr"/>
            <a:r>
              <a:rPr lang="en-US" sz="4000" b="1" dirty="0" smtClean="0">
                <a:solidFill>
                  <a:schemeClr val="tx1"/>
                </a:solidFill>
              </a:rPr>
              <a:t>Proposed Solutions from the Field</a:t>
            </a:r>
            <a:endParaRPr lang="en-US" sz="4000" b="1" dirty="0">
              <a:solidFill>
                <a:schemeClr val="tx1"/>
              </a:solidFill>
            </a:endParaRPr>
          </a:p>
        </p:txBody>
      </p:sp>
    </p:spTree>
    <p:extLst>
      <p:ext uri="{BB962C8B-B14F-4D97-AF65-F5344CB8AC3E}">
        <p14:creationId xmlns:p14="http://schemas.microsoft.com/office/powerpoint/2010/main" val="268438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8299"/>
            <a:ext cx="7977116" cy="5363570"/>
          </a:xfrm>
        </p:spPr>
        <p:txBody>
          <a:bodyPr>
            <a:normAutofit fontScale="92500" lnSpcReduction="20000"/>
          </a:bodyPr>
          <a:lstStyle/>
          <a:p>
            <a:r>
              <a:rPr lang="en-US" sz="3500" dirty="0" smtClean="0"/>
              <a:t>Encourage graduate schools to practice voluntary restraint with regard to admissions and development of new programs</a:t>
            </a:r>
          </a:p>
          <a:p>
            <a:r>
              <a:rPr lang="en-US" sz="3500" dirty="0" smtClean="0"/>
              <a:t>Educate prospective students about the realities (national match rates) and the school’s match rate (truth in advertising)</a:t>
            </a:r>
          </a:p>
          <a:p>
            <a:r>
              <a:rPr lang="en-US" sz="3500" dirty="0" smtClean="0"/>
              <a:t>Have doctoral councils reach consensus on minimal requirements for eligibility to participate in the Match</a:t>
            </a:r>
          </a:p>
          <a:p>
            <a:r>
              <a:rPr lang="en-US" sz="3500" dirty="0" smtClean="0"/>
              <a:t>Limit number of applicants who can apply simultaneously from the same doctoral program</a:t>
            </a:r>
          </a:p>
          <a:p>
            <a:endParaRPr lang="en-US" dirty="0" smtClean="0"/>
          </a:p>
          <a:p>
            <a:endParaRPr lang="en-US" dirty="0"/>
          </a:p>
        </p:txBody>
      </p:sp>
      <p:sp>
        <p:nvSpPr>
          <p:cNvPr id="5" name="Title 1"/>
          <p:cNvSpPr>
            <a:spLocks noGrp="1"/>
          </p:cNvSpPr>
          <p:nvPr>
            <p:ph type="title"/>
          </p:nvPr>
        </p:nvSpPr>
        <p:spPr>
          <a:xfrm>
            <a:off x="288888" y="167545"/>
            <a:ext cx="7922525" cy="1143000"/>
          </a:xfrm>
        </p:spPr>
        <p:txBody>
          <a:bodyPr>
            <a:noAutofit/>
          </a:bodyPr>
          <a:lstStyle/>
          <a:p>
            <a:pPr algn="ctr"/>
            <a:r>
              <a:rPr lang="en-US" sz="4000" b="1" dirty="0" smtClean="0">
                <a:solidFill>
                  <a:schemeClr val="tx1"/>
                </a:solidFill>
              </a:rPr>
              <a:t>Proposed Solutions from the Field</a:t>
            </a:r>
            <a:endParaRPr lang="en-US" sz="4000" b="1" dirty="0">
              <a:solidFill>
                <a:schemeClr val="tx1"/>
              </a:solidFill>
            </a:endParaRPr>
          </a:p>
        </p:txBody>
      </p:sp>
    </p:spTree>
    <p:extLst>
      <p:ext uri="{BB962C8B-B14F-4D97-AF65-F5344CB8AC3E}">
        <p14:creationId xmlns:p14="http://schemas.microsoft.com/office/powerpoint/2010/main" val="310264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060" y="1567992"/>
            <a:ext cx="7883691" cy="5162160"/>
          </a:xfrm>
        </p:spPr>
        <p:txBody>
          <a:bodyPr>
            <a:noAutofit/>
          </a:bodyPr>
          <a:lstStyle/>
          <a:p>
            <a:r>
              <a:rPr lang="en-US" sz="3200" dirty="0" smtClean="0"/>
              <a:t>Topics</a:t>
            </a:r>
          </a:p>
          <a:p>
            <a:pPr lvl="1"/>
            <a:r>
              <a:rPr lang="en-US" sz="3000" dirty="0" smtClean="0"/>
              <a:t>Why a social justice perspective</a:t>
            </a:r>
          </a:p>
          <a:p>
            <a:pPr lvl="1"/>
            <a:r>
              <a:rPr lang="en-US" sz="3000" dirty="0" smtClean="0"/>
              <a:t>State of the internship crisis</a:t>
            </a:r>
          </a:p>
          <a:p>
            <a:pPr lvl="1"/>
            <a:r>
              <a:rPr lang="en-US" sz="3000" dirty="0" smtClean="0"/>
              <a:t>Proposed solutions from the field</a:t>
            </a:r>
          </a:p>
          <a:p>
            <a:pPr lvl="1"/>
            <a:r>
              <a:rPr lang="en-US" sz="3000" dirty="0" smtClean="0"/>
              <a:t>Human impact of the internship crisis</a:t>
            </a:r>
          </a:p>
          <a:p>
            <a:pPr lvl="1"/>
            <a:r>
              <a:rPr lang="en-US" sz="3000" dirty="0" smtClean="0"/>
              <a:t>Social justice perspective</a:t>
            </a:r>
          </a:p>
          <a:p>
            <a:pPr lvl="1"/>
            <a:r>
              <a:rPr lang="en-US" sz="3000" dirty="0" smtClean="0"/>
              <a:t>Role of training directors</a:t>
            </a:r>
          </a:p>
        </p:txBody>
      </p:sp>
      <p:sp>
        <p:nvSpPr>
          <p:cNvPr id="4" name="Title 1"/>
          <p:cNvSpPr txBox="1">
            <a:spLocks/>
          </p:cNvSpPr>
          <p:nvPr/>
        </p:nvSpPr>
        <p:spPr>
          <a:xfrm>
            <a:off x="441899" y="274637"/>
            <a:ext cx="7620000" cy="107383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spcBef>
                <a:spcPts val="0"/>
              </a:spcBef>
            </a:pPr>
            <a:r>
              <a:rPr lang="en-US" sz="3200" b="1" dirty="0" smtClean="0">
                <a:solidFill>
                  <a:schemeClr val="tx1"/>
                </a:solidFill>
              </a:rPr>
              <a:t>Introduction</a:t>
            </a:r>
            <a:r>
              <a:rPr lang="en-US" sz="2800" b="1" dirty="0" smtClean="0">
                <a:solidFill>
                  <a:schemeClr val="tx1"/>
                </a:solidFill>
              </a:rPr>
              <a:t/>
            </a:r>
            <a:br>
              <a:rPr lang="en-US" sz="2800" b="1" dirty="0" smtClean="0">
                <a:solidFill>
                  <a:schemeClr val="tx1"/>
                </a:solidFill>
              </a:rPr>
            </a:br>
            <a:endParaRPr lang="en-US" sz="2000" b="1" dirty="0">
              <a:solidFill>
                <a:schemeClr val="tx1"/>
              </a:solidFill>
            </a:endParaRPr>
          </a:p>
        </p:txBody>
      </p:sp>
    </p:spTree>
    <p:extLst>
      <p:ext uri="{BB962C8B-B14F-4D97-AF65-F5344CB8AC3E}">
        <p14:creationId xmlns:p14="http://schemas.microsoft.com/office/powerpoint/2010/main" val="143509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Change which doctoral programs can participate in the Match – limit to only accredited programs</a:t>
            </a:r>
          </a:p>
          <a:p>
            <a:r>
              <a:rPr lang="en-US" sz="3200" dirty="0" smtClean="0"/>
              <a:t>Hold doctoral programs accountable for Match rates vis-à-vis accreditation (50%)</a:t>
            </a:r>
          </a:p>
          <a:p>
            <a:endParaRPr lang="en-US" dirty="0" smtClean="0"/>
          </a:p>
          <a:p>
            <a:endParaRPr lang="en-US" dirty="0" smtClean="0"/>
          </a:p>
          <a:p>
            <a:endParaRPr lang="en-US" dirty="0"/>
          </a:p>
        </p:txBody>
      </p:sp>
      <p:sp>
        <p:nvSpPr>
          <p:cNvPr id="7" name="Title 1"/>
          <p:cNvSpPr>
            <a:spLocks noGrp="1"/>
          </p:cNvSpPr>
          <p:nvPr>
            <p:ph type="title"/>
          </p:nvPr>
        </p:nvSpPr>
        <p:spPr>
          <a:xfrm>
            <a:off x="288888" y="274638"/>
            <a:ext cx="7922525" cy="1143000"/>
          </a:xfrm>
        </p:spPr>
        <p:txBody>
          <a:bodyPr>
            <a:noAutofit/>
          </a:bodyPr>
          <a:lstStyle/>
          <a:p>
            <a:pPr algn="ctr"/>
            <a:r>
              <a:rPr lang="en-US" sz="4000" b="1" dirty="0" smtClean="0">
                <a:solidFill>
                  <a:schemeClr val="tx1"/>
                </a:solidFill>
              </a:rPr>
              <a:t>Proposed Solutions from the Field</a:t>
            </a:r>
            <a:endParaRPr lang="en-US" sz="4000" b="1" dirty="0">
              <a:solidFill>
                <a:schemeClr val="tx1"/>
              </a:solidFill>
            </a:endParaRPr>
          </a:p>
        </p:txBody>
      </p:sp>
    </p:spTree>
    <p:extLst>
      <p:ext uri="{BB962C8B-B14F-4D97-AF65-F5344CB8AC3E}">
        <p14:creationId xmlns:p14="http://schemas.microsoft.com/office/powerpoint/2010/main" val="1238339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Change the sequence of training (National Conference on Sequence of Training) - </a:t>
            </a:r>
            <a:r>
              <a:rPr lang="en-US" sz="3200" dirty="0" err="1" smtClean="0"/>
              <a:t>CoA</a:t>
            </a:r>
            <a:r>
              <a:rPr lang="en-US" sz="3200" dirty="0" smtClean="0"/>
              <a:t> recently affirmed that internships will remain predoctoral)</a:t>
            </a:r>
          </a:p>
          <a:p>
            <a:r>
              <a:rPr lang="en-US" sz="3200" dirty="0" smtClean="0"/>
              <a:t>Replace one year experience with alternative, part time experiences</a:t>
            </a:r>
          </a:p>
          <a:p>
            <a:r>
              <a:rPr lang="en-US" sz="3200" dirty="0" smtClean="0"/>
              <a:t>Change licensure laws to ensure that only a quality supervised experience will qualify for licensure</a:t>
            </a:r>
            <a:endParaRPr lang="en-US" sz="3200" dirty="0"/>
          </a:p>
        </p:txBody>
      </p:sp>
      <p:sp>
        <p:nvSpPr>
          <p:cNvPr id="5" name="Title 1"/>
          <p:cNvSpPr>
            <a:spLocks noGrp="1"/>
          </p:cNvSpPr>
          <p:nvPr>
            <p:ph type="title"/>
          </p:nvPr>
        </p:nvSpPr>
        <p:spPr>
          <a:xfrm>
            <a:off x="288888" y="274638"/>
            <a:ext cx="7922525" cy="1143000"/>
          </a:xfrm>
        </p:spPr>
        <p:txBody>
          <a:bodyPr>
            <a:noAutofit/>
          </a:bodyPr>
          <a:lstStyle/>
          <a:p>
            <a:pPr algn="ctr"/>
            <a:r>
              <a:rPr lang="en-US" sz="4000" b="1" dirty="0" smtClean="0">
                <a:solidFill>
                  <a:schemeClr val="tx1"/>
                </a:solidFill>
              </a:rPr>
              <a:t>Proposed Solutions from the Field</a:t>
            </a:r>
            <a:endParaRPr lang="en-US" sz="4000" b="1" dirty="0">
              <a:solidFill>
                <a:schemeClr val="tx1"/>
              </a:solidFill>
            </a:endParaRPr>
          </a:p>
        </p:txBody>
      </p:sp>
    </p:spTree>
    <p:extLst>
      <p:ext uri="{BB962C8B-B14F-4D97-AF65-F5344CB8AC3E}">
        <p14:creationId xmlns:p14="http://schemas.microsoft.com/office/powerpoint/2010/main" val="193167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Understand and decrease barriers for internship programs to be accredited</a:t>
            </a:r>
          </a:p>
          <a:p>
            <a:r>
              <a:rPr lang="en-US" sz="3200" dirty="0" smtClean="0"/>
              <a:t>Support more programs in becoming accredited</a:t>
            </a:r>
          </a:p>
          <a:p>
            <a:pPr lvl="1"/>
            <a:r>
              <a:rPr lang="en-US" sz="2800" dirty="0" smtClean="0"/>
              <a:t>Psychology Internship Toolkits for new and existing programs</a:t>
            </a:r>
          </a:p>
          <a:p>
            <a:pPr lvl="1"/>
            <a:r>
              <a:rPr lang="en-US" sz="2800" dirty="0" smtClean="0"/>
              <a:t>Mentoring programs</a:t>
            </a:r>
          </a:p>
        </p:txBody>
      </p:sp>
      <p:sp>
        <p:nvSpPr>
          <p:cNvPr id="5" name="Title 1"/>
          <p:cNvSpPr>
            <a:spLocks noGrp="1"/>
          </p:cNvSpPr>
          <p:nvPr>
            <p:ph type="title"/>
          </p:nvPr>
        </p:nvSpPr>
        <p:spPr>
          <a:xfrm>
            <a:off x="288888" y="274638"/>
            <a:ext cx="7922525" cy="1143000"/>
          </a:xfrm>
        </p:spPr>
        <p:txBody>
          <a:bodyPr>
            <a:noAutofit/>
          </a:bodyPr>
          <a:lstStyle/>
          <a:p>
            <a:pPr algn="ctr"/>
            <a:r>
              <a:rPr lang="en-US" sz="4000" b="1" dirty="0" smtClean="0">
                <a:solidFill>
                  <a:schemeClr val="tx1"/>
                </a:solidFill>
              </a:rPr>
              <a:t>Proposed Solutions from the Field</a:t>
            </a:r>
            <a:endParaRPr lang="en-US" sz="4000" b="1" dirty="0">
              <a:solidFill>
                <a:schemeClr val="tx1"/>
              </a:solidFill>
            </a:endParaRPr>
          </a:p>
        </p:txBody>
      </p:sp>
    </p:spTree>
    <p:extLst>
      <p:ext uri="{BB962C8B-B14F-4D97-AF65-F5344CB8AC3E}">
        <p14:creationId xmlns:p14="http://schemas.microsoft.com/office/powerpoint/2010/main" val="374271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7620000" cy="5215174"/>
          </a:xfrm>
        </p:spPr>
        <p:txBody>
          <a:bodyPr>
            <a:normAutofit fontScale="92500" lnSpcReduction="20000"/>
          </a:bodyPr>
          <a:lstStyle/>
          <a:p>
            <a:r>
              <a:rPr lang="en-US" sz="3500" dirty="0" smtClean="0"/>
              <a:t>Conduct a workforce analysis with regard to where psychologists are needed and use this to argue for more internships relevant to those needs</a:t>
            </a:r>
          </a:p>
          <a:p>
            <a:r>
              <a:rPr lang="en-US" sz="3500" dirty="0" smtClean="0"/>
              <a:t>Find innovative ways for accredited sites to increase the number of slots available</a:t>
            </a:r>
          </a:p>
          <a:p>
            <a:r>
              <a:rPr lang="en-US" sz="3500" dirty="0" smtClean="0"/>
              <a:t>Allow and encourage doctoral programs to develop their own internship sites – captive affiliated</a:t>
            </a:r>
          </a:p>
          <a:p>
            <a:r>
              <a:rPr lang="en-US" sz="3500" dirty="0" smtClean="0"/>
              <a:t>Encourage schools and community sites to partner to form new </a:t>
            </a:r>
            <a:r>
              <a:rPr lang="en-US" sz="3500" dirty="0"/>
              <a:t>p</a:t>
            </a:r>
            <a:r>
              <a:rPr lang="en-US" sz="3500" dirty="0" smtClean="0"/>
              <a:t>rograms and positions</a:t>
            </a:r>
          </a:p>
          <a:p>
            <a:endParaRPr lang="en-US" dirty="0" smtClean="0"/>
          </a:p>
        </p:txBody>
      </p:sp>
      <p:sp>
        <p:nvSpPr>
          <p:cNvPr id="5" name="Title 1"/>
          <p:cNvSpPr>
            <a:spLocks noGrp="1"/>
          </p:cNvSpPr>
          <p:nvPr>
            <p:ph type="title"/>
          </p:nvPr>
        </p:nvSpPr>
        <p:spPr>
          <a:xfrm>
            <a:off x="288888" y="274638"/>
            <a:ext cx="7922525" cy="1143000"/>
          </a:xfrm>
        </p:spPr>
        <p:txBody>
          <a:bodyPr>
            <a:noAutofit/>
          </a:bodyPr>
          <a:lstStyle/>
          <a:p>
            <a:pPr algn="ctr"/>
            <a:r>
              <a:rPr lang="en-US" sz="4000" b="1" dirty="0" smtClean="0">
                <a:solidFill>
                  <a:schemeClr val="tx1"/>
                </a:solidFill>
              </a:rPr>
              <a:t>Proposed Solutions from the Field</a:t>
            </a:r>
            <a:endParaRPr lang="en-US" sz="4000" b="1" dirty="0">
              <a:solidFill>
                <a:schemeClr val="tx1"/>
              </a:solidFill>
            </a:endParaRPr>
          </a:p>
        </p:txBody>
      </p:sp>
    </p:spTree>
    <p:extLst>
      <p:ext uri="{BB962C8B-B14F-4D97-AF65-F5344CB8AC3E}">
        <p14:creationId xmlns:p14="http://schemas.microsoft.com/office/powerpoint/2010/main" val="3369006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Find new ways to fund internships</a:t>
            </a:r>
          </a:p>
          <a:p>
            <a:r>
              <a:rPr lang="en-US" sz="3200" dirty="0" smtClean="0"/>
              <a:t>Increase advocacy efforts to find internship funding</a:t>
            </a:r>
          </a:p>
          <a:p>
            <a:r>
              <a:rPr lang="en-US" sz="3200" dirty="0" smtClean="0"/>
              <a:t>Consider an internship stimulus package – done in 2012</a:t>
            </a:r>
          </a:p>
          <a:p>
            <a:r>
              <a:rPr lang="en-US" sz="3200" dirty="0" smtClean="0"/>
              <a:t>Advocate for additional training dollars, including increased GPE funding</a:t>
            </a:r>
          </a:p>
          <a:p>
            <a:r>
              <a:rPr lang="en-US" sz="3200" dirty="0" smtClean="0"/>
              <a:t>Consider whether interns need to be paid</a:t>
            </a:r>
          </a:p>
          <a:p>
            <a:endParaRPr lang="en-US" dirty="0" smtClean="0"/>
          </a:p>
        </p:txBody>
      </p:sp>
      <p:sp>
        <p:nvSpPr>
          <p:cNvPr id="5" name="Title 1"/>
          <p:cNvSpPr>
            <a:spLocks noGrp="1"/>
          </p:cNvSpPr>
          <p:nvPr>
            <p:ph type="title"/>
          </p:nvPr>
        </p:nvSpPr>
        <p:spPr>
          <a:xfrm>
            <a:off x="288888" y="274638"/>
            <a:ext cx="7922525" cy="1143000"/>
          </a:xfrm>
        </p:spPr>
        <p:txBody>
          <a:bodyPr>
            <a:noAutofit/>
          </a:bodyPr>
          <a:lstStyle/>
          <a:p>
            <a:pPr algn="ctr"/>
            <a:r>
              <a:rPr lang="en-US" sz="4000" b="1" dirty="0" smtClean="0">
                <a:solidFill>
                  <a:schemeClr val="tx1"/>
                </a:solidFill>
              </a:rPr>
              <a:t>Proposed Solutions from the Field</a:t>
            </a:r>
            <a:endParaRPr lang="en-US" sz="4000" b="1" dirty="0">
              <a:solidFill>
                <a:schemeClr val="tx1"/>
              </a:solidFill>
            </a:endParaRPr>
          </a:p>
        </p:txBody>
      </p:sp>
    </p:spTree>
    <p:extLst>
      <p:ext uri="{BB962C8B-B14F-4D97-AF65-F5344CB8AC3E}">
        <p14:creationId xmlns:p14="http://schemas.microsoft.com/office/powerpoint/2010/main" val="835473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75948" y="506211"/>
            <a:ext cx="7264400" cy="3316941"/>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spcBef>
                <a:spcPts val="2400"/>
              </a:spcBef>
            </a:pPr>
            <a:r>
              <a:rPr lang="en-US" sz="4000" b="1" smtClean="0">
                <a:solidFill>
                  <a:schemeClr val="tx1"/>
                </a:solidFill>
              </a:rPr>
              <a:t>Discussion</a:t>
            </a:r>
            <a:endParaRPr lang="en-US" sz="4000" b="1" dirty="0">
              <a:solidFill>
                <a:schemeClr val="tx1"/>
              </a:solidFill>
            </a:endParaRPr>
          </a:p>
        </p:txBody>
      </p:sp>
      <p:sp>
        <p:nvSpPr>
          <p:cNvPr id="9" name="TextBox 8"/>
          <p:cNvSpPr txBox="1"/>
          <p:nvPr/>
        </p:nvSpPr>
        <p:spPr>
          <a:xfrm>
            <a:off x="6632681" y="830613"/>
            <a:ext cx="184666" cy="369332"/>
          </a:xfrm>
          <a:prstGeom prst="rect">
            <a:avLst/>
          </a:prstGeom>
          <a:noFill/>
        </p:spPr>
        <p:txBody>
          <a:bodyPr wrap="none" rtlCol="0">
            <a:spAutoFit/>
          </a:bodyPr>
          <a:lstStyle/>
          <a:p>
            <a:endParaRPr lang="en-US" dirty="0"/>
          </a:p>
        </p:txBody>
      </p:sp>
      <p:sp>
        <p:nvSpPr>
          <p:cNvPr id="10" name="TextBox 9"/>
          <p:cNvSpPr txBox="1"/>
          <p:nvPr/>
        </p:nvSpPr>
        <p:spPr>
          <a:xfrm>
            <a:off x="2705056" y="3146405"/>
            <a:ext cx="184666" cy="369332"/>
          </a:xfrm>
          <a:prstGeom prst="rect">
            <a:avLst/>
          </a:prstGeom>
          <a:noFill/>
        </p:spPr>
        <p:txBody>
          <a:bodyPr wrap="none" rtlCol="0">
            <a:spAutoFit/>
          </a:bodyPr>
          <a:lstStyle/>
          <a:p>
            <a:endParaRPr lang="en-US" dirty="0"/>
          </a:p>
        </p:txBody>
      </p:sp>
      <p:pic>
        <p:nvPicPr>
          <p:cNvPr id="11" name="Picture 2" descr="http://artofconversation.typepad.com/.a/6a00d83452194e69e2017ee81ffd85970d-320w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894" y="3146405"/>
            <a:ext cx="2752725" cy="274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671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550" y="582706"/>
            <a:ext cx="7264400" cy="3316941"/>
          </a:xfrm>
        </p:spPr>
        <p:txBody>
          <a:bodyPr anchor="ctr" anchorCtr="0">
            <a:normAutofit/>
          </a:bodyPr>
          <a:lstStyle/>
          <a:p>
            <a:pPr algn="ctr">
              <a:spcBef>
                <a:spcPts val="2400"/>
              </a:spcBef>
            </a:pPr>
            <a:r>
              <a:rPr lang="en-US" sz="4400" b="1" dirty="0" smtClean="0">
                <a:solidFill>
                  <a:schemeClr val="tx1"/>
                </a:solidFill>
              </a:rPr>
              <a:t>The Human Impact of the Internship Crisis</a:t>
            </a:r>
            <a:endParaRPr lang="en-US" sz="4400" b="1" dirty="0">
              <a:solidFill>
                <a:schemeClr val="tx1"/>
              </a:solidFill>
            </a:endParaRPr>
          </a:p>
        </p:txBody>
      </p:sp>
      <p:sp>
        <p:nvSpPr>
          <p:cNvPr id="4" name="TextBox 3"/>
          <p:cNvSpPr txBox="1"/>
          <p:nvPr/>
        </p:nvSpPr>
        <p:spPr>
          <a:xfrm>
            <a:off x="7428333" y="907108"/>
            <a:ext cx="184666" cy="369332"/>
          </a:xfrm>
          <a:prstGeom prst="rect">
            <a:avLst/>
          </a:prstGeom>
          <a:noFill/>
        </p:spPr>
        <p:txBody>
          <a:bodyPr wrap="none" rtlCol="0">
            <a:spAutoFit/>
          </a:bodyPr>
          <a:lstStyle/>
          <a:p>
            <a:endParaRPr lang="en-US" dirty="0"/>
          </a:p>
        </p:txBody>
      </p:sp>
      <p:sp>
        <p:nvSpPr>
          <p:cNvPr id="7" name="TextBox 6"/>
          <p:cNvSpPr txBox="1"/>
          <p:nvPr/>
        </p:nvSpPr>
        <p:spPr>
          <a:xfrm>
            <a:off x="3500708" y="3222900"/>
            <a:ext cx="184666" cy="369332"/>
          </a:xfrm>
          <a:prstGeom prst="rect">
            <a:avLst/>
          </a:prstGeom>
          <a:noFill/>
        </p:spPr>
        <p:txBody>
          <a:bodyPr wrap="none" rtlCol="0">
            <a:spAutoFit/>
          </a:bodyPr>
          <a:lstStyle/>
          <a:p>
            <a:endParaRPr lang="en-US" dirty="0"/>
          </a:p>
        </p:txBody>
      </p:sp>
      <p:pic>
        <p:nvPicPr>
          <p:cNvPr id="10242" name="Picture 2" descr="http://groundfloormedia.com/blog/wp-content/uploads/2011/10/CrisisCouseling.jpe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6979" y="3743066"/>
            <a:ext cx="2512436" cy="2512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29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88673885"/>
              </p:ext>
            </p:extLst>
          </p:nvPr>
        </p:nvGraphicFramePr>
        <p:xfrm>
          <a:off x="403871" y="1210168"/>
          <a:ext cx="7690139" cy="525537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12317" y="272022"/>
            <a:ext cx="7681693" cy="584775"/>
          </a:xfrm>
          <a:prstGeom prst="rect">
            <a:avLst/>
          </a:prstGeom>
          <a:noFill/>
        </p:spPr>
        <p:txBody>
          <a:bodyPr wrap="square" rtlCol="0">
            <a:spAutoFit/>
          </a:bodyPr>
          <a:lstStyle/>
          <a:p>
            <a:pPr algn="ctr"/>
            <a:r>
              <a:rPr lang="en-US" sz="3200" b="1" dirty="0" smtClean="0"/>
              <a:t>Psychology Graduate Student Debt Load</a:t>
            </a:r>
            <a:endParaRPr lang="en-US" sz="3200" b="1" dirty="0"/>
          </a:p>
        </p:txBody>
      </p:sp>
    </p:spTree>
    <p:extLst>
      <p:ext uri="{BB962C8B-B14F-4D97-AF65-F5344CB8AC3E}">
        <p14:creationId xmlns:p14="http://schemas.microsoft.com/office/powerpoint/2010/main" val="4161555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163235"/>
              </p:ext>
            </p:extLst>
          </p:nvPr>
        </p:nvGraphicFramePr>
        <p:xfrm>
          <a:off x="556500" y="1427850"/>
          <a:ext cx="7380049" cy="509913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65111" y="104411"/>
            <a:ext cx="7948255" cy="1323439"/>
          </a:xfrm>
          <a:prstGeom prst="rect">
            <a:avLst/>
          </a:prstGeom>
          <a:noFill/>
        </p:spPr>
        <p:txBody>
          <a:bodyPr wrap="square" rtlCol="0">
            <a:spAutoFit/>
          </a:bodyPr>
          <a:lstStyle/>
          <a:p>
            <a:pPr algn="ctr"/>
            <a:r>
              <a:rPr lang="en-US" sz="3200" b="1" dirty="0" smtClean="0"/>
              <a:t>Psychology Graduate Student Debt Load</a:t>
            </a:r>
          </a:p>
          <a:p>
            <a:pPr algn="ctr"/>
            <a:r>
              <a:rPr lang="en-US" sz="2400" b="1" dirty="0" smtClean="0"/>
              <a:t>PhD </a:t>
            </a:r>
            <a:r>
              <a:rPr lang="en-US" sz="2400" b="1" dirty="0" err="1" smtClean="0"/>
              <a:t>vs</a:t>
            </a:r>
            <a:r>
              <a:rPr lang="en-US" sz="2400" b="1" dirty="0" smtClean="0"/>
              <a:t> PsyD Doctoral Programs</a:t>
            </a:r>
          </a:p>
          <a:p>
            <a:pPr algn="ctr"/>
            <a:r>
              <a:rPr lang="en-US" sz="2400" b="1" dirty="0" smtClean="0"/>
              <a:t>2012 Match Applicant Survey Data</a:t>
            </a:r>
            <a:endParaRPr lang="en-US" sz="2400" b="1" dirty="0"/>
          </a:p>
        </p:txBody>
      </p:sp>
    </p:spTree>
    <p:extLst>
      <p:ext uri="{BB962C8B-B14F-4D97-AF65-F5344CB8AC3E}">
        <p14:creationId xmlns:p14="http://schemas.microsoft.com/office/powerpoint/2010/main" val="1911206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69639683"/>
              </p:ext>
            </p:extLst>
          </p:nvPr>
        </p:nvGraphicFramePr>
        <p:xfrm>
          <a:off x="348703" y="1221671"/>
          <a:ext cx="7690139" cy="525537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49809" y="196204"/>
            <a:ext cx="7883045" cy="954107"/>
          </a:xfrm>
          <a:prstGeom prst="rect">
            <a:avLst/>
          </a:prstGeom>
          <a:noFill/>
        </p:spPr>
        <p:txBody>
          <a:bodyPr wrap="square" rtlCol="0">
            <a:spAutoFit/>
          </a:bodyPr>
          <a:lstStyle/>
          <a:p>
            <a:pPr algn="ctr"/>
            <a:r>
              <a:rPr lang="en-US" sz="3200" b="1" dirty="0" smtClean="0"/>
              <a:t>Psychology Graduate Student Debt Load</a:t>
            </a:r>
          </a:p>
          <a:p>
            <a:pPr algn="ctr"/>
            <a:r>
              <a:rPr lang="en-US" sz="2400" b="1" dirty="0" smtClean="0"/>
              <a:t>Racial/Ethnic Identification (2012)</a:t>
            </a:r>
            <a:endParaRPr lang="en-US" sz="2400" b="1" dirty="0"/>
          </a:p>
        </p:txBody>
      </p:sp>
    </p:spTree>
    <p:extLst>
      <p:ext uri="{BB962C8B-B14F-4D97-AF65-F5344CB8AC3E}">
        <p14:creationId xmlns:p14="http://schemas.microsoft.com/office/powerpoint/2010/main" val="244872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060" y="1097594"/>
            <a:ext cx="7883691" cy="5632558"/>
          </a:xfrm>
        </p:spPr>
        <p:txBody>
          <a:bodyPr>
            <a:noAutofit/>
          </a:bodyPr>
          <a:lstStyle/>
          <a:p>
            <a:r>
              <a:rPr lang="en-US" sz="3200" dirty="0" smtClean="0"/>
              <a:t>Format</a:t>
            </a:r>
          </a:p>
          <a:p>
            <a:pPr lvl="1"/>
            <a:r>
              <a:rPr lang="en-US" sz="3000" dirty="0" smtClean="0"/>
              <a:t>Presentation</a:t>
            </a:r>
          </a:p>
          <a:p>
            <a:pPr lvl="1"/>
            <a:r>
              <a:rPr lang="en-US" sz="3000" dirty="0" smtClean="0"/>
              <a:t>Conversation</a:t>
            </a:r>
          </a:p>
          <a:p>
            <a:pPr lvl="1"/>
            <a:r>
              <a:rPr lang="en-US" sz="3000" dirty="0" smtClean="0"/>
              <a:t>Group involvement</a:t>
            </a:r>
          </a:p>
          <a:p>
            <a:pPr lvl="1"/>
            <a:r>
              <a:rPr lang="en-US" sz="3000" dirty="0" smtClean="0"/>
              <a:t>Attention to own feelings and thoughts</a:t>
            </a:r>
          </a:p>
          <a:p>
            <a:r>
              <a:rPr lang="en-US" sz="3200" dirty="0" smtClean="0"/>
              <a:t>Format and social justice</a:t>
            </a:r>
          </a:p>
          <a:p>
            <a:pPr lvl="1"/>
            <a:r>
              <a:rPr lang="en-US" sz="3000" dirty="0" smtClean="0"/>
              <a:t>Enhances engagement</a:t>
            </a:r>
          </a:p>
          <a:p>
            <a:pPr lvl="1"/>
            <a:r>
              <a:rPr lang="en-US" sz="3000" dirty="0" smtClean="0"/>
              <a:t>Empowers all parties</a:t>
            </a:r>
          </a:p>
          <a:p>
            <a:pPr lvl="1"/>
            <a:r>
              <a:rPr lang="en-US" sz="3000" dirty="0" smtClean="0"/>
              <a:t>Leads to greater understanding and better solutions</a:t>
            </a:r>
          </a:p>
          <a:p>
            <a:pPr lvl="1"/>
            <a:endParaRPr lang="en-US" sz="3000" dirty="0" smtClean="0"/>
          </a:p>
        </p:txBody>
      </p:sp>
      <p:sp>
        <p:nvSpPr>
          <p:cNvPr id="4" name="Title 1"/>
          <p:cNvSpPr txBox="1">
            <a:spLocks/>
          </p:cNvSpPr>
          <p:nvPr/>
        </p:nvSpPr>
        <p:spPr>
          <a:xfrm>
            <a:off x="441899" y="274637"/>
            <a:ext cx="7620000" cy="107383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spcBef>
                <a:spcPts val="0"/>
              </a:spcBef>
            </a:pPr>
            <a:r>
              <a:rPr lang="en-US" sz="3200" b="1" dirty="0" smtClean="0">
                <a:solidFill>
                  <a:schemeClr val="tx1"/>
                </a:solidFill>
              </a:rPr>
              <a:t>Introduction</a:t>
            </a:r>
            <a:r>
              <a:rPr lang="en-US" sz="2800" b="1" dirty="0" smtClean="0">
                <a:solidFill>
                  <a:schemeClr val="tx1"/>
                </a:solidFill>
              </a:rPr>
              <a:t/>
            </a:r>
            <a:br>
              <a:rPr lang="en-US" sz="2800" b="1" dirty="0" smtClean="0">
                <a:solidFill>
                  <a:schemeClr val="tx1"/>
                </a:solidFill>
              </a:rPr>
            </a:br>
            <a:endParaRPr lang="en-US" sz="2000" b="1" dirty="0">
              <a:solidFill>
                <a:schemeClr val="tx1"/>
              </a:solidFill>
            </a:endParaRPr>
          </a:p>
        </p:txBody>
      </p:sp>
    </p:spTree>
    <p:extLst>
      <p:ext uri="{BB962C8B-B14F-4D97-AF65-F5344CB8AC3E}">
        <p14:creationId xmlns:p14="http://schemas.microsoft.com/office/powerpoint/2010/main" val="3410793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88" y="274638"/>
            <a:ext cx="7870044" cy="831010"/>
          </a:xfrm>
        </p:spPr>
        <p:txBody>
          <a:bodyPr/>
          <a:lstStyle/>
          <a:p>
            <a:pPr algn="ctr"/>
            <a:r>
              <a:rPr lang="en-US" sz="4000" b="1" dirty="0" smtClean="0">
                <a:solidFill>
                  <a:schemeClr val="tx1"/>
                </a:solidFill>
              </a:rPr>
              <a:t>APPIC Applicant Survey</a:t>
            </a:r>
            <a:endParaRPr lang="en-US" sz="4000" b="1" dirty="0">
              <a:solidFill>
                <a:schemeClr val="tx1"/>
              </a:solidFill>
            </a:endParaRPr>
          </a:p>
        </p:txBody>
      </p:sp>
      <p:sp>
        <p:nvSpPr>
          <p:cNvPr id="3" name="Content Placeholder 2"/>
          <p:cNvSpPr>
            <a:spLocks noGrp="1"/>
          </p:cNvSpPr>
          <p:nvPr>
            <p:ph idx="1"/>
          </p:nvPr>
        </p:nvSpPr>
        <p:spPr>
          <a:xfrm>
            <a:off x="368490" y="1374588"/>
            <a:ext cx="7992873" cy="5109883"/>
          </a:xfrm>
        </p:spPr>
        <p:txBody>
          <a:bodyPr>
            <a:noAutofit/>
          </a:bodyPr>
          <a:lstStyle/>
          <a:p>
            <a:pPr marL="0" indent="0">
              <a:buNone/>
            </a:pPr>
            <a:r>
              <a:rPr lang="en-US" sz="2800" dirty="0" smtClean="0"/>
              <a:t>“</a:t>
            </a:r>
            <a:r>
              <a:rPr lang="en-US" sz="2800" dirty="0"/>
              <a:t>How has the current imbalance between applicants and positions affected you, personally and/or professionally?  In other words, if you had the ear of the </a:t>
            </a:r>
            <a:r>
              <a:rPr lang="en-US" sz="2800" dirty="0" smtClean="0"/>
              <a:t>Education </a:t>
            </a:r>
            <a:r>
              <a:rPr lang="en-US" sz="2800" dirty="0"/>
              <a:t>and </a:t>
            </a:r>
            <a:r>
              <a:rPr lang="en-US" sz="2800" dirty="0" smtClean="0"/>
              <a:t>Training </a:t>
            </a:r>
            <a:r>
              <a:rPr lang="en-US" sz="2800" dirty="0"/>
              <a:t>community, what would you like to tell them about this issue?  How has your life and the lives of others been affected?  You may wish to share your own personal experiences, the impact on yourself, other students, and/or your academic program, suggestions for how to improve the situation, or other thoughts, feelings, and/or concerns</a:t>
            </a:r>
            <a:r>
              <a:rPr lang="en-US" sz="2800" dirty="0" smtClean="0"/>
              <a:t>.”</a:t>
            </a:r>
          </a:p>
        </p:txBody>
      </p:sp>
    </p:spTree>
    <p:extLst>
      <p:ext uri="{BB962C8B-B14F-4D97-AF65-F5344CB8AC3E}">
        <p14:creationId xmlns:p14="http://schemas.microsoft.com/office/powerpoint/2010/main" val="253771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596" y="655679"/>
            <a:ext cx="7272339" cy="5555632"/>
          </a:xfrm>
        </p:spPr>
        <p:txBody>
          <a:bodyPr>
            <a:normAutofit/>
          </a:bodyPr>
          <a:lstStyle/>
          <a:p>
            <a:pPr marL="0" indent="0" algn="ctr">
              <a:buNone/>
            </a:pPr>
            <a:r>
              <a:rPr lang="en-US" sz="2800" dirty="0" smtClean="0"/>
              <a:t>“</a:t>
            </a:r>
            <a:r>
              <a:rPr lang="en-US" sz="2800" dirty="0"/>
              <a:t>For me, it means putting off my life for yet another year. It means putting myself through hell for another year for a *chance* at matching next year. For some of my classmates, it means waiting one more year before having children. For others, it means considering quitting now, leaving the program, and getting a masters-level job. For all of us, it means prolonging our wait to become a psychologist, all while accumulating even more debt. My classmates and I have shed many tears in this process. I hope </a:t>
            </a:r>
            <a:r>
              <a:rPr lang="en-US" sz="2800" dirty="0" smtClean="0"/>
              <a:t>that </a:t>
            </a:r>
            <a:r>
              <a:rPr lang="en-US" sz="2800" dirty="0"/>
              <a:t>future cohorts will not have to endure such pain</a:t>
            </a:r>
            <a:r>
              <a:rPr lang="en-US" sz="2800" dirty="0" smtClean="0"/>
              <a:t>.”</a:t>
            </a:r>
            <a:endParaRPr lang="en-US" sz="2800" dirty="0"/>
          </a:p>
          <a:p>
            <a:endParaRPr lang="en-US" dirty="0"/>
          </a:p>
        </p:txBody>
      </p:sp>
    </p:spTree>
    <p:extLst>
      <p:ext uri="{BB962C8B-B14F-4D97-AF65-F5344CB8AC3E}">
        <p14:creationId xmlns:p14="http://schemas.microsoft.com/office/powerpoint/2010/main" val="145763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994" y="1053466"/>
            <a:ext cx="7272339" cy="2511317"/>
          </a:xfrm>
        </p:spPr>
        <p:txBody>
          <a:bodyPr anchor="ctr" anchorCtr="0"/>
          <a:lstStyle/>
          <a:p>
            <a:pPr marL="0" indent="0" algn="ctr">
              <a:spcBef>
                <a:spcPts val="0"/>
              </a:spcBef>
              <a:buNone/>
            </a:pPr>
            <a:r>
              <a:rPr lang="en-US" sz="2800" dirty="0" smtClean="0"/>
              <a:t>“This process was horrendous. I did not match last year and I considered this past year my ‘year of hell.’ My self-confidence was shattered and my family had to live with my angst.”</a:t>
            </a:r>
            <a:endParaRPr lang="en-US" sz="2800" dirty="0"/>
          </a:p>
        </p:txBody>
      </p:sp>
      <p:pic>
        <p:nvPicPr>
          <p:cNvPr id="11266" name="Picture 2" descr="https://encrypted-tbn1.gstatic.com/images?q=tbn:ANd9GcSpyLM1aw6l_V5byYC6Krwzx7FTxpZJBLU7Jjxb0ILc4LSv72ZswW77nfe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1082" y="4363460"/>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04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091" y="563868"/>
            <a:ext cx="7394576" cy="3612895"/>
          </a:xfrm>
        </p:spPr>
        <p:txBody>
          <a:bodyPr anchor="ctr" anchorCtr="0"/>
          <a:lstStyle/>
          <a:p>
            <a:pPr marL="0" indent="0" algn="ctr">
              <a:spcBef>
                <a:spcPts val="0"/>
              </a:spcBef>
              <a:buNone/>
            </a:pPr>
            <a:r>
              <a:rPr lang="en-US" sz="2800" dirty="0" smtClean="0"/>
              <a:t>“[It] means </a:t>
            </a:r>
            <a:r>
              <a:rPr lang="en-US" sz="2800" dirty="0"/>
              <a:t>I have to wait to have a child one or two extra years </a:t>
            </a:r>
            <a:r>
              <a:rPr lang="en-US" sz="2800" dirty="0" smtClean="0"/>
              <a:t>... </a:t>
            </a:r>
            <a:r>
              <a:rPr lang="en-US" sz="2800" dirty="0"/>
              <a:t>This increases my chance of fertility difficulty. </a:t>
            </a:r>
            <a:r>
              <a:rPr lang="en-US" sz="2800" dirty="0" smtClean="0"/>
              <a:t> If </a:t>
            </a:r>
            <a:r>
              <a:rPr lang="en-US" sz="2800" dirty="0"/>
              <a:t>I want IVF or adoption after that, it costs a LOT of money </a:t>
            </a:r>
            <a:r>
              <a:rPr lang="en-US" sz="2800" dirty="0" smtClean="0"/>
              <a:t>and, </a:t>
            </a:r>
            <a:r>
              <a:rPr lang="en-US" sz="2800" dirty="0"/>
              <a:t>when added to the extra debt I will have incurred being stuck in grad school two extra </a:t>
            </a:r>
            <a:r>
              <a:rPr lang="en-US" sz="2800" dirty="0" smtClean="0"/>
              <a:t>years, </a:t>
            </a:r>
            <a:r>
              <a:rPr lang="en-US" sz="2800" dirty="0"/>
              <a:t>may bankrupt me</a:t>
            </a:r>
            <a:r>
              <a:rPr lang="en-US" sz="2800" dirty="0" smtClean="0"/>
              <a:t>.”</a:t>
            </a:r>
            <a:endParaRPr lang="en-US" sz="2800" dirty="0"/>
          </a:p>
        </p:txBody>
      </p:sp>
      <p:pic>
        <p:nvPicPr>
          <p:cNvPr id="12290" name="Picture 2" descr="https://encrypted-tbn0.gstatic.com/images?q=tbn:ANd9GcSBkg5rnAWRQiw-SSO4D013Us_N7OumBxx9Fo-nzuOQl_Hn_Z-cL3pT1xXX">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7309" y="4877557"/>
            <a:ext cx="2590800" cy="176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89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596" y="380297"/>
            <a:ext cx="7272339" cy="4209561"/>
          </a:xfrm>
        </p:spPr>
        <p:txBody>
          <a:bodyPr anchor="ctr" anchorCtr="0">
            <a:normAutofit/>
          </a:bodyPr>
          <a:lstStyle/>
          <a:p>
            <a:pPr marL="0" indent="0" algn="ctr">
              <a:spcBef>
                <a:spcPts val="0"/>
              </a:spcBef>
              <a:buNone/>
            </a:pPr>
            <a:r>
              <a:rPr lang="en-US" sz="2800" dirty="0" smtClean="0"/>
              <a:t>“Not </a:t>
            </a:r>
            <a:r>
              <a:rPr lang="en-US" sz="2800" dirty="0"/>
              <a:t>matching almost broke me in multiple ways. </a:t>
            </a:r>
            <a:r>
              <a:rPr lang="en-US" sz="2800" dirty="0" smtClean="0"/>
              <a:t> This </a:t>
            </a:r>
            <a:r>
              <a:rPr lang="en-US" sz="2800" dirty="0"/>
              <a:t>shouldn't be how I am feeling during the end of graduate school. I should be feeling excited &amp; proud of myself &amp; eager to begin. Instead, I feel defeated. I am grateful for matching the second time around &amp; being able to move forward but I don't think I'll ever be able to get past not having matched the first time</a:t>
            </a:r>
            <a:r>
              <a:rPr lang="en-US" sz="2800" dirty="0" smtClean="0"/>
              <a:t>.”</a:t>
            </a:r>
            <a:endParaRPr lang="en-US" sz="2800" dirty="0"/>
          </a:p>
        </p:txBody>
      </p:sp>
      <p:pic>
        <p:nvPicPr>
          <p:cNvPr id="14338" name="Picture 2" descr="https://encrypted-tbn2.gstatic.com/images?q=tbn:ANd9GcTbOqugG1X2qmKUvqg0r_FsVBKG1ab9sUhYfNFTmu6HNsTdbxphPm460fQ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079" y="4849941"/>
            <a:ext cx="2581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406" y="655679"/>
            <a:ext cx="7272339" cy="5555632"/>
          </a:xfrm>
        </p:spPr>
        <p:txBody>
          <a:bodyPr anchor="ctr" anchorCtr="0">
            <a:normAutofit/>
          </a:bodyPr>
          <a:lstStyle/>
          <a:p>
            <a:pPr marL="0" indent="0" algn="ctr">
              <a:spcBef>
                <a:spcPts val="0"/>
              </a:spcBef>
              <a:buNone/>
            </a:pPr>
            <a:r>
              <a:rPr lang="en-US" sz="2800" dirty="0" smtClean="0"/>
              <a:t>“</a:t>
            </a:r>
            <a:r>
              <a:rPr lang="en-US" sz="2800" dirty="0"/>
              <a:t>The fact that we, as supposed experts on human behavior, have not been more attuned to this is mind-boggling. Many people do have geographic limitations at this age range - young families or aging parents they cannot leave. </a:t>
            </a:r>
            <a:r>
              <a:rPr lang="en-US" sz="2800" dirty="0" smtClean="0"/>
              <a:t>… The </a:t>
            </a:r>
            <a:r>
              <a:rPr lang="en-US" sz="2800" dirty="0"/>
              <a:t>argument that it is "only a year" does not hold weight at a personal level - try explaining to a two-year old that her father will be gone for </a:t>
            </a:r>
            <a:r>
              <a:rPr lang="en-US" sz="2800" dirty="0" smtClean="0"/>
              <a:t>‘just </a:t>
            </a:r>
            <a:r>
              <a:rPr lang="en-US" sz="2800" dirty="0"/>
              <a:t>a year</a:t>
            </a:r>
            <a:r>
              <a:rPr lang="en-US" sz="2800" dirty="0" smtClean="0"/>
              <a:t>.’ ”</a:t>
            </a:r>
            <a:endParaRPr lang="en-US" sz="2800" dirty="0"/>
          </a:p>
        </p:txBody>
      </p:sp>
    </p:spTree>
    <p:extLst>
      <p:ext uri="{BB962C8B-B14F-4D97-AF65-F5344CB8AC3E}">
        <p14:creationId xmlns:p14="http://schemas.microsoft.com/office/powerpoint/2010/main" val="4058163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897" y="655679"/>
            <a:ext cx="7272339" cy="5555632"/>
          </a:xfrm>
        </p:spPr>
        <p:txBody>
          <a:bodyPr anchor="ctr" anchorCtr="0">
            <a:normAutofit/>
          </a:bodyPr>
          <a:lstStyle/>
          <a:p>
            <a:pPr marL="0" indent="0" algn="ctr">
              <a:spcBef>
                <a:spcPts val="0"/>
              </a:spcBef>
              <a:buNone/>
            </a:pPr>
            <a:r>
              <a:rPr lang="en-US" sz="2800" dirty="0" smtClean="0"/>
              <a:t>“… the </a:t>
            </a:r>
            <a:r>
              <a:rPr lang="en-US" sz="2800" dirty="0"/>
              <a:t>imbalance between applicants and positions is an utter disaster. It is destroying lives, sundering professional relationships, and I believe it is endangering the credibility of our field. My program now has student pitted against student, faculty members angry at each other, and the worst match rate in program history, which may reduce the funding the department gets from the university</a:t>
            </a:r>
            <a:r>
              <a:rPr lang="en-US" sz="2800" dirty="0" smtClean="0"/>
              <a:t>.”</a:t>
            </a:r>
            <a:endParaRPr lang="en-US" sz="2800" dirty="0"/>
          </a:p>
        </p:txBody>
      </p:sp>
    </p:spTree>
    <p:extLst>
      <p:ext uri="{BB962C8B-B14F-4D97-AF65-F5344CB8AC3E}">
        <p14:creationId xmlns:p14="http://schemas.microsoft.com/office/powerpoint/2010/main" val="4234581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693" y="668779"/>
            <a:ext cx="7272339" cy="2817307"/>
          </a:xfrm>
        </p:spPr>
        <p:txBody>
          <a:bodyPr anchor="ctr" anchorCtr="0">
            <a:normAutofit/>
          </a:bodyPr>
          <a:lstStyle/>
          <a:p>
            <a:pPr marL="0" indent="0" algn="ctr">
              <a:spcBef>
                <a:spcPts val="0"/>
              </a:spcBef>
              <a:buNone/>
            </a:pPr>
            <a:r>
              <a:rPr lang="en-US" sz="2800" dirty="0" smtClean="0"/>
              <a:t>“</a:t>
            </a:r>
            <a:r>
              <a:rPr lang="en-US" sz="2800" dirty="0"/>
              <a:t>I want the education and training community to know that this process and the devastation it </a:t>
            </a:r>
            <a:r>
              <a:rPr lang="en-US" sz="2800" dirty="0" smtClean="0"/>
              <a:t>has </a:t>
            </a:r>
            <a:r>
              <a:rPr lang="en-US" sz="2800" dirty="0"/>
              <a:t>brought </a:t>
            </a:r>
            <a:r>
              <a:rPr lang="en-US" sz="2800" dirty="0" smtClean="0"/>
              <a:t>… has </a:t>
            </a:r>
            <a:r>
              <a:rPr lang="en-US" sz="2800" dirty="0"/>
              <a:t>stripped me of my belief that I am a capable, successful, and hard-working student</a:t>
            </a:r>
            <a:r>
              <a:rPr lang="en-US" sz="2800" dirty="0" smtClean="0"/>
              <a:t>.”</a:t>
            </a:r>
            <a:endParaRPr lang="en-US" sz="2800" dirty="0"/>
          </a:p>
        </p:txBody>
      </p:sp>
      <p:pic>
        <p:nvPicPr>
          <p:cNvPr id="16386" name="Picture 2" descr="http://www.myldl2010.com/wp-content/uploads/2012/02/Devastate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0407" y="4316156"/>
            <a:ext cx="2526873" cy="1895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69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707" y="1596758"/>
            <a:ext cx="7272339" cy="2847906"/>
          </a:xfrm>
        </p:spPr>
        <p:txBody>
          <a:bodyPr anchor="ctr" anchorCtr="0">
            <a:normAutofit/>
          </a:bodyPr>
          <a:lstStyle/>
          <a:p>
            <a:pPr marL="0" indent="0" algn="ctr">
              <a:spcBef>
                <a:spcPts val="0"/>
              </a:spcBef>
              <a:buNone/>
            </a:pPr>
            <a:r>
              <a:rPr lang="en-US" sz="2800" dirty="0" smtClean="0"/>
              <a:t>“</a:t>
            </a:r>
            <a:r>
              <a:rPr lang="en-US" sz="2800" dirty="0"/>
              <a:t>On a personal level, I am truly beginning to feel that I </a:t>
            </a:r>
            <a:r>
              <a:rPr lang="en-US" sz="2800" dirty="0" smtClean="0"/>
              <a:t>made </a:t>
            </a:r>
            <a:r>
              <a:rPr lang="en-US" sz="2800" dirty="0"/>
              <a:t>a terrible decision coming into this </a:t>
            </a:r>
            <a:r>
              <a:rPr lang="en-US" sz="2800" dirty="0" smtClean="0"/>
              <a:t>field”</a:t>
            </a:r>
            <a:endParaRPr lang="en-US" sz="2800" dirty="0"/>
          </a:p>
        </p:txBody>
      </p:sp>
    </p:spTree>
    <p:extLst>
      <p:ext uri="{BB962C8B-B14F-4D97-AF65-F5344CB8AC3E}">
        <p14:creationId xmlns:p14="http://schemas.microsoft.com/office/powerpoint/2010/main" val="11281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308" y="655679"/>
            <a:ext cx="7272339" cy="5555632"/>
          </a:xfrm>
        </p:spPr>
        <p:txBody>
          <a:bodyPr anchor="ctr" anchorCtr="0">
            <a:normAutofit/>
          </a:bodyPr>
          <a:lstStyle/>
          <a:p>
            <a:pPr marL="0" indent="0" algn="ctr">
              <a:spcBef>
                <a:spcPts val="0"/>
              </a:spcBef>
              <a:buNone/>
            </a:pPr>
            <a:r>
              <a:rPr lang="en-US" sz="2800" dirty="0" smtClean="0"/>
              <a:t>“I </a:t>
            </a:r>
            <a:r>
              <a:rPr lang="en-US" sz="2800" dirty="0"/>
              <a:t>have dedicated so many years of my life to the pursuit of a doctorate in clinical psychology (a field I love and have admired for so long), and now feel betrayed and disappointed by the field</a:t>
            </a:r>
            <a:r>
              <a:rPr lang="en-US" sz="2800" dirty="0" smtClean="0"/>
              <a:t>.”</a:t>
            </a:r>
            <a:endParaRPr lang="en-US" sz="2800" dirty="0"/>
          </a:p>
        </p:txBody>
      </p:sp>
    </p:spTree>
    <p:extLst>
      <p:ext uri="{BB962C8B-B14F-4D97-AF65-F5344CB8AC3E}">
        <p14:creationId xmlns:p14="http://schemas.microsoft.com/office/powerpoint/2010/main" val="53694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290" y="516406"/>
            <a:ext cx="7264400" cy="3316941"/>
          </a:xfrm>
        </p:spPr>
        <p:txBody>
          <a:bodyPr anchor="ctr" anchorCtr="0">
            <a:normAutofit/>
          </a:bodyPr>
          <a:lstStyle/>
          <a:p>
            <a:pPr algn="ctr">
              <a:spcBef>
                <a:spcPts val="2400"/>
              </a:spcBef>
            </a:pPr>
            <a:r>
              <a:rPr lang="en-US" sz="4400" b="1" dirty="0" smtClean="0">
                <a:solidFill>
                  <a:schemeClr val="tx1"/>
                </a:solidFill>
              </a:rPr>
              <a:t>Why a Social </a:t>
            </a:r>
            <a:br>
              <a:rPr lang="en-US" sz="4400" b="1" dirty="0" smtClean="0">
                <a:solidFill>
                  <a:schemeClr val="tx1"/>
                </a:solidFill>
              </a:rPr>
            </a:br>
            <a:r>
              <a:rPr lang="en-US" sz="4400" b="1" dirty="0" smtClean="0">
                <a:solidFill>
                  <a:schemeClr val="tx1"/>
                </a:solidFill>
              </a:rPr>
              <a:t>Justice Perspective</a:t>
            </a:r>
            <a:endParaRPr lang="en-US" sz="4400" b="1" dirty="0">
              <a:solidFill>
                <a:schemeClr val="tx1"/>
              </a:solidFill>
            </a:endParaRPr>
          </a:p>
        </p:txBody>
      </p:sp>
      <p:sp>
        <p:nvSpPr>
          <p:cNvPr id="4" name="TextBox 3"/>
          <p:cNvSpPr txBox="1"/>
          <p:nvPr/>
        </p:nvSpPr>
        <p:spPr>
          <a:xfrm>
            <a:off x="7428333" y="907108"/>
            <a:ext cx="184666" cy="369332"/>
          </a:xfrm>
          <a:prstGeom prst="rect">
            <a:avLst/>
          </a:prstGeom>
          <a:noFill/>
        </p:spPr>
        <p:txBody>
          <a:bodyPr wrap="none" rtlCol="0">
            <a:spAutoFit/>
          </a:bodyPr>
          <a:lstStyle/>
          <a:p>
            <a:endParaRPr lang="en-US" dirty="0"/>
          </a:p>
        </p:txBody>
      </p:sp>
      <p:sp>
        <p:nvSpPr>
          <p:cNvPr id="7" name="TextBox 6"/>
          <p:cNvSpPr txBox="1"/>
          <p:nvPr/>
        </p:nvSpPr>
        <p:spPr>
          <a:xfrm>
            <a:off x="3500708" y="3222900"/>
            <a:ext cx="184666" cy="369332"/>
          </a:xfrm>
          <a:prstGeom prst="rect">
            <a:avLst/>
          </a:prstGeom>
          <a:noFill/>
        </p:spPr>
        <p:txBody>
          <a:bodyPr wrap="none" rtlCol="0">
            <a:spAutoFit/>
          </a:bodyPr>
          <a:lstStyle/>
          <a:p>
            <a:endParaRPr lang="en-US" dirty="0"/>
          </a:p>
        </p:txBody>
      </p:sp>
      <p:pic>
        <p:nvPicPr>
          <p:cNvPr id="2052" name="Picture 4" descr="https://encrypted-tbn3.gstatic.com/images?q=tbn:ANd9GcSkoZyu4xaWmY9e7iITLWGvEe175QYzYqsMyD-sOWDseTAcrNFqnlLsFCku">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5158" y="3407566"/>
            <a:ext cx="4191692" cy="2754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70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994" y="655679"/>
            <a:ext cx="7272339" cy="5555632"/>
          </a:xfrm>
        </p:spPr>
        <p:txBody>
          <a:bodyPr anchor="ctr" anchorCtr="0">
            <a:normAutofit/>
          </a:bodyPr>
          <a:lstStyle/>
          <a:p>
            <a:pPr marL="0" indent="0" algn="ctr">
              <a:spcBef>
                <a:spcPts val="0"/>
              </a:spcBef>
              <a:buNone/>
            </a:pPr>
            <a:r>
              <a:rPr lang="en-US" sz="2800" dirty="0" smtClean="0"/>
              <a:t>“</a:t>
            </a:r>
            <a:r>
              <a:rPr lang="en-US" sz="2800" dirty="0"/>
              <a:t>At this point, the only people suffering are the students. How incredibly disgraceful is that? The emotional strain that is placed on students who must navigate the match process again </a:t>
            </a:r>
            <a:r>
              <a:rPr lang="en-US" sz="2800" dirty="0" smtClean="0"/>
              <a:t>… is </a:t>
            </a:r>
            <a:r>
              <a:rPr lang="en-US" sz="2800" dirty="0"/>
              <a:t>cruel. One must question the scruples of a profession that would subject its up and coming professionals to this treatment. I am very disappointed. I expected better of my chosen profession</a:t>
            </a:r>
            <a:r>
              <a:rPr lang="en-US" sz="2800" dirty="0" smtClean="0"/>
              <a:t>.”</a:t>
            </a:r>
            <a:endParaRPr lang="en-US" sz="2800" dirty="0"/>
          </a:p>
        </p:txBody>
      </p:sp>
    </p:spTree>
    <p:extLst>
      <p:ext uri="{BB962C8B-B14F-4D97-AF65-F5344CB8AC3E}">
        <p14:creationId xmlns:p14="http://schemas.microsoft.com/office/powerpoint/2010/main" val="207710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392" y="640380"/>
            <a:ext cx="7272339" cy="5555632"/>
          </a:xfrm>
        </p:spPr>
        <p:txBody>
          <a:bodyPr anchor="ctr" anchorCtr="0">
            <a:normAutofit/>
          </a:bodyPr>
          <a:lstStyle/>
          <a:p>
            <a:pPr marL="0" indent="0" algn="ctr">
              <a:spcBef>
                <a:spcPts val="0"/>
              </a:spcBef>
              <a:buNone/>
            </a:pPr>
            <a:r>
              <a:rPr lang="en-US" sz="2800" dirty="0" smtClean="0"/>
              <a:t>“I </a:t>
            </a:r>
            <a:r>
              <a:rPr lang="en-US" sz="2800" dirty="0"/>
              <a:t>am a survivor of Hurricane Katrina. The results of this match will have a bigger effect on my career path than that devastating storm did</a:t>
            </a:r>
            <a:r>
              <a:rPr lang="en-US" sz="2800" dirty="0" smtClean="0"/>
              <a:t>.”</a:t>
            </a:r>
            <a:endParaRPr lang="en-US" sz="2800" dirty="0"/>
          </a:p>
        </p:txBody>
      </p:sp>
    </p:spTree>
    <p:extLst>
      <p:ext uri="{BB962C8B-B14F-4D97-AF65-F5344CB8AC3E}">
        <p14:creationId xmlns:p14="http://schemas.microsoft.com/office/powerpoint/2010/main" val="3815806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75948" y="506211"/>
            <a:ext cx="7264400" cy="3316941"/>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spcBef>
                <a:spcPts val="2400"/>
              </a:spcBef>
            </a:pPr>
            <a:r>
              <a:rPr lang="en-US" sz="4000" b="1" smtClean="0">
                <a:solidFill>
                  <a:schemeClr val="tx1"/>
                </a:solidFill>
              </a:rPr>
              <a:t>Discussion</a:t>
            </a:r>
            <a:endParaRPr lang="en-US" sz="4000" b="1" dirty="0">
              <a:solidFill>
                <a:schemeClr val="tx1"/>
              </a:solidFill>
            </a:endParaRPr>
          </a:p>
        </p:txBody>
      </p:sp>
      <p:sp>
        <p:nvSpPr>
          <p:cNvPr id="9" name="TextBox 8"/>
          <p:cNvSpPr txBox="1"/>
          <p:nvPr/>
        </p:nvSpPr>
        <p:spPr>
          <a:xfrm>
            <a:off x="6632681" y="830613"/>
            <a:ext cx="184666" cy="369332"/>
          </a:xfrm>
          <a:prstGeom prst="rect">
            <a:avLst/>
          </a:prstGeom>
          <a:noFill/>
        </p:spPr>
        <p:txBody>
          <a:bodyPr wrap="none" rtlCol="0">
            <a:spAutoFit/>
          </a:bodyPr>
          <a:lstStyle/>
          <a:p>
            <a:endParaRPr lang="en-US" dirty="0"/>
          </a:p>
        </p:txBody>
      </p:sp>
      <p:sp>
        <p:nvSpPr>
          <p:cNvPr id="10" name="TextBox 9"/>
          <p:cNvSpPr txBox="1"/>
          <p:nvPr/>
        </p:nvSpPr>
        <p:spPr>
          <a:xfrm>
            <a:off x="2705056" y="3146405"/>
            <a:ext cx="184666" cy="369332"/>
          </a:xfrm>
          <a:prstGeom prst="rect">
            <a:avLst/>
          </a:prstGeom>
          <a:noFill/>
        </p:spPr>
        <p:txBody>
          <a:bodyPr wrap="none" rtlCol="0">
            <a:spAutoFit/>
          </a:bodyPr>
          <a:lstStyle/>
          <a:p>
            <a:endParaRPr lang="en-US" dirty="0"/>
          </a:p>
        </p:txBody>
      </p:sp>
      <p:pic>
        <p:nvPicPr>
          <p:cNvPr id="11" name="Picture 2" descr="http://artofconversation.typepad.com/.a/6a00d83452194e69e2017ee81ffd85970d-320w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894" y="3146405"/>
            <a:ext cx="2752725" cy="274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2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176" y="873388"/>
            <a:ext cx="7264400" cy="1482726"/>
          </a:xfrm>
        </p:spPr>
        <p:txBody>
          <a:bodyPr anchor="ctr" anchorCtr="0">
            <a:normAutofit/>
          </a:bodyPr>
          <a:lstStyle/>
          <a:p>
            <a:pPr algn="ctr">
              <a:spcBef>
                <a:spcPts val="2400"/>
              </a:spcBef>
            </a:pPr>
            <a:r>
              <a:rPr lang="en-US" sz="4400" b="1" dirty="0" smtClean="0">
                <a:solidFill>
                  <a:schemeClr val="tx1"/>
                </a:solidFill>
              </a:rPr>
              <a:t>A Social Justice Perspective</a:t>
            </a:r>
            <a:endParaRPr lang="en-US" sz="4400" b="1" dirty="0">
              <a:solidFill>
                <a:schemeClr val="tx1"/>
              </a:solidFill>
            </a:endParaRPr>
          </a:p>
        </p:txBody>
      </p:sp>
      <p:sp>
        <p:nvSpPr>
          <p:cNvPr id="4" name="TextBox 3"/>
          <p:cNvSpPr txBox="1"/>
          <p:nvPr/>
        </p:nvSpPr>
        <p:spPr>
          <a:xfrm>
            <a:off x="7428333" y="907108"/>
            <a:ext cx="184666" cy="369332"/>
          </a:xfrm>
          <a:prstGeom prst="rect">
            <a:avLst/>
          </a:prstGeom>
          <a:noFill/>
        </p:spPr>
        <p:txBody>
          <a:bodyPr wrap="none" rtlCol="0">
            <a:spAutoFit/>
          </a:bodyPr>
          <a:lstStyle/>
          <a:p>
            <a:endParaRPr lang="en-US" dirty="0"/>
          </a:p>
        </p:txBody>
      </p:sp>
      <p:sp>
        <p:nvSpPr>
          <p:cNvPr id="7" name="TextBox 6"/>
          <p:cNvSpPr txBox="1"/>
          <p:nvPr/>
        </p:nvSpPr>
        <p:spPr>
          <a:xfrm>
            <a:off x="3500708" y="3222900"/>
            <a:ext cx="184666" cy="369332"/>
          </a:xfrm>
          <a:prstGeom prst="rect">
            <a:avLst/>
          </a:prstGeom>
          <a:noFill/>
        </p:spPr>
        <p:txBody>
          <a:bodyPr wrap="none" rtlCol="0">
            <a:spAutoFit/>
          </a:bodyPr>
          <a:lstStyle/>
          <a:p>
            <a:endParaRPr lang="en-US" dirty="0"/>
          </a:p>
        </p:txBody>
      </p:sp>
      <p:pic>
        <p:nvPicPr>
          <p:cNvPr id="19458" name="Picture 2" descr="http://www.csj-to.ca/sites/default/files/images/hands-around-globe.jpg?136129301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7843" y="2859134"/>
            <a:ext cx="3305175"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43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1"/>
                </a:solidFill>
              </a:rPr>
              <a:t>A Social Justice Perspective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Melba Vasquez</a:t>
            </a:r>
          </a:p>
          <a:p>
            <a:pPr marL="914400" lvl="1">
              <a:spcBef>
                <a:spcPts val="1320"/>
              </a:spcBef>
            </a:pPr>
            <a:r>
              <a:rPr lang="en-US" sz="3000" dirty="0" smtClean="0"/>
              <a:t>Former APA President / ACCTA Member</a:t>
            </a:r>
          </a:p>
          <a:p>
            <a:pPr marL="914400" lvl="1">
              <a:spcBef>
                <a:spcPts val="1320"/>
              </a:spcBef>
            </a:pPr>
            <a:r>
              <a:rPr lang="en-US" sz="3000" dirty="0" smtClean="0"/>
              <a:t>“Psychology and Social Justice:  Why we </a:t>
            </a:r>
            <a:r>
              <a:rPr lang="en-US" sz="3000" dirty="0"/>
              <a:t>d</a:t>
            </a:r>
            <a:r>
              <a:rPr lang="en-US" sz="3000" dirty="0" smtClean="0"/>
              <a:t>o what </a:t>
            </a:r>
            <a:r>
              <a:rPr lang="en-US" sz="3000" dirty="0"/>
              <a:t>w</a:t>
            </a:r>
            <a:r>
              <a:rPr lang="en-US" sz="3000" dirty="0" smtClean="0"/>
              <a:t>e do” (American Psychologist, July-August, 2012)</a:t>
            </a:r>
          </a:p>
          <a:p>
            <a:pPr marL="914400" lvl="1">
              <a:spcBef>
                <a:spcPts val="1320"/>
              </a:spcBef>
            </a:pPr>
            <a:r>
              <a:rPr lang="en-US" sz="3000" dirty="0" err="1" smtClean="0"/>
              <a:t>Aldarondo’s</a:t>
            </a:r>
            <a:r>
              <a:rPr lang="en-US" sz="3000" dirty="0" smtClean="0"/>
              <a:t> (2007) Definition of Social Justice:  </a:t>
            </a:r>
          </a:p>
          <a:p>
            <a:pPr marL="1554480" lvl="2"/>
            <a:r>
              <a:rPr lang="en-US" sz="2800" dirty="0" smtClean="0"/>
              <a:t>“to decrease human suffering and to promote human values of equality and fairness.”</a:t>
            </a:r>
            <a:endParaRPr lang="en-US" sz="2800" dirty="0"/>
          </a:p>
        </p:txBody>
      </p:sp>
    </p:spTree>
    <p:extLst>
      <p:ext uri="{BB962C8B-B14F-4D97-AF65-F5344CB8AC3E}">
        <p14:creationId xmlns:p14="http://schemas.microsoft.com/office/powerpoint/2010/main" val="226262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chemeClr val="tx1"/>
                </a:solidFill>
              </a:rPr>
              <a:t>A Social Justice Perspective</a:t>
            </a:r>
            <a:endParaRPr lang="en-US" sz="4000" b="1" dirty="0">
              <a:solidFill>
                <a:schemeClr val="tx1"/>
              </a:solidFill>
            </a:endParaRPr>
          </a:p>
        </p:txBody>
      </p:sp>
      <p:sp>
        <p:nvSpPr>
          <p:cNvPr id="3" name="Content Placeholder 2"/>
          <p:cNvSpPr>
            <a:spLocks noGrp="1"/>
          </p:cNvSpPr>
          <p:nvPr>
            <p:ph idx="1"/>
          </p:nvPr>
        </p:nvSpPr>
        <p:spPr>
          <a:xfrm>
            <a:off x="288888" y="1417638"/>
            <a:ext cx="7936173" cy="4983162"/>
          </a:xfrm>
        </p:spPr>
        <p:txBody>
          <a:bodyPr>
            <a:normAutofit fontScale="92500" lnSpcReduction="10000"/>
          </a:bodyPr>
          <a:lstStyle/>
          <a:p>
            <a:r>
              <a:rPr lang="en-US" sz="3200" dirty="0" smtClean="0"/>
              <a:t>Caldwell &amp; Vera (2010):  Identified </a:t>
            </a:r>
            <a:r>
              <a:rPr lang="en-US" sz="3200" dirty="0"/>
              <a:t>t</a:t>
            </a:r>
            <a:r>
              <a:rPr lang="en-US" sz="3200" dirty="0" smtClean="0"/>
              <a:t>wo critical incidents that most influenced the development of a Social Justice orientation by students:</a:t>
            </a:r>
          </a:p>
          <a:p>
            <a:pPr marL="1005840" lvl="1"/>
            <a:r>
              <a:rPr lang="en-US" sz="2800" dirty="0" smtClean="0"/>
              <a:t>“Exposure to Injustice”</a:t>
            </a:r>
          </a:p>
          <a:p>
            <a:pPr marL="1554480" lvl="2"/>
            <a:r>
              <a:rPr lang="en-US" sz="2400" dirty="0" smtClean="0"/>
              <a:t>“… incidents of personally experiencing a form of injustice or witnessing others’ experiences of injustice”</a:t>
            </a:r>
          </a:p>
          <a:p>
            <a:pPr marL="1005840" lvl="1">
              <a:spcBef>
                <a:spcPts val="672"/>
              </a:spcBef>
            </a:pPr>
            <a:r>
              <a:rPr lang="en-US" sz="2800" dirty="0" smtClean="0"/>
              <a:t>“Influence of significant persons”</a:t>
            </a:r>
            <a:endParaRPr lang="en-US" sz="2800" dirty="0"/>
          </a:p>
          <a:p>
            <a:pPr marL="1554480" lvl="2"/>
            <a:r>
              <a:rPr lang="en-US" sz="2400" dirty="0" smtClean="0"/>
              <a:t>“… individuals </a:t>
            </a:r>
            <a:r>
              <a:rPr lang="en-US" sz="2400" dirty="0"/>
              <a:t>who played an influential, important, or significant role in their development into social justice advocates</a:t>
            </a:r>
            <a:r>
              <a:rPr lang="en-US" sz="2400" dirty="0" smtClean="0"/>
              <a:t>.”</a:t>
            </a:r>
            <a:endParaRPr lang="en-US" sz="2400" dirty="0"/>
          </a:p>
        </p:txBody>
      </p:sp>
    </p:spTree>
    <p:extLst>
      <p:ext uri="{BB962C8B-B14F-4D97-AF65-F5344CB8AC3E}">
        <p14:creationId xmlns:p14="http://schemas.microsoft.com/office/powerpoint/2010/main" val="883260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897" y="655679"/>
            <a:ext cx="7272339" cy="5555632"/>
          </a:xfrm>
        </p:spPr>
        <p:txBody>
          <a:bodyPr anchor="ctr" anchorCtr="0">
            <a:normAutofit lnSpcReduction="10000"/>
          </a:bodyPr>
          <a:lstStyle/>
          <a:p>
            <a:pPr marL="0" indent="0" algn="ctr">
              <a:spcBef>
                <a:spcPts val="0"/>
              </a:spcBef>
              <a:buNone/>
            </a:pPr>
            <a:r>
              <a:rPr lang="en-US" sz="2800" dirty="0" smtClean="0"/>
              <a:t>“</a:t>
            </a:r>
            <a:r>
              <a:rPr lang="en-US" sz="2800" dirty="0"/>
              <a:t>This process has soured me on the </a:t>
            </a:r>
            <a:r>
              <a:rPr lang="en-US" sz="2800" dirty="0" smtClean="0"/>
              <a:t>[profession], </a:t>
            </a:r>
            <a:r>
              <a:rPr lang="en-US" sz="2800" dirty="0"/>
              <a:t>perhaps permanently. This system is broken, immoral, and unacceptable and psychologists and the </a:t>
            </a:r>
            <a:r>
              <a:rPr lang="en-US" sz="2800" dirty="0" smtClean="0"/>
              <a:t>[profession] should </a:t>
            </a:r>
            <a:r>
              <a:rPr lang="en-US" sz="2800" dirty="0"/>
              <a:t>be ashamed of themselves for tolerating a system that so thoroughly victimizes </a:t>
            </a:r>
            <a:r>
              <a:rPr lang="en-US" sz="2800" dirty="0" smtClean="0"/>
              <a:t>students.  Shame </a:t>
            </a:r>
            <a:r>
              <a:rPr lang="en-US" sz="2800" dirty="0"/>
              <a:t>on us all for doing this to our most vulnerable members in a field which is, at root, supposed to help others. The financial and personal burdens of this process are an embarrassment to the field.  </a:t>
            </a:r>
            <a:r>
              <a:rPr lang="en-US" sz="2800" dirty="0" smtClean="0"/>
              <a:t>… [This profession] has </a:t>
            </a:r>
            <a:r>
              <a:rPr lang="en-US" sz="2800" dirty="0"/>
              <a:t>sent me to the wolves and I will not forget it. Clearly this is not </a:t>
            </a:r>
            <a:r>
              <a:rPr lang="en-US" sz="2800" dirty="0" smtClean="0"/>
              <a:t>[a profession] </a:t>
            </a:r>
            <a:r>
              <a:rPr lang="en-US" sz="2800" dirty="0"/>
              <a:t>that cares about me or my well-being. </a:t>
            </a:r>
            <a:r>
              <a:rPr lang="en-US" sz="2800" dirty="0" smtClean="0"/>
              <a:t>”</a:t>
            </a:r>
            <a:endParaRPr lang="en-US" sz="2800" dirty="0"/>
          </a:p>
        </p:txBody>
      </p:sp>
    </p:spTree>
    <p:extLst>
      <p:ext uri="{BB962C8B-B14F-4D97-AF65-F5344CB8AC3E}">
        <p14:creationId xmlns:p14="http://schemas.microsoft.com/office/powerpoint/2010/main" val="4168480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06853"/>
          </a:xfrm>
        </p:spPr>
        <p:txBody>
          <a:bodyPr>
            <a:noAutofit/>
          </a:bodyPr>
          <a:lstStyle/>
          <a:p>
            <a:pPr algn="ctr"/>
            <a:r>
              <a:rPr lang="en-US" sz="4000" b="1" dirty="0" smtClean="0">
                <a:solidFill>
                  <a:schemeClr val="tx1"/>
                </a:solidFill>
              </a:rPr>
              <a:t>The Internship Crisis:</a:t>
            </a:r>
            <a:br>
              <a:rPr lang="en-US" sz="4000" b="1" dirty="0" smtClean="0">
                <a:solidFill>
                  <a:schemeClr val="tx1"/>
                </a:solidFill>
              </a:rPr>
            </a:br>
            <a:r>
              <a:rPr lang="en-US" sz="4000" b="1" dirty="0" smtClean="0">
                <a:solidFill>
                  <a:schemeClr val="tx1"/>
                </a:solidFill>
              </a:rPr>
              <a:t>Conflicts among Allies</a:t>
            </a:r>
            <a:endParaRPr lang="en-US" sz="4000" b="1" dirty="0">
              <a:solidFill>
                <a:schemeClr val="tx1"/>
              </a:solidFill>
            </a:endParaRPr>
          </a:p>
        </p:txBody>
      </p:sp>
      <p:sp>
        <p:nvSpPr>
          <p:cNvPr id="4" name="Content Placeholder 2"/>
          <p:cNvSpPr>
            <a:spLocks noGrp="1"/>
          </p:cNvSpPr>
          <p:nvPr>
            <p:ph idx="1"/>
          </p:nvPr>
        </p:nvSpPr>
        <p:spPr>
          <a:xfrm>
            <a:off x="288925" y="1727200"/>
            <a:ext cx="7935913" cy="4475525"/>
          </a:xfrm>
        </p:spPr>
        <p:txBody>
          <a:bodyPr anchor="ctr" anchorCtr="0">
            <a:normAutofit/>
          </a:bodyPr>
          <a:lstStyle/>
          <a:p>
            <a:pPr marL="0" indent="0" algn="ctr">
              <a:spcBef>
                <a:spcPts val="0"/>
              </a:spcBef>
              <a:buNone/>
            </a:pPr>
            <a:r>
              <a:rPr lang="en-US" sz="2800" dirty="0"/>
              <a:t>“Sometimes intense conflicts occur among groups of allies (people who ordinarily share values). At times, when those closest to us, those from whom we most expect </a:t>
            </a:r>
            <a:r>
              <a:rPr lang="en-US" sz="2800" dirty="0" smtClean="0"/>
              <a:t>understanding </a:t>
            </a:r>
            <a:r>
              <a:rPr lang="en-US" sz="2800" dirty="0"/>
              <a:t>or empathy, those with whom we have shared struggles and values, adopt a different perspective, opinion, or </a:t>
            </a:r>
            <a:r>
              <a:rPr lang="en-US" sz="2800" dirty="0" smtClean="0"/>
              <a:t>behavior</a:t>
            </a:r>
            <a:r>
              <a:rPr lang="en-US" sz="2800" dirty="0"/>
              <a:t>, a sense of betrayal is experienced more </a:t>
            </a:r>
            <a:r>
              <a:rPr lang="en-US" sz="2800" dirty="0" smtClean="0"/>
              <a:t>intensely”</a:t>
            </a:r>
          </a:p>
          <a:p>
            <a:pPr marL="0" indent="0" algn="ctr">
              <a:spcBef>
                <a:spcPts val="2400"/>
              </a:spcBef>
              <a:buNone/>
            </a:pPr>
            <a:r>
              <a:rPr lang="en-US" sz="2800" dirty="0" smtClean="0"/>
              <a:t> </a:t>
            </a:r>
            <a:r>
              <a:rPr lang="en-US" sz="2800" dirty="0"/>
              <a:t>(Vasquez, </a:t>
            </a:r>
            <a:r>
              <a:rPr lang="en-US" sz="2800" dirty="0" smtClean="0"/>
              <a:t>2012)</a:t>
            </a:r>
            <a:endParaRPr lang="en-US" sz="2800" dirty="0"/>
          </a:p>
        </p:txBody>
      </p:sp>
    </p:spTree>
    <p:extLst>
      <p:ext uri="{BB962C8B-B14F-4D97-AF65-F5344CB8AC3E}">
        <p14:creationId xmlns:p14="http://schemas.microsoft.com/office/powerpoint/2010/main" val="412908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801" y="582706"/>
            <a:ext cx="7264400" cy="3316941"/>
          </a:xfrm>
        </p:spPr>
        <p:txBody>
          <a:bodyPr anchor="ctr" anchorCtr="0">
            <a:normAutofit/>
          </a:bodyPr>
          <a:lstStyle/>
          <a:p>
            <a:pPr algn="ctr">
              <a:spcBef>
                <a:spcPts val="2400"/>
              </a:spcBef>
            </a:pPr>
            <a:r>
              <a:rPr lang="en-US" sz="4400" b="1" dirty="0" smtClean="0">
                <a:solidFill>
                  <a:schemeClr val="tx1"/>
                </a:solidFill>
              </a:rPr>
              <a:t>Role of Training Directors</a:t>
            </a:r>
            <a:endParaRPr lang="en-US" sz="4400" b="1" dirty="0">
              <a:solidFill>
                <a:schemeClr val="tx1"/>
              </a:solidFill>
            </a:endParaRPr>
          </a:p>
        </p:txBody>
      </p:sp>
      <p:sp>
        <p:nvSpPr>
          <p:cNvPr id="4" name="TextBox 3"/>
          <p:cNvSpPr txBox="1"/>
          <p:nvPr/>
        </p:nvSpPr>
        <p:spPr>
          <a:xfrm>
            <a:off x="7428333" y="907108"/>
            <a:ext cx="184666" cy="369332"/>
          </a:xfrm>
          <a:prstGeom prst="rect">
            <a:avLst/>
          </a:prstGeom>
          <a:noFill/>
        </p:spPr>
        <p:txBody>
          <a:bodyPr wrap="none" rtlCol="0">
            <a:spAutoFit/>
          </a:bodyPr>
          <a:lstStyle/>
          <a:p>
            <a:endParaRPr lang="en-US" dirty="0"/>
          </a:p>
        </p:txBody>
      </p:sp>
      <p:sp>
        <p:nvSpPr>
          <p:cNvPr id="7" name="TextBox 6"/>
          <p:cNvSpPr txBox="1"/>
          <p:nvPr/>
        </p:nvSpPr>
        <p:spPr>
          <a:xfrm>
            <a:off x="3500708" y="3222900"/>
            <a:ext cx="184666" cy="369332"/>
          </a:xfrm>
          <a:prstGeom prst="rect">
            <a:avLst/>
          </a:prstGeom>
          <a:noFill/>
        </p:spPr>
        <p:txBody>
          <a:bodyPr wrap="none" rtlCol="0">
            <a:spAutoFit/>
          </a:bodyPr>
          <a:lstStyle/>
          <a:p>
            <a:endParaRPr lang="en-US" dirty="0"/>
          </a:p>
        </p:txBody>
      </p:sp>
      <p:pic>
        <p:nvPicPr>
          <p:cNvPr id="26626" name="Picture 2" descr="http://whatcanidocampaign.org/img/what-can-i-do.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440126"/>
            <a:ext cx="556260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694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p:txBody>
          <a:bodyPr>
            <a:normAutofit/>
          </a:bodyPr>
          <a:lstStyle/>
          <a:p>
            <a:r>
              <a:rPr lang="en-US" sz="3200" dirty="0" smtClean="0"/>
              <a:t>Why should we care? We are in the driver’s seat</a:t>
            </a:r>
          </a:p>
          <a:p>
            <a:r>
              <a:rPr lang="en-US" sz="3200" dirty="0" smtClean="0"/>
              <a:t>Our biggest issue is that we get too many applications and get to pick from great applicants</a:t>
            </a:r>
          </a:p>
          <a:p>
            <a:r>
              <a:rPr lang="en-US" sz="3200" dirty="0" smtClean="0"/>
              <a:t>We want our interns successfully matched</a:t>
            </a:r>
          </a:p>
          <a:p>
            <a:r>
              <a:rPr lang="en-US" sz="3200" dirty="0" smtClean="0"/>
              <a:t>From a selfish perspective, we are benefitting</a:t>
            </a:r>
          </a:p>
          <a:p>
            <a:endParaRPr lang="en-US" sz="3200" dirty="0"/>
          </a:p>
        </p:txBody>
      </p:sp>
    </p:spTree>
    <p:extLst>
      <p:ext uri="{BB962C8B-B14F-4D97-AF65-F5344CB8AC3E}">
        <p14:creationId xmlns:p14="http://schemas.microsoft.com/office/powerpoint/2010/main" val="279914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060" y="1567992"/>
            <a:ext cx="7883691" cy="5162160"/>
          </a:xfrm>
        </p:spPr>
        <p:txBody>
          <a:bodyPr>
            <a:noAutofit/>
          </a:bodyPr>
          <a:lstStyle/>
          <a:p>
            <a:r>
              <a:rPr lang="en-US" sz="3200" dirty="0" smtClean="0"/>
              <a:t>Barriers to a critical pipeline transition – access problems to the profession</a:t>
            </a:r>
          </a:p>
          <a:p>
            <a:r>
              <a:rPr lang="en-US" sz="3200" dirty="0" smtClean="0"/>
              <a:t>Lack of truth in advertising</a:t>
            </a:r>
          </a:p>
          <a:p>
            <a:r>
              <a:rPr lang="en-US" sz="3200" dirty="0" smtClean="0"/>
              <a:t>Arbitrary criterion for advancement and success</a:t>
            </a:r>
          </a:p>
          <a:p>
            <a:r>
              <a:rPr lang="en-US" sz="3200" dirty="0" smtClean="0"/>
              <a:t>Exploitation of students who don’t match</a:t>
            </a:r>
          </a:p>
          <a:p>
            <a:r>
              <a:rPr lang="en-US" sz="3200" dirty="0" smtClean="0"/>
              <a:t>Financial issues </a:t>
            </a:r>
          </a:p>
          <a:p>
            <a:r>
              <a:rPr lang="en-US" sz="3200" dirty="0" smtClean="0"/>
              <a:t>Guilt of the “haves” and shame of the “have </a:t>
            </a:r>
            <a:r>
              <a:rPr lang="en-US" sz="3200" dirty="0" err="1" smtClean="0"/>
              <a:t>nots</a:t>
            </a:r>
            <a:r>
              <a:rPr lang="en-US" sz="3200" dirty="0" smtClean="0"/>
              <a:t>”</a:t>
            </a:r>
          </a:p>
          <a:p>
            <a:endParaRPr lang="en-US" sz="3200" dirty="0" smtClean="0"/>
          </a:p>
          <a:p>
            <a:endParaRPr lang="en-US" sz="3000" dirty="0" smtClean="0"/>
          </a:p>
          <a:p>
            <a:pPr lvl="1"/>
            <a:endParaRPr lang="en-US" sz="3000" dirty="0" smtClean="0"/>
          </a:p>
        </p:txBody>
      </p:sp>
      <p:sp>
        <p:nvSpPr>
          <p:cNvPr id="4" name="Title 1"/>
          <p:cNvSpPr txBox="1">
            <a:spLocks/>
          </p:cNvSpPr>
          <p:nvPr/>
        </p:nvSpPr>
        <p:spPr>
          <a:xfrm>
            <a:off x="441899" y="274637"/>
            <a:ext cx="7620000" cy="107383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spcBef>
                <a:spcPts val="0"/>
              </a:spcBef>
            </a:pPr>
            <a:r>
              <a:rPr lang="en-US" sz="3200" b="1" dirty="0" smtClean="0">
                <a:solidFill>
                  <a:schemeClr val="tx1"/>
                </a:solidFill>
              </a:rPr>
              <a:t>Why a Social Justice Perspective</a:t>
            </a:r>
            <a:endParaRPr lang="en-US" sz="2000" b="1" dirty="0">
              <a:solidFill>
                <a:schemeClr val="tx1"/>
              </a:solidFill>
            </a:endParaRPr>
          </a:p>
        </p:txBody>
      </p:sp>
    </p:spTree>
    <p:extLst>
      <p:ext uri="{BB962C8B-B14F-4D97-AF65-F5344CB8AC3E}">
        <p14:creationId xmlns:p14="http://schemas.microsoft.com/office/powerpoint/2010/main" val="347416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p:txBody>
          <a:bodyPr/>
          <a:lstStyle/>
          <a:p>
            <a:r>
              <a:rPr lang="en-US" sz="3200" dirty="0" smtClean="0"/>
              <a:t>We have a lot of power in this situation</a:t>
            </a:r>
          </a:p>
          <a:p>
            <a:r>
              <a:rPr lang="en-US" sz="3200" dirty="0" smtClean="0"/>
              <a:t>We have unique choices about how to use it</a:t>
            </a:r>
          </a:p>
          <a:p>
            <a:r>
              <a:rPr lang="en-US" sz="3200" dirty="0" smtClean="0"/>
              <a:t>We control the resource that everyone wants</a:t>
            </a:r>
          </a:p>
          <a:p>
            <a:r>
              <a:rPr lang="en-US" sz="3200" dirty="0" smtClean="0"/>
              <a:t>We are the owners of the resource that everyone is clamoring for</a:t>
            </a:r>
          </a:p>
          <a:p>
            <a:pPr>
              <a:buNone/>
            </a:pPr>
            <a:endParaRPr lang="en-US" dirty="0"/>
          </a:p>
        </p:txBody>
      </p:sp>
    </p:spTree>
    <p:extLst>
      <p:ext uri="{BB962C8B-B14F-4D97-AF65-F5344CB8AC3E}">
        <p14:creationId xmlns:p14="http://schemas.microsoft.com/office/powerpoint/2010/main" val="170599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671" y="1719491"/>
            <a:ext cx="6690302" cy="4800600"/>
          </a:xfrm>
        </p:spPr>
        <p:txBody>
          <a:bodyPr>
            <a:normAutofit/>
          </a:bodyPr>
          <a:lstStyle/>
          <a:p>
            <a:pPr marL="114300" indent="0">
              <a:buNone/>
              <a:tabLst>
                <a:tab pos="635000" algn="l"/>
                <a:tab pos="2800350" algn="l"/>
                <a:tab pos="4965700" algn="l"/>
              </a:tabLst>
            </a:pPr>
            <a:endParaRPr lang="en-US" sz="3200" dirty="0" smtClean="0"/>
          </a:p>
          <a:p>
            <a:pPr marL="114300" indent="0">
              <a:buNone/>
              <a:tabLst>
                <a:tab pos="455613" algn="l"/>
                <a:tab pos="2800350" algn="l"/>
                <a:tab pos="5194300" algn="l"/>
              </a:tabLst>
            </a:pPr>
            <a:r>
              <a:rPr lang="en-US" sz="3200" dirty="0" smtClean="0"/>
              <a:t>	</a:t>
            </a:r>
            <a:r>
              <a:rPr lang="en-US" sz="3200" b="1" u="sng" dirty="0" smtClean="0"/>
              <a:t>POWER</a:t>
            </a:r>
            <a:r>
              <a:rPr lang="en-US" sz="3200" dirty="0" smtClean="0"/>
              <a:t>	</a:t>
            </a:r>
            <a:r>
              <a:rPr lang="en-US" sz="3200" b="1" u="sng" dirty="0" smtClean="0"/>
              <a:t>IMPACT</a:t>
            </a:r>
            <a:r>
              <a:rPr lang="en-US" sz="3200" dirty="0" smtClean="0"/>
              <a:t>	</a:t>
            </a:r>
            <a:r>
              <a:rPr lang="en-US" sz="3200" b="1" u="sng" dirty="0" smtClean="0"/>
              <a:t>WHO</a:t>
            </a:r>
            <a:endParaRPr lang="en-US" sz="3200" b="1" dirty="0" smtClean="0"/>
          </a:p>
          <a:p>
            <a:pPr marL="114300" indent="0">
              <a:buNone/>
              <a:tabLst>
                <a:tab pos="455613" algn="l"/>
                <a:tab pos="2800350" algn="l"/>
                <a:tab pos="5194300" algn="l"/>
              </a:tabLst>
            </a:pPr>
            <a:endParaRPr lang="en-US" sz="1200" u="sng" dirty="0" smtClean="0"/>
          </a:p>
          <a:p>
            <a:pPr marL="114300" indent="0">
              <a:buNone/>
              <a:tabLst>
                <a:tab pos="455613" algn="l"/>
                <a:tab pos="2800350" algn="l"/>
                <a:tab pos="5194300" algn="l"/>
              </a:tabLst>
            </a:pPr>
            <a:r>
              <a:rPr lang="en-US" sz="3200" dirty="0"/>
              <a:t>	</a:t>
            </a:r>
            <a:r>
              <a:rPr lang="en-US" sz="3200" dirty="0" smtClean="0"/>
              <a:t>HIGH	LOW	    ?</a:t>
            </a:r>
          </a:p>
          <a:p>
            <a:pPr marL="114300" indent="0">
              <a:buNone/>
              <a:tabLst>
                <a:tab pos="455613" algn="l"/>
                <a:tab pos="2800350" algn="l"/>
                <a:tab pos="5194300" algn="l"/>
              </a:tabLst>
            </a:pPr>
            <a:endParaRPr lang="en-US" sz="1200" dirty="0"/>
          </a:p>
          <a:p>
            <a:pPr marL="114300" indent="0">
              <a:buNone/>
              <a:tabLst>
                <a:tab pos="455613" algn="l"/>
                <a:tab pos="2800350" algn="l"/>
                <a:tab pos="5194300" algn="l"/>
              </a:tabLst>
            </a:pPr>
            <a:r>
              <a:rPr lang="en-US" sz="3200" dirty="0" smtClean="0"/>
              <a:t>	MEDIUM	MEDIUM	    ?</a:t>
            </a:r>
          </a:p>
          <a:p>
            <a:pPr marL="114300" indent="0">
              <a:buNone/>
              <a:tabLst>
                <a:tab pos="455613" algn="l"/>
                <a:tab pos="2800350" algn="l"/>
                <a:tab pos="5194300" algn="l"/>
              </a:tabLst>
            </a:pPr>
            <a:endParaRPr lang="en-US" sz="1200" dirty="0"/>
          </a:p>
          <a:p>
            <a:pPr marL="114300" indent="0">
              <a:buNone/>
              <a:tabLst>
                <a:tab pos="455613" algn="l"/>
                <a:tab pos="2800350" algn="l"/>
                <a:tab pos="5194300" algn="l"/>
              </a:tabLst>
            </a:pPr>
            <a:r>
              <a:rPr lang="en-US" sz="3200" dirty="0" smtClean="0"/>
              <a:t>	LOW/NO	SEVERE	    ?</a:t>
            </a:r>
          </a:p>
        </p:txBody>
      </p:sp>
      <p:sp>
        <p:nvSpPr>
          <p:cNvPr id="4" name="Title 1"/>
          <p:cNvSpPr>
            <a:spLocks noGrp="1"/>
          </p:cNvSpPr>
          <p:nvPr>
            <p:ph type="title"/>
          </p:nvPr>
        </p:nvSpPr>
        <p:spPr>
          <a:xfrm>
            <a:off x="457200" y="274638"/>
            <a:ext cx="7620000" cy="1447954"/>
          </a:xfrm>
        </p:spPr>
        <p:txBody>
          <a:bodyPr>
            <a:noAutofit/>
          </a:bodyPr>
          <a:lstStyle/>
          <a:p>
            <a:pPr algn="ctr"/>
            <a:r>
              <a:rPr lang="en-US" sz="4000" b="1" dirty="0" smtClean="0">
                <a:solidFill>
                  <a:schemeClr val="tx1"/>
                </a:solidFill>
              </a:rPr>
              <a:t>The Internship Crisis:</a:t>
            </a:r>
            <a:br>
              <a:rPr lang="en-US" sz="4000" b="1" dirty="0" smtClean="0">
                <a:solidFill>
                  <a:schemeClr val="tx1"/>
                </a:solidFill>
              </a:rPr>
            </a:br>
            <a:r>
              <a:rPr lang="en-US" sz="4000" b="1" dirty="0" smtClean="0">
                <a:solidFill>
                  <a:schemeClr val="tx1"/>
                </a:solidFill>
              </a:rPr>
              <a:t>Power Analysis</a:t>
            </a:r>
            <a:endParaRPr lang="en-US" sz="4000" b="1" dirty="0">
              <a:solidFill>
                <a:schemeClr val="tx1"/>
              </a:solidFill>
            </a:endParaRPr>
          </a:p>
        </p:txBody>
      </p:sp>
    </p:spTree>
    <p:extLst>
      <p:ext uri="{BB962C8B-B14F-4D97-AF65-F5344CB8AC3E}">
        <p14:creationId xmlns:p14="http://schemas.microsoft.com/office/powerpoint/2010/main" val="368300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p:txBody>
          <a:bodyPr/>
          <a:lstStyle/>
          <a:p>
            <a:r>
              <a:rPr lang="en-US" sz="3200" dirty="0" smtClean="0"/>
              <a:t>From a social justice perspective</a:t>
            </a:r>
          </a:p>
          <a:p>
            <a:pPr lvl="1"/>
            <a:r>
              <a:rPr lang="en-US" sz="2800" dirty="0" smtClean="0"/>
              <a:t>The right thing is to do something</a:t>
            </a:r>
          </a:p>
          <a:p>
            <a:pPr lvl="1"/>
            <a:r>
              <a:rPr lang="en-US" sz="2800" dirty="0" smtClean="0"/>
              <a:t>The good thing is to do something</a:t>
            </a:r>
          </a:p>
          <a:p>
            <a:pPr lvl="1"/>
            <a:r>
              <a:rPr lang="en-US" sz="2800" dirty="0" smtClean="0"/>
              <a:t>The right and good thing is to have solutions that target all aspects of the problem, including supply and demand</a:t>
            </a:r>
          </a:p>
        </p:txBody>
      </p:sp>
    </p:spTree>
    <p:extLst>
      <p:ext uri="{BB962C8B-B14F-4D97-AF65-F5344CB8AC3E}">
        <p14:creationId xmlns:p14="http://schemas.microsoft.com/office/powerpoint/2010/main" val="1159912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p:txBody>
          <a:bodyPr/>
          <a:lstStyle/>
          <a:p>
            <a:r>
              <a:rPr lang="en-US" sz="3000" dirty="0" smtClean="0"/>
              <a:t>From a social justice perspective, we must</a:t>
            </a:r>
          </a:p>
          <a:p>
            <a:pPr lvl="1"/>
            <a:r>
              <a:rPr lang="en-US" sz="2800" dirty="0"/>
              <a:t>B</a:t>
            </a:r>
            <a:r>
              <a:rPr lang="en-US" sz="2800" dirty="0" smtClean="0"/>
              <a:t>e aware our power</a:t>
            </a:r>
          </a:p>
          <a:p>
            <a:pPr lvl="1"/>
            <a:r>
              <a:rPr lang="en-US" sz="2800" dirty="0" smtClean="0"/>
              <a:t>Do something with our power</a:t>
            </a:r>
          </a:p>
          <a:p>
            <a:pPr lvl="1"/>
            <a:r>
              <a:rPr lang="en-US" sz="2800" dirty="0" smtClean="0"/>
              <a:t>Use our power to create solutions without disempowering or disenfranchising others</a:t>
            </a:r>
          </a:p>
          <a:p>
            <a:pPr lvl="1"/>
            <a:endParaRPr lang="en-US" sz="2800" dirty="0" smtClean="0"/>
          </a:p>
          <a:p>
            <a:pPr lvl="1"/>
            <a:endParaRPr lang="en-US" sz="2800" dirty="0" smtClean="0"/>
          </a:p>
          <a:p>
            <a:pPr>
              <a:buNone/>
            </a:pPr>
            <a:endParaRPr lang="en-US" dirty="0"/>
          </a:p>
        </p:txBody>
      </p:sp>
    </p:spTree>
    <p:extLst>
      <p:ext uri="{BB962C8B-B14F-4D97-AF65-F5344CB8AC3E}">
        <p14:creationId xmlns:p14="http://schemas.microsoft.com/office/powerpoint/2010/main" val="3903805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p:txBody>
          <a:bodyPr>
            <a:normAutofit/>
          </a:bodyPr>
          <a:lstStyle/>
          <a:p>
            <a:r>
              <a:rPr lang="en-US" sz="3200" dirty="0" smtClean="0"/>
              <a:t>What can we do with students?</a:t>
            </a:r>
          </a:p>
          <a:p>
            <a:pPr lvl="1"/>
            <a:r>
              <a:rPr lang="en-US" sz="2800" dirty="0" smtClean="0"/>
              <a:t>Model, teach, and reinforce negotiation, conflict management, having difficult conversations, and a communitarian approach</a:t>
            </a:r>
          </a:p>
          <a:p>
            <a:pPr lvl="1"/>
            <a:r>
              <a:rPr lang="en-US" sz="2800" dirty="0" smtClean="0"/>
              <a:t>Move beyond teaching students how to win to teaching them how to be an empowered and active member of the community that will solve this problem</a:t>
            </a:r>
          </a:p>
          <a:p>
            <a:pPr lvl="1"/>
            <a:r>
              <a:rPr lang="en-US" sz="2800" dirty="0" smtClean="0"/>
              <a:t>Reduce the financial penalties of not matching</a:t>
            </a:r>
            <a:endParaRPr lang="en-US" sz="2800" dirty="0"/>
          </a:p>
        </p:txBody>
      </p:sp>
    </p:spTree>
    <p:extLst>
      <p:ext uri="{BB962C8B-B14F-4D97-AF65-F5344CB8AC3E}">
        <p14:creationId xmlns:p14="http://schemas.microsoft.com/office/powerpoint/2010/main" val="1049104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p:txBody>
          <a:bodyPr>
            <a:normAutofit/>
          </a:bodyPr>
          <a:lstStyle/>
          <a:p>
            <a:r>
              <a:rPr lang="en-US" sz="3200" dirty="0" smtClean="0"/>
              <a:t>What can we do with students?</a:t>
            </a:r>
          </a:p>
          <a:p>
            <a:pPr lvl="1"/>
            <a:r>
              <a:rPr lang="en-US" sz="2800" dirty="0" smtClean="0"/>
              <a:t>Give voice to the views and experiences of graduate students, interns, postdoctoral residents, and early career psychologists</a:t>
            </a:r>
          </a:p>
          <a:p>
            <a:pPr lvl="1"/>
            <a:r>
              <a:rPr lang="en-US" sz="2800" dirty="0" smtClean="0"/>
              <a:t>Engage them in brainstorming and creative problem-solving</a:t>
            </a:r>
          </a:p>
          <a:p>
            <a:pPr lvl="2"/>
            <a:r>
              <a:rPr lang="en-US" sz="2600" dirty="0" smtClean="0"/>
              <a:t>Local</a:t>
            </a:r>
          </a:p>
          <a:p>
            <a:pPr lvl="2"/>
            <a:r>
              <a:rPr lang="en-US" sz="2600" dirty="0" smtClean="0"/>
              <a:t>National level</a:t>
            </a:r>
          </a:p>
        </p:txBody>
      </p:sp>
    </p:spTree>
    <p:extLst>
      <p:ext uri="{BB962C8B-B14F-4D97-AF65-F5344CB8AC3E}">
        <p14:creationId xmlns:p14="http://schemas.microsoft.com/office/powerpoint/2010/main" val="306661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p:txBody>
          <a:bodyPr>
            <a:normAutofit/>
          </a:bodyPr>
          <a:lstStyle/>
          <a:p>
            <a:r>
              <a:rPr lang="en-US" sz="3200" dirty="0" smtClean="0"/>
              <a:t>What can we do with students?</a:t>
            </a:r>
          </a:p>
          <a:p>
            <a:pPr lvl="1"/>
            <a:r>
              <a:rPr lang="en-US" sz="2800" dirty="0" smtClean="0"/>
              <a:t>Empower them to be collaborative partners in implementing solutions</a:t>
            </a:r>
          </a:p>
          <a:p>
            <a:pPr lvl="1"/>
            <a:r>
              <a:rPr lang="en-US" sz="2800" dirty="0" smtClean="0"/>
              <a:t>Attend to and build upon students’ grassroots efforts</a:t>
            </a:r>
            <a:endParaRPr lang="en-US" sz="2800" dirty="0"/>
          </a:p>
        </p:txBody>
      </p:sp>
    </p:spTree>
    <p:extLst>
      <p:ext uri="{BB962C8B-B14F-4D97-AF65-F5344CB8AC3E}">
        <p14:creationId xmlns:p14="http://schemas.microsoft.com/office/powerpoint/2010/main" val="2280477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a:xfrm>
            <a:off x="457200" y="1270073"/>
            <a:ext cx="7620000" cy="5440928"/>
          </a:xfrm>
        </p:spPr>
        <p:txBody>
          <a:bodyPr>
            <a:normAutofit/>
          </a:bodyPr>
          <a:lstStyle/>
          <a:p>
            <a:r>
              <a:rPr lang="en-US" sz="3200" dirty="0" smtClean="0"/>
              <a:t>What can we do at the local level?</a:t>
            </a:r>
          </a:p>
          <a:p>
            <a:pPr lvl="1"/>
            <a:r>
              <a:rPr lang="en-US" sz="2800" dirty="0" smtClean="0"/>
              <a:t>Advocate for new positions at home institution (complex)</a:t>
            </a:r>
          </a:p>
          <a:p>
            <a:pPr lvl="1"/>
            <a:r>
              <a:rPr lang="en-US" sz="2800" dirty="0" smtClean="0"/>
              <a:t>Find new sources of funding to support new positions</a:t>
            </a:r>
          </a:p>
          <a:p>
            <a:pPr lvl="1"/>
            <a:r>
              <a:rPr lang="en-US" sz="2800" dirty="0" smtClean="0"/>
              <a:t>Support creation of new paid slots in home community and offer mentorship and guidance so positions can be accredited</a:t>
            </a:r>
          </a:p>
        </p:txBody>
      </p:sp>
    </p:spTree>
    <p:extLst>
      <p:ext uri="{BB962C8B-B14F-4D97-AF65-F5344CB8AC3E}">
        <p14:creationId xmlns:p14="http://schemas.microsoft.com/office/powerpoint/2010/main" val="336566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a:xfrm>
            <a:off x="457200" y="1270073"/>
            <a:ext cx="7620000" cy="5440928"/>
          </a:xfrm>
        </p:spPr>
        <p:txBody>
          <a:bodyPr>
            <a:normAutofit/>
          </a:bodyPr>
          <a:lstStyle/>
          <a:p>
            <a:r>
              <a:rPr lang="en-US" sz="3200" dirty="0" smtClean="0"/>
              <a:t>What can we do at the local level?</a:t>
            </a:r>
          </a:p>
          <a:p>
            <a:pPr lvl="1"/>
            <a:r>
              <a:rPr lang="en-US" sz="2800" dirty="0" smtClean="0"/>
              <a:t>Reach out in community to encourage creation of new positions and programs</a:t>
            </a:r>
          </a:p>
          <a:p>
            <a:pPr lvl="1"/>
            <a:r>
              <a:rPr lang="en-US" sz="2800" dirty="0" smtClean="0"/>
              <a:t>Partner on teams to develop local internships that are ultimately accredited</a:t>
            </a:r>
          </a:p>
          <a:p>
            <a:pPr lvl="1"/>
            <a:r>
              <a:rPr lang="en-US" sz="2800" dirty="0" smtClean="0"/>
              <a:t>Target mental health shortage areas (also a national issue)</a:t>
            </a:r>
            <a:endParaRPr lang="en-US" sz="2800" dirty="0"/>
          </a:p>
        </p:txBody>
      </p:sp>
    </p:spTree>
    <p:extLst>
      <p:ext uri="{BB962C8B-B14F-4D97-AF65-F5344CB8AC3E}">
        <p14:creationId xmlns:p14="http://schemas.microsoft.com/office/powerpoint/2010/main" val="3798112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a:xfrm>
            <a:off x="457200" y="1600200"/>
            <a:ext cx="7620000" cy="5005316"/>
          </a:xfrm>
        </p:spPr>
        <p:txBody>
          <a:bodyPr>
            <a:normAutofit/>
          </a:bodyPr>
          <a:lstStyle/>
          <a:p>
            <a:r>
              <a:rPr lang="en-US" sz="3200" dirty="0" smtClean="0"/>
              <a:t>What can we do at a national level?</a:t>
            </a:r>
          </a:p>
          <a:p>
            <a:pPr lvl="1"/>
            <a:r>
              <a:rPr lang="en-US" sz="3000" dirty="0" smtClean="0"/>
              <a:t>Existing existing and develop new collaborative organizational infrastructures to determine, implement, and evaluate innovative solutions</a:t>
            </a:r>
          </a:p>
          <a:p>
            <a:pPr lvl="1"/>
            <a:r>
              <a:rPr lang="en-US" sz="3000" dirty="0" smtClean="0"/>
              <a:t>Exert pressure on the system– e.g., only take students from accredited programs</a:t>
            </a:r>
          </a:p>
          <a:p>
            <a:pPr lvl="1"/>
            <a:r>
              <a:rPr lang="en-US" sz="3000" dirty="0" smtClean="0"/>
              <a:t>Advocate for accreditation guidelines and self-study processes to be more realistic for internship programs</a:t>
            </a:r>
          </a:p>
        </p:txBody>
      </p:sp>
    </p:spTree>
    <p:extLst>
      <p:ext uri="{BB962C8B-B14F-4D97-AF65-F5344CB8AC3E}">
        <p14:creationId xmlns:p14="http://schemas.microsoft.com/office/powerpoint/2010/main" val="385950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290" y="892726"/>
            <a:ext cx="7264400" cy="3316941"/>
          </a:xfrm>
        </p:spPr>
        <p:txBody>
          <a:bodyPr anchor="ctr" anchorCtr="0">
            <a:normAutofit/>
          </a:bodyPr>
          <a:lstStyle/>
          <a:p>
            <a:pPr algn="ctr">
              <a:spcBef>
                <a:spcPts val="2400"/>
              </a:spcBef>
            </a:pPr>
            <a:r>
              <a:rPr lang="en-US" sz="4400" b="1" dirty="0" smtClean="0">
                <a:solidFill>
                  <a:schemeClr val="tx1"/>
                </a:solidFill>
              </a:rPr>
              <a:t>Current Snapshot: </a:t>
            </a:r>
            <a:br>
              <a:rPr lang="en-US" sz="4400" b="1" dirty="0" smtClean="0">
                <a:solidFill>
                  <a:schemeClr val="tx1"/>
                </a:solidFill>
              </a:rPr>
            </a:br>
            <a:r>
              <a:rPr lang="en-US" sz="4400" b="1" dirty="0" smtClean="0">
                <a:solidFill>
                  <a:schemeClr val="tx1"/>
                </a:solidFill>
              </a:rPr>
              <a:t>State of the Internship Crisis</a:t>
            </a:r>
            <a:endParaRPr lang="en-US" sz="4400" b="1" dirty="0">
              <a:solidFill>
                <a:schemeClr val="tx1"/>
              </a:solidFill>
            </a:endParaRPr>
          </a:p>
        </p:txBody>
      </p:sp>
      <p:sp>
        <p:nvSpPr>
          <p:cNvPr id="4" name="TextBox 3"/>
          <p:cNvSpPr txBox="1"/>
          <p:nvPr/>
        </p:nvSpPr>
        <p:spPr>
          <a:xfrm>
            <a:off x="7428333" y="907108"/>
            <a:ext cx="184666" cy="369332"/>
          </a:xfrm>
          <a:prstGeom prst="rect">
            <a:avLst/>
          </a:prstGeom>
          <a:noFill/>
        </p:spPr>
        <p:txBody>
          <a:bodyPr wrap="none" rtlCol="0">
            <a:spAutoFit/>
          </a:bodyPr>
          <a:lstStyle/>
          <a:p>
            <a:endParaRPr lang="en-US" dirty="0"/>
          </a:p>
        </p:txBody>
      </p:sp>
      <p:sp>
        <p:nvSpPr>
          <p:cNvPr id="7" name="TextBox 6"/>
          <p:cNvSpPr txBox="1"/>
          <p:nvPr/>
        </p:nvSpPr>
        <p:spPr>
          <a:xfrm>
            <a:off x="3500708" y="3222900"/>
            <a:ext cx="184666" cy="369332"/>
          </a:xfrm>
          <a:prstGeom prst="rect">
            <a:avLst/>
          </a:prstGeom>
          <a:noFill/>
        </p:spPr>
        <p:txBody>
          <a:bodyPr wrap="none" rtlCol="0">
            <a:spAutoFit/>
          </a:bodyPr>
          <a:lstStyle/>
          <a:p>
            <a:endParaRPr lang="en-US" dirty="0"/>
          </a:p>
        </p:txBody>
      </p:sp>
      <p:pic>
        <p:nvPicPr>
          <p:cNvPr id="1026" name="Picture 2" descr="http://www.smarts.co.uk/England/images/stories/services/crisis_managemen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7136" y="3990063"/>
            <a:ext cx="3754412" cy="2316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291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solidFill>
                  <a:schemeClr val="tx1"/>
                </a:solidFill>
              </a:rPr>
              <a:t>Role of Training Directors</a:t>
            </a:r>
            <a:endParaRPr lang="en-US" sz="4000" b="1" dirty="0">
              <a:solidFill>
                <a:schemeClr val="tx1"/>
              </a:solidFill>
            </a:endParaRPr>
          </a:p>
        </p:txBody>
      </p:sp>
      <p:sp>
        <p:nvSpPr>
          <p:cNvPr id="5" name="Content Placeholder 4"/>
          <p:cNvSpPr>
            <a:spLocks noGrp="1"/>
          </p:cNvSpPr>
          <p:nvPr>
            <p:ph idx="1"/>
          </p:nvPr>
        </p:nvSpPr>
        <p:spPr>
          <a:xfrm>
            <a:off x="457200" y="1600200"/>
            <a:ext cx="7620000" cy="5005316"/>
          </a:xfrm>
        </p:spPr>
        <p:txBody>
          <a:bodyPr>
            <a:normAutofit/>
          </a:bodyPr>
          <a:lstStyle/>
          <a:p>
            <a:r>
              <a:rPr lang="en-US" sz="3200" dirty="0" smtClean="0"/>
              <a:t>What can we do at a national level?</a:t>
            </a:r>
          </a:p>
          <a:p>
            <a:pPr lvl="1"/>
            <a:r>
              <a:rPr lang="en-US" sz="3000" dirty="0" smtClean="0"/>
              <a:t>Advocate for accreditation efforts aimed at ensuring that doctoral programs are responsible for having the majority of their students match</a:t>
            </a:r>
          </a:p>
          <a:p>
            <a:pPr lvl="1"/>
            <a:r>
              <a:rPr lang="en-US" sz="3000" dirty="0" smtClean="0"/>
              <a:t>Advocate for more funding</a:t>
            </a:r>
          </a:p>
          <a:p>
            <a:pPr lvl="1"/>
            <a:r>
              <a:rPr lang="en-US" sz="3000" dirty="0" smtClean="0"/>
              <a:t>Publicize the value of quality internship training</a:t>
            </a:r>
            <a:endParaRPr lang="en-US" sz="3000" dirty="0"/>
          </a:p>
        </p:txBody>
      </p:sp>
    </p:spTree>
    <p:extLst>
      <p:ext uri="{BB962C8B-B14F-4D97-AF65-F5344CB8AC3E}">
        <p14:creationId xmlns:p14="http://schemas.microsoft.com/office/powerpoint/2010/main" val="2261457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75948" y="506211"/>
            <a:ext cx="7264400" cy="3316941"/>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spcBef>
                <a:spcPts val="2400"/>
              </a:spcBef>
            </a:pPr>
            <a:r>
              <a:rPr lang="en-US" sz="4000" b="1" dirty="0" smtClean="0">
                <a:solidFill>
                  <a:schemeClr val="tx1"/>
                </a:solidFill>
              </a:rPr>
              <a:t>Discussion with ACCTA</a:t>
            </a:r>
            <a:endParaRPr lang="en-US" sz="4000" b="1" dirty="0">
              <a:solidFill>
                <a:schemeClr val="tx1"/>
              </a:solidFill>
            </a:endParaRPr>
          </a:p>
        </p:txBody>
      </p:sp>
      <p:sp>
        <p:nvSpPr>
          <p:cNvPr id="9" name="TextBox 8"/>
          <p:cNvSpPr txBox="1"/>
          <p:nvPr/>
        </p:nvSpPr>
        <p:spPr>
          <a:xfrm>
            <a:off x="6632681" y="830613"/>
            <a:ext cx="184666" cy="369332"/>
          </a:xfrm>
          <a:prstGeom prst="rect">
            <a:avLst/>
          </a:prstGeom>
          <a:noFill/>
        </p:spPr>
        <p:txBody>
          <a:bodyPr wrap="none" rtlCol="0">
            <a:spAutoFit/>
          </a:bodyPr>
          <a:lstStyle/>
          <a:p>
            <a:endParaRPr lang="en-US" dirty="0"/>
          </a:p>
        </p:txBody>
      </p:sp>
      <p:sp>
        <p:nvSpPr>
          <p:cNvPr id="10" name="TextBox 9"/>
          <p:cNvSpPr txBox="1"/>
          <p:nvPr/>
        </p:nvSpPr>
        <p:spPr>
          <a:xfrm>
            <a:off x="2705056" y="3146405"/>
            <a:ext cx="184666" cy="369332"/>
          </a:xfrm>
          <a:prstGeom prst="rect">
            <a:avLst/>
          </a:prstGeom>
          <a:noFill/>
        </p:spPr>
        <p:txBody>
          <a:bodyPr wrap="none" rtlCol="0">
            <a:spAutoFit/>
          </a:bodyPr>
          <a:lstStyle/>
          <a:p>
            <a:endParaRPr lang="en-US" dirty="0"/>
          </a:p>
        </p:txBody>
      </p:sp>
      <p:pic>
        <p:nvPicPr>
          <p:cNvPr id="1026" name="Picture 2" descr="http://www.myacpa.org/comm/ccaps/acct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4411" y="3515737"/>
            <a:ext cx="5110603" cy="1527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28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831" y="274638"/>
            <a:ext cx="7272339" cy="654736"/>
          </a:xfrm>
        </p:spPr>
        <p:txBody>
          <a:bodyPr>
            <a:noAutofit/>
          </a:bodyPr>
          <a:lstStyle/>
          <a:p>
            <a:pPr algn="ctr"/>
            <a:r>
              <a:rPr lang="en-US" sz="4000" b="1" dirty="0" smtClean="0">
                <a:solidFill>
                  <a:schemeClr val="tx1"/>
                </a:solidFill>
              </a:rPr>
              <a:t>Internship Crisis</a:t>
            </a:r>
            <a:endParaRPr lang="en-US" sz="4000" b="1"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29861131"/>
              </p:ext>
            </p:extLst>
          </p:nvPr>
        </p:nvGraphicFramePr>
        <p:xfrm>
          <a:off x="595105" y="1084269"/>
          <a:ext cx="7272338" cy="54689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806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894639237"/>
              </p:ext>
            </p:extLst>
          </p:nvPr>
        </p:nvGraphicFramePr>
        <p:xfrm>
          <a:off x="549130" y="412749"/>
          <a:ext cx="7477125" cy="5984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2080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4165880329"/>
              </p:ext>
            </p:extLst>
          </p:nvPr>
        </p:nvGraphicFramePr>
        <p:xfrm>
          <a:off x="550638" y="412749"/>
          <a:ext cx="7477125" cy="5984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999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dition">
    <a:fillStyleLst>
      <a:solidFill>
        <a:schemeClr val="phClr"/>
      </a:solidFill>
      <a:blipFill rotWithShape="1">
        <a:blip xmlns:r="http://schemas.openxmlformats.org/officeDocument/2006/relationships" r:embed="rId1">
          <a:duotone>
            <a:schemeClr val="phClr">
              <a:shade val="10000"/>
              <a:satMod val="150000"/>
            </a:schemeClr>
            <a:schemeClr val="phClr">
              <a:tint val="90000"/>
              <a:satMod val="300000"/>
            </a:schemeClr>
          </a:duotone>
        </a:blip>
        <a:stretch/>
      </a:blipFill>
      <a:blipFill rotWithShape="1">
        <a:blip xmlns:r="http://schemas.openxmlformats.org/officeDocument/2006/relationships" r:embed="rId2">
          <a:duotone>
            <a:schemeClr val="phClr">
              <a:shade val="10000"/>
              <a:satMod val="150000"/>
            </a:schemeClr>
            <a:schemeClr val="phClr">
              <a:tint val="90000"/>
              <a:satMod val="300000"/>
            </a:schemeClr>
          </a:duotone>
        </a:blip>
        <a:stretch/>
      </a:blipFill>
    </a:fillStyleLst>
    <a:lnStyleLst>
      <a:ln w="15875" cap="flat" cmpd="sng" algn="ctr">
        <a:solidFill>
          <a:schemeClr val="phClr">
            <a:shade val="95000"/>
            <a:satMod val="105000"/>
          </a:schemeClr>
        </a:solidFill>
        <a:prstDash val="solid"/>
        <a:miter/>
      </a:ln>
      <a:ln w="38100" cap="flat" cmpd="sng" algn="ctr">
        <a:solidFill>
          <a:schemeClr val="phClr">
            <a:shade val="90000"/>
          </a:schemeClr>
        </a:solidFill>
        <a:prstDash val="solid"/>
        <a:miter/>
      </a:ln>
      <a:ln w="76200" cap="flat" cmpd="dbl" algn="ctr">
        <a:solidFill>
          <a:schemeClr val="phClr"/>
        </a:solidFill>
        <a:prstDash val="solid"/>
        <a:miter/>
      </a:ln>
    </a:lnStyleLst>
    <a:effectStyleLst>
      <a:effectStyle>
        <a:effectLst/>
      </a:effectStyle>
      <a:effectStyle>
        <a:effectLst>
          <a:innerShdw blurRad="127000">
            <a:srgbClr val="FFFFFF">
              <a:alpha val="35000"/>
            </a:srgbClr>
          </a:innerShdw>
        </a:effectLst>
        <a:scene3d>
          <a:camera prst="orthographicFront">
            <a:rot lat="0" lon="0" rev="0"/>
          </a:camera>
          <a:lightRig rig="chilly" dir="tl">
            <a:rot lat="0" lon="0" rev="5400000"/>
          </a:lightRig>
        </a:scene3d>
        <a:sp3d prstMaterial="softEdge">
          <a:bevelT w="0" h="0"/>
        </a:sp3d>
      </a:effectStyle>
      <a:effectStyle>
        <a:effectLst>
          <a:outerShdw blurRad="63500" dist="25400" dir="5400000" algn="br" rotWithShape="0">
            <a:srgbClr val="000000">
              <a:alpha val="50000"/>
            </a:srgbClr>
          </a:outerShdw>
        </a:effectLst>
        <a:scene3d>
          <a:camera prst="orthographicFront">
            <a:rot lat="0" lon="0" rev="0"/>
          </a:camera>
          <a:lightRig rig="balanced" dir="t">
            <a:rot lat="0" lon="0" rev="3600000"/>
          </a:lightRig>
        </a:scene3d>
        <a:sp3d>
          <a:bevelT w="889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hade val="10000"/>
              <a:satMod val="175000"/>
            </a:schemeClr>
            <a:schemeClr val="phClr">
              <a:satMod val="300000"/>
            </a:schemeClr>
          </a:duotone>
        </a:blip>
        <a:stretch/>
      </a:blipFill>
    </a:bgFillStyleLst>
  </a:fmtScheme>
</a:themeOverride>
</file>

<file path=ppt/theme/themeOverride2.xml><?xml version="1.0" encoding="utf-8"?>
<a:themeOverride xmlns:a="http://schemas.openxmlformats.org/drawingml/2006/main">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dition">
    <a:fillStyleLst>
      <a:solidFill>
        <a:schemeClr val="phClr"/>
      </a:solidFill>
      <a:blipFill rotWithShape="1">
        <a:blip xmlns:r="http://schemas.openxmlformats.org/officeDocument/2006/relationships" r:embed="rId1">
          <a:duotone>
            <a:schemeClr val="phClr">
              <a:shade val="10000"/>
              <a:satMod val="150000"/>
            </a:schemeClr>
            <a:schemeClr val="phClr">
              <a:tint val="90000"/>
              <a:satMod val="300000"/>
            </a:schemeClr>
          </a:duotone>
        </a:blip>
        <a:stretch/>
      </a:blipFill>
      <a:blipFill rotWithShape="1">
        <a:blip xmlns:r="http://schemas.openxmlformats.org/officeDocument/2006/relationships" r:embed="rId2">
          <a:duotone>
            <a:schemeClr val="phClr">
              <a:shade val="10000"/>
              <a:satMod val="150000"/>
            </a:schemeClr>
            <a:schemeClr val="phClr">
              <a:tint val="90000"/>
              <a:satMod val="300000"/>
            </a:schemeClr>
          </a:duotone>
        </a:blip>
        <a:stretch/>
      </a:blipFill>
    </a:fillStyleLst>
    <a:lnStyleLst>
      <a:ln w="15875" cap="flat" cmpd="sng" algn="ctr">
        <a:solidFill>
          <a:schemeClr val="phClr">
            <a:shade val="95000"/>
            <a:satMod val="105000"/>
          </a:schemeClr>
        </a:solidFill>
        <a:prstDash val="solid"/>
        <a:miter/>
      </a:ln>
      <a:ln w="38100" cap="flat" cmpd="sng" algn="ctr">
        <a:solidFill>
          <a:schemeClr val="phClr">
            <a:shade val="90000"/>
          </a:schemeClr>
        </a:solidFill>
        <a:prstDash val="solid"/>
        <a:miter/>
      </a:ln>
      <a:ln w="76200" cap="flat" cmpd="dbl" algn="ctr">
        <a:solidFill>
          <a:schemeClr val="phClr"/>
        </a:solidFill>
        <a:prstDash val="solid"/>
        <a:miter/>
      </a:ln>
    </a:lnStyleLst>
    <a:effectStyleLst>
      <a:effectStyle>
        <a:effectLst/>
      </a:effectStyle>
      <a:effectStyle>
        <a:effectLst>
          <a:innerShdw blurRad="127000">
            <a:srgbClr val="FFFFFF">
              <a:alpha val="35000"/>
            </a:srgbClr>
          </a:innerShdw>
        </a:effectLst>
        <a:scene3d>
          <a:camera prst="orthographicFront">
            <a:rot lat="0" lon="0" rev="0"/>
          </a:camera>
          <a:lightRig rig="chilly" dir="tl">
            <a:rot lat="0" lon="0" rev="5400000"/>
          </a:lightRig>
        </a:scene3d>
        <a:sp3d prstMaterial="softEdge">
          <a:bevelT w="0" h="0"/>
        </a:sp3d>
      </a:effectStyle>
      <a:effectStyle>
        <a:effectLst>
          <a:outerShdw blurRad="63500" dist="25400" dir="5400000" algn="br" rotWithShape="0">
            <a:srgbClr val="000000">
              <a:alpha val="50000"/>
            </a:srgbClr>
          </a:outerShdw>
        </a:effectLst>
        <a:scene3d>
          <a:camera prst="orthographicFront">
            <a:rot lat="0" lon="0" rev="0"/>
          </a:camera>
          <a:lightRig rig="balanced" dir="t">
            <a:rot lat="0" lon="0" rev="3600000"/>
          </a:lightRig>
        </a:scene3d>
        <a:sp3d>
          <a:bevelT w="889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hade val="10000"/>
              <a:satMod val="175000"/>
            </a:schemeClr>
            <a:schemeClr val="phClr">
              <a:satMod val="300000"/>
            </a:schemeClr>
          </a:duotone>
        </a:blip>
        <a:stretch/>
      </a:blipFill>
    </a:bgFillStyleLst>
  </a:fmtScheme>
</a:themeOverride>
</file>

<file path=ppt/theme/themeOverride3.xml><?xml version="1.0" encoding="utf-8"?>
<a:themeOverride xmlns:a="http://schemas.openxmlformats.org/drawingml/2006/main">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dition">
    <a:fillStyleLst>
      <a:solidFill>
        <a:schemeClr val="phClr"/>
      </a:solidFill>
      <a:blipFill rotWithShape="1">
        <a:blip xmlns:r="http://schemas.openxmlformats.org/officeDocument/2006/relationships" r:embed="rId1">
          <a:duotone>
            <a:schemeClr val="phClr">
              <a:shade val="10000"/>
              <a:satMod val="150000"/>
            </a:schemeClr>
            <a:schemeClr val="phClr">
              <a:tint val="90000"/>
              <a:satMod val="300000"/>
            </a:schemeClr>
          </a:duotone>
        </a:blip>
        <a:stretch/>
      </a:blipFill>
      <a:blipFill rotWithShape="1">
        <a:blip xmlns:r="http://schemas.openxmlformats.org/officeDocument/2006/relationships" r:embed="rId2">
          <a:duotone>
            <a:schemeClr val="phClr">
              <a:shade val="10000"/>
              <a:satMod val="150000"/>
            </a:schemeClr>
            <a:schemeClr val="phClr">
              <a:tint val="90000"/>
              <a:satMod val="300000"/>
            </a:schemeClr>
          </a:duotone>
        </a:blip>
        <a:stretch/>
      </a:blipFill>
    </a:fillStyleLst>
    <a:lnStyleLst>
      <a:ln w="15875" cap="flat" cmpd="sng" algn="ctr">
        <a:solidFill>
          <a:schemeClr val="phClr">
            <a:shade val="95000"/>
            <a:satMod val="105000"/>
          </a:schemeClr>
        </a:solidFill>
        <a:prstDash val="solid"/>
        <a:miter/>
      </a:ln>
      <a:ln w="38100" cap="flat" cmpd="sng" algn="ctr">
        <a:solidFill>
          <a:schemeClr val="phClr">
            <a:shade val="90000"/>
          </a:schemeClr>
        </a:solidFill>
        <a:prstDash val="solid"/>
        <a:miter/>
      </a:ln>
      <a:ln w="76200" cap="flat" cmpd="dbl" algn="ctr">
        <a:solidFill>
          <a:schemeClr val="phClr"/>
        </a:solidFill>
        <a:prstDash val="solid"/>
        <a:miter/>
      </a:ln>
    </a:lnStyleLst>
    <a:effectStyleLst>
      <a:effectStyle>
        <a:effectLst/>
      </a:effectStyle>
      <a:effectStyle>
        <a:effectLst>
          <a:innerShdw blurRad="127000">
            <a:srgbClr val="FFFFFF">
              <a:alpha val="35000"/>
            </a:srgbClr>
          </a:innerShdw>
        </a:effectLst>
        <a:scene3d>
          <a:camera prst="orthographicFront">
            <a:rot lat="0" lon="0" rev="0"/>
          </a:camera>
          <a:lightRig rig="chilly" dir="tl">
            <a:rot lat="0" lon="0" rev="5400000"/>
          </a:lightRig>
        </a:scene3d>
        <a:sp3d prstMaterial="softEdge">
          <a:bevelT w="0" h="0"/>
        </a:sp3d>
      </a:effectStyle>
      <a:effectStyle>
        <a:effectLst>
          <a:outerShdw blurRad="63500" dist="25400" dir="5400000" algn="br" rotWithShape="0">
            <a:srgbClr val="000000">
              <a:alpha val="50000"/>
            </a:srgbClr>
          </a:outerShdw>
        </a:effectLst>
        <a:scene3d>
          <a:camera prst="orthographicFront">
            <a:rot lat="0" lon="0" rev="0"/>
          </a:camera>
          <a:lightRig rig="balanced" dir="t">
            <a:rot lat="0" lon="0" rev="3600000"/>
          </a:lightRig>
        </a:scene3d>
        <a:sp3d>
          <a:bevelT w="889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hade val="10000"/>
              <a:satMod val="175000"/>
            </a:schemeClr>
            <a:schemeClr val="phClr">
              <a:satMod val="300000"/>
            </a:schemeClr>
          </a:duotone>
        </a:blip>
        <a:stretch/>
      </a:blipFill>
    </a:bgFillStyleLst>
  </a:fmtScheme>
</a:themeOverride>
</file>

<file path=ppt/theme/themeOverride4.xml><?xml version="1.0" encoding="utf-8"?>
<a:themeOverride xmlns:a="http://schemas.openxmlformats.org/drawingml/2006/main">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dition">
    <a:fillStyleLst>
      <a:solidFill>
        <a:schemeClr val="phClr"/>
      </a:solidFill>
      <a:blipFill rotWithShape="1">
        <a:blip xmlns:r="http://schemas.openxmlformats.org/officeDocument/2006/relationships" r:embed="rId1">
          <a:duotone>
            <a:schemeClr val="phClr">
              <a:shade val="10000"/>
              <a:satMod val="150000"/>
            </a:schemeClr>
            <a:schemeClr val="phClr">
              <a:tint val="90000"/>
              <a:satMod val="300000"/>
            </a:schemeClr>
          </a:duotone>
        </a:blip>
        <a:stretch/>
      </a:blipFill>
      <a:blipFill rotWithShape="1">
        <a:blip xmlns:r="http://schemas.openxmlformats.org/officeDocument/2006/relationships" r:embed="rId2">
          <a:duotone>
            <a:schemeClr val="phClr">
              <a:shade val="10000"/>
              <a:satMod val="150000"/>
            </a:schemeClr>
            <a:schemeClr val="phClr">
              <a:tint val="90000"/>
              <a:satMod val="300000"/>
            </a:schemeClr>
          </a:duotone>
        </a:blip>
        <a:stretch/>
      </a:blipFill>
    </a:fillStyleLst>
    <a:lnStyleLst>
      <a:ln w="15875" cap="flat" cmpd="sng" algn="ctr">
        <a:solidFill>
          <a:schemeClr val="phClr">
            <a:shade val="95000"/>
            <a:satMod val="105000"/>
          </a:schemeClr>
        </a:solidFill>
        <a:prstDash val="solid"/>
        <a:miter/>
      </a:ln>
      <a:ln w="38100" cap="flat" cmpd="sng" algn="ctr">
        <a:solidFill>
          <a:schemeClr val="phClr">
            <a:shade val="90000"/>
          </a:schemeClr>
        </a:solidFill>
        <a:prstDash val="solid"/>
        <a:miter/>
      </a:ln>
      <a:ln w="76200" cap="flat" cmpd="dbl" algn="ctr">
        <a:solidFill>
          <a:schemeClr val="phClr"/>
        </a:solidFill>
        <a:prstDash val="solid"/>
        <a:miter/>
      </a:ln>
    </a:lnStyleLst>
    <a:effectStyleLst>
      <a:effectStyle>
        <a:effectLst/>
      </a:effectStyle>
      <a:effectStyle>
        <a:effectLst>
          <a:innerShdw blurRad="127000">
            <a:srgbClr val="FFFFFF">
              <a:alpha val="35000"/>
            </a:srgbClr>
          </a:innerShdw>
        </a:effectLst>
        <a:scene3d>
          <a:camera prst="orthographicFront">
            <a:rot lat="0" lon="0" rev="0"/>
          </a:camera>
          <a:lightRig rig="chilly" dir="tl">
            <a:rot lat="0" lon="0" rev="5400000"/>
          </a:lightRig>
        </a:scene3d>
        <a:sp3d prstMaterial="softEdge">
          <a:bevelT w="0" h="0"/>
        </a:sp3d>
      </a:effectStyle>
      <a:effectStyle>
        <a:effectLst>
          <a:outerShdw blurRad="63500" dist="25400" dir="5400000" algn="br" rotWithShape="0">
            <a:srgbClr val="000000">
              <a:alpha val="50000"/>
            </a:srgbClr>
          </a:outerShdw>
        </a:effectLst>
        <a:scene3d>
          <a:camera prst="orthographicFront">
            <a:rot lat="0" lon="0" rev="0"/>
          </a:camera>
          <a:lightRig rig="balanced" dir="t">
            <a:rot lat="0" lon="0" rev="3600000"/>
          </a:lightRig>
        </a:scene3d>
        <a:sp3d>
          <a:bevelT w="889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hade val="10000"/>
              <a:satMod val="175000"/>
            </a:schemeClr>
            <a:schemeClr val="phClr">
              <a:satMod val="300000"/>
            </a:schemeClr>
          </a:duotone>
        </a:blip>
        <a:stretch/>
      </a:blipFill>
    </a:bgFillStyleLst>
  </a:fmtScheme>
</a:themeOverride>
</file>

<file path=ppt/theme/themeOverride5.xml><?xml version="1.0" encoding="utf-8"?>
<a:themeOverride xmlns:a="http://schemas.openxmlformats.org/drawingml/2006/main">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dition">
    <a:fillStyleLst>
      <a:solidFill>
        <a:schemeClr val="phClr"/>
      </a:solidFill>
      <a:blipFill rotWithShape="1">
        <a:blip xmlns:r="http://schemas.openxmlformats.org/officeDocument/2006/relationships" r:embed="rId1">
          <a:duotone>
            <a:schemeClr val="phClr">
              <a:shade val="10000"/>
              <a:satMod val="150000"/>
            </a:schemeClr>
            <a:schemeClr val="phClr">
              <a:tint val="90000"/>
              <a:satMod val="300000"/>
            </a:schemeClr>
          </a:duotone>
        </a:blip>
        <a:stretch/>
      </a:blipFill>
      <a:blipFill rotWithShape="1">
        <a:blip xmlns:r="http://schemas.openxmlformats.org/officeDocument/2006/relationships" r:embed="rId2">
          <a:duotone>
            <a:schemeClr val="phClr">
              <a:shade val="10000"/>
              <a:satMod val="150000"/>
            </a:schemeClr>
            <a:schemeClr val="phClr">
              <a:tint val="90000"/>
              <a:satMod val="300000"/>
            </a:schemeClr>
          </a:duotone>
        </a:blip>
        <a:stretch/>
      </a:blipFill>
    </a:fillStyleLst>
    <a:lnStyleLst>
      <a:ln w="15875" cap="flat" cmpd="sng" algn="ctr">
        <a:solidFill>
          <a:schemeClr val="phClr">
            <a:shade val="95000"/>
            <a:satMod val="105000"/>
          </a:schemeClr>
        </a:solidFill>
        <a:prstDash val="solid"/>
        <a:miter/>
      </a:ln>
      <a:ln w="38100" cap="flat" cmpd="sng" algn="ctr">
        <a:solidFill>
          <a:schemeClr val="phClr">
            <a:shade val="90000"/>
          </a:schemeClr>
        </a:solidFill>
        <a:prstDash val="solid"/>
        <a:miter/>
      </a:ln>
      <a:ln w="76200" cap="flat" cmpd="dbl" algn="ctr">
        <a:solidFill>
          <a:schemeClr val="phClr"/>
        </a:solidFill>
        <a:prstDash val="solid"/>
        <a:miter/>
      </a:ln>
    </a:lnStyleLst>
    <a:effectStyleLst>
      <a:effectStyle>
        <a:effectLst/>
      </a:effectStyle>
      <a:effectStyle>
        <a:effectLst>
          <a:innerShdw blurRad="127000">
            <a:srgbClr val="FFFFFF">
              <a:alpha val="35000"/>
            </a:srgbClr>
          </a:innerShdw>
        </a:effectLst>
        <a:scene3d>
          <a:camera prst="orthographicFront">
            <a:rot lat="0" lon="0" rev="0"/>
          </a:camera>
          <a:lightRig rig="chilly" dir="tl">
            <a:rot lat="0" lon="0" rev="5400000"/>
          </a:lightRig>
        </a:scene3d>
        <a:sp3d prstMaterial="softEdge">
          <a:bevelT w="0" h="0"/>
        </a:sp3d>
      </a:effectStyle>
      <a:effectStyle>
        <a:effectLst>
          <a:outerShdw blurRad="63500" dist="25400" dir="5400000" algn="br" rotWithShape="0">
            <a:srgbClr val="000000">
              <a:alpha val="50000"/>
            </a:srgbClr>
          </a:outerShdw>
        </a:effectLst>
        <a:scene3d>
          <a:camera prst="orthographicFront">
            <a:rot lat="0" lon="0" rev="0"/>
          </a:camera>
          <a:lightRig rig="balanced" dir="t">
            <a:rot lat="0" lon="0" rev="3600000"/>
          </a:lightRig>
        </a:scene3d>
        <a:sp3d>
          <a:bevelT w="889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hade val="10000"/>
              <a:satMod val="175000"/>
            </a:schemeClr>
            <a:schemeClr val="phClr">
              <a:satMod val="300000"/>
            </a:schemeClr>
          </a:duotone>
        </a:blip>
        <a:stretch/>
      </a:blipFill>
    </a:bgFillStyleLst>
  </a:fmtScheme>
</a:themeOverride>
</file>

<file path=ppt/theme/themeOverride6.xml><?xml version="1.0" encoding="utf-8"?>
<a:themeOverride xmlns:a="http://schemas.openxmlformats.org/drawingml/2006/main">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dition">
    <a:fillStyleLst>
      <a:solidFill>
        <a:schemeClr val="phClr"/>
      </a:solidFill>
      <a:blipFill rotWithShape="1">
        <a:blip xmlns:r="http://schemas.openxmlformats.org/officeDocument/2006/relationships" r:embed="rId1">
          <a:duotone>
            <a:schemeClr val="phClr">
              <a:shade val="10000"/>
              <a:satMod val="150000"/>
            </a:schemeClr>
            <a:schemeClr val="phClr">
              <a:tint val="90000"/>
              <a:satMod val="300000"/>
            </a:schemeClr>
          </a:duotone>
        </a:blip>
        <a:stretch/>
      </a:blipFill>
      <a:blipFill rotWithShape="1">
        <a:blip xmlns:r="http://schemas.openxmlformats.org/officeDocument/2006/relationships" r:embed="rId2">
          <a:duotone>
            <a:schemeClr val="phClr">
              <a:shade val="10000"/>
              <a:satMod val="150000"/>
            </a:schemeClr>
            <a:schemeClr val="phClr">
              <a:tint val="90000"/>
              <a:satMod val="300000"/>
            </a:schemeClr>
          </a:duotone>
        </a:blip>
        <a:stretch/>
      </a:blipFill>
    </a:fillStyleLst>
    <a:lnStyleLst>
      <a:ln w="15875" cap="flat" cmpd="sng" algn="ctr">
        <a:solidFill>
          <a:schemeClr val="phClr">
            <a:shade val="95000"/>
            <a:satMod val="105000"/>
          </a:schemeClr>
        </a:solidFill>
        <a:prstDash val="solid"/>
        <a:miter/>
      </a:ln>
      <a:ln w="38100" cap="flat" cmpd="sng" algn="ctr">
        <a:solidFill>
          <a:schemeClr val="phClr">
            <a:shade val="90000"/>
          </a:schemeClr>
        </a:solidFill>
        <a:prstDash val="solid"/>
        <a:miter/>
      </a:ln>
      <a:ln w="76200" cap="flat" cmpd="dbl" algn="ctr">
        <a:solidFill>
          <a:schemeClr val="phClr"/>
        </a:solidFill>
        <a:prstDash val="solid"/>
        <a:miter/>
      </a:ln>
    </a:lnStyleLst>
    <a:effectStyleLst>
      <a:effectStyle>
        <a:effectLst/>
      </a:effectStyle>
      <a:effectStyle>
        <a:effectLst>
          <a:innerShdw blurRad="127000">
            <a:srgbClr val="FFFFFF">
              <a:alpha val="35000"/>
            </a:srgbClr>
          </a:innerShdw>
        </a:effectLst>
        <a:scene3d>
          <a:camera prst="orthographicFront">
            <a:rot lat="0" lon="0" rev="0"/>
          </a:camera>
          <a:lightRig rig="chilly" dir="tl">
            <a:rot lat="0" lon="0" rev="5400000"/>
          </a:lightRig>
        </a:scene3d>
        <a:sp3d prstMaterial="softEdge">
          <a:bevelT w="0" h="0"/>
        </a:sp3d>
      </a:effectStyle>
      <a:effectStyle>
        <a:effectLst>
          <a:outerShdw blurRad="63500" dist="25400" dir="5400000" algn="br" rotWithShape="0">
            <a:srgbClr val="000000">
              <a:alpha val="50000"/>
            </a:srgbClr>
          </a:outerShdw>
        </a:effectLst>
        <a:scene3d>
          <a:camera prst="orthographicFront">
            <a:rot lat="0" lon="0" rev="0"/>
          </a:camera>
          <a:lightRig rig="balanced" dir="t">
            <a:rot lat="0" lon="0" rev="3600000"/>
          </a:lightRig>
        </a:scene3d>
        <a:sp3d>
          <a:bevelT w="889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hade val="10000"/>
              <a:satMod val="175000"/>
            </a:schemeClr>
            <a:schemeClr val="phClr">
              <a:satMod val="300000"/>
            </a:schemeClr>
          </a:duotone>
        </a:blip>
        <a:stretch/>
      </a:blip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3022</TotalTime>
  <Words>2347</Words>
  <Application>Microsoft Macintosh PowerPoint</Application>
  <PresentationFormat>On-screen Show (4:3)</PresentationFormat>
  <Paragraphs>229</Paragraphs>
  <Slides>61</Slides>
  <Notes>4</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Adjacency</vt:lpstr>
      <vt:lpstr>Training Directors’ Roles in Addressing the Internship Crisis: A Social Justice Perspective</vt:lpstr>
      <vt:lpstr>PowerPoint Presentation</vt:lpstr>
      <vt:lpstr>PowerPoint Presentation</vt:lpstr>
      <vt:lpstr>Why a Social  Justice Perspective</vt:lpstr>
      <vt:lpstr>PowerPoint Presentation</vt:lpstr>
      <vt:lpstr>Current Snapshot:  State of the Internship Crisis</vt:lpstr>
      <vt:lpstr>Internship Crisis</vt:lpstr>
      <vt:lpstr>PowerPoint Presentation</vt:lpstr>
      <vt:lpstr>PowerPoint Presentation</vt:lpstr>
      <vt:lpstr>PowerPoint Presentation</vt:lpstr>
      <vt:lpstr>Resolution Passed by APA Council of Representatives  August, 2013</vt:lpstr>
      <vt:lpstr>PowerPoint Presentation</vt:lpstr>
      <vt:lpstr>Potential Impact of Universal Accreditation</vt:lpstr>
      <vt:lpstr>Potential Impact of Universal Accreditation</vt:lpstr>
      <vt:lpstr>Discussion</vt:lpstr>
      <vt:lpstr>Proposed Solutions  from the Field</vt:lpstr>
      <vt:lpstr>Proposed Solutions from the Field</vt:lpstr>
      <vt:lpstr>Proposed Solutions from the Field</vt:lpstr>
      <vt:lpstr>Proposed Solutions from the Field</vt:lpstr>
      <vt:lpstr>Proposed Solutions from the Field</vt:lpstr>
      <vt:lpstr>Proposed Solutions from the Field</vt:lpstr>
      <vt:lpstr>Proposed Solutions from the Field</vt:lpstr>
      <vt:lpstr>Proposed Solutions from the Field</vt:lpstr>
      <vt:lpstr>Proposed Solutions from the Field</vt:lpstr>
      <vt:lpstr>PowerPoint Presentation</vt:lpstr>
      <vt:lpstr>The Human Impact of the Internship Crisis</vt:lpstr>
      <vt:lpstr>PowerPoint Presentation</vt:lpstr>
      <vt:lpstr>PowerPoint Presentation</vt:lpstr>
      <vt:lpstr>PowerPoint Presentation</vt:lpstr>
      <vt:lpstr>APPIC Applicant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Social Justice Perspective</vt:lpstr>
      <vt:lpstr>A Social Justice Perspective</vt:lpstr>
      <vt:lpstr>A Social Justice Perspective</vt:lpstr>
      <vt:lpstr>PowerPoint Presentation</vt:lpstr>
      <vt:lpstr>The Internship Crisis: Conflicts among Allies</vt:lpstr>
      <vt:lpstr>Role of Training Directors</vt:lpstr>
      <vt:lpstr>Role of Training Directors</vt:lpstr>
      <vt:lpstr>Role of Training Directors</vt:lpstr>
      <vt:lpstr>The Internship Crisis: Power Analysis</vt:lpstr>
      <vt:lpstr>Role of Training Directors</vt:lpstr>
      <vt:lpstr>Role of Training Directors</vt:lpstr>
      <vt:lpstr>Role of Training Directors</vt:lpstr>
      <vt:lpstr>Role of Training Directors</vt:lpstr>
      <vt:lpstr>Role of Training Directors</vt:lpstr>
      <vt:lpstr>Role of Training Directors</vt:lpstr>
      <vt:lpstr>Role of Training Directors</vt:lpstr>
      <vt:lpstr>Role of Training Directors</vt:lpstr>
      <vt:lpstr>Role of Training Directors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User</dc:creator>
  <cp:lastModifiedBy>G</cp:lastModifiedBy>
  <cp:revision>200</cp:revision>
  <dcterms:created xsi:type="dcterms:W3CDTF">2012-07-14T16:10:11Z</dcterms:created>
  <dcterms:modified xsi:type="dcterms:W3CDTF">2013-09-23T11:20:31Z</dcterms:modified>
</cp:coreProperties>
</file>