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8" r:id="rId4"/>
    <p:sldId id="258" r:id="rId5"/>
    <p:sldId id="260" r:id="rId6"/>
    <p:sldId id="265" r:id="rId7"/>
    <p:sldId id="264" r:id="rId8"/>
    <p:sldId id="263" r:id="rId9"/>
    <p:sldId id="262" r:id="rId10"/>
    <p:sldId id="261" r:id="rId11"/>
    <p:sldId id="266" r:id="rId12"/>
    <p:sldId id="269" r:id="rId13"/>
    <p:sldId id="26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88" d="100"/>
          <a:sy n="88" d="100"/>
        </p:scale>
        <p:origin x="9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1617A-D3F3-41EC-B9C8-3D4166246931}"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06E44-EB56-4702-8D7F-E0D07CB33756}" type="slidenum">
              <a:rPr lang="en-US" smtClean="0"/>
              <a:t>‹#›</a:t>
            </a:fld>
            <a:endParaRPr lang="en-US"/>
          </a:p>
        </p:txBody>
      </p:sp>
    </p:spTree>
    <p:extLst>
      <p:ext uri="{BB962C8B-B14F-4D97-AF65-F5344CB8AC3E}">
        <p14:creationId xmlns:p14="http://schemas.microsoft.com/office/powerpoint/2010/main" val="74822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06E44-EB56-4702-8D7F-E0D07CB33756}" type="slidenum">
              <a:rPr lang="en-US" smtClean="0"/>
              <a:t>7</a:t>
            </a:fld>
            <a:endParaRPr lang="en-US"/>
          </a:p>
        </p:txBody>
      </p:sp>
    </p:spTree>
    <p:extLst>
      <p:ext uri="{BB962C8B-B14F-4D97-AF65-F5344CB8AC3E}">
        <p14:creationId xmlns:p14="http://schemas.microsoft.com/office/powerpoint/2010/main" val="161219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06E44-EB56-4702-8D7F-E0D07CB33756}" type="slidenum">
              <a:rPr lang="en-US" smtClean="0"/>
              <a:t>14</a:t>
            </a:fld>
            <a:endParaRPr lang="en-US"/>
          </a:p>
        </p:txBody>
      </p:sp>
    </p:spTree>
    <p:extLst>
      <p:ext uri="{BB962C8B-B14F-4D97-AF65-F5344CB8AC3E}">
        <p14:creationId xmlns:p14="http://schemas.microsoft.com/office/powerpoint/2010/main" val="82193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6/9/2026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633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6/9/2026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2679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6/9/2026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xmlns=""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14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6/9/2026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6452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6/9/2026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xmlns=""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7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6/9/2026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83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6/9/2026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106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6/9/2026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8800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6/9/2026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82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6/9/2026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261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6/9/2026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1853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6/9/2026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83592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D00D40-4E27-F680-1EEB-7FD873F64EE9}"/>
              </a:ext>
            </a:extLst>
          </p:cNvPr>
          <p:cNvPicPr>
            <a:picLocks noChangeAspect="1"/>
          </p:cNvPicPr>
          <p:nvPr/>
        </p:nvPicPr>
        <p:blipFill>
          <a:blip r:embed="rId2"/>
          <a:srcRect t="20213"/>
          <a:stretch>
            <a:fillRect/>
          </a:stretch>
        </p:blipFill>
        <p:spPr>
          <a:xfrm>
            <a:off x="1" y="10"/>
            <a:ext cx="12192000" cy="6857990"/>
          </a:xfrm>
          <a:prstGeom prst="rect">
            <a:avLst/>
          </a:prstGeom>
        </p:spPr>
      </p:pic>
      <p:sp useBgFill="1">
        <p:nvSpPr>
          <p:cNvPr id="11" name="Rectangle 10">
            <a:extLst>
              <a:ext uri="{FF2B5EF4-FFF2-40B4-BE49-F238E27FC236}">
                <a16:creationId xmlns:a16="http://schemas.microsoft.com/office/drawing/2014/main" id="{D30DD7D3-2712-4491-B2C2-5FC23330C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569" y="1066800"/>
            <a:ext cx="5128322"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45611-7E85-D39D-8AE9-D97DE360EF04}"/>
              </a:ext>
            </a:extLst>
          </p:cNvPr>
          <p:cNvSpPr>
            <a:spLocks noGrp="1"/>
          </p:cNvSpPr>
          <p:nvPr>
            <p:ph type="ctrTitle"/>
          </p:nvPr>
        </p:nvSpPr>
        <p:spPr>
          <a:xfrm>
            <a:off x="708237" y="1188104"/>
            <a:ext cx="4359744" cy="2738530"/>
          </a:xfrm>
        </p:spPr>
        <p:txBody>
          <a:bodyPr anchor="t">
            <a:normAutofit/>
          </a:bodyPr>
          <a:lstStyle/>
          <a:p>
            <a:r>
              <a:rPr lang="en-US" dirty="0"/>
              <a:t>Passages:</a:t>
            </a:r>
            <a:br>
              <a:rPr lang="en-US" dirty="0"/>
            </a:br>
            <a:r>
              <a:rPr lang="en-US" sz="3000" dirty="0"/>
              <a:t>The Process of Training Director Professional Development</a:t>
            </a:r>
          </a:p>
        </p:txBody>
      </p:sp>
      <p:sp>
        <p:nvSpPr>
          <p:cNvPr id="3" name="Subtitle 2">
            <a:extLst>
              <a:ext uri="{FF2B5EF4-FFF2-40B4-BE49-F238E27FC236}">
                <a16:creationId xmlns:a16="http://schemas.microsoft.com/office/drawing/2014/main" id="{82FE52D1-045F-2D85-9000-2FF9FE717FA1}"/>
              </a:ext>
            </a:extLst>
          </p:cNvPr>
          <p:cNvSpPr>
            <a:spLocks noGrp="1"/>
          </p:cNvSpPr>
          <p:nvPr>
            <p:ph type="subTitle" idx="1"/>
          </p:nvPr>
        </p:nvSpPr>
        <p:spPr>
          <a:xfrm>
            <a:off x="620903" y="4298970"/>
            <a:ext cx="5040988" cy="1109569"/>
          </a:xfrm>
        </p:spPr>
        <p:txBody>
          <a:bodyPr>
            <a:noAutofit/>
          </a:bodyPr>
          <a:lstStyle/>
          <a:p>
            <a:r>
              <a:rPr lang="en-US" sz="1400" dirty="0"/>
              <a:t>Maria Luz Berbery, PhD</a:t>
            </a:r>
          </a:p>
          <a:p>
            <a:r>
              <a:rPr lang="en-US" sz="1400" cap="none" dirty="0"/>
              <a:t>Special thank you to Patrick Galligan, PhD and other prior ACCTA presenters for their help creating this classic ACCTA presentation!</a:t>
            </a:r>
          </a:p>
        </p:txBody>
      </p:sp>
      <p:cxnSp>
        <p:nvCxnSpPr>
          <p:cNvPr id="13" name="Straight Connector 12">
            <a:extLst>
              <a:ext uri="{FF2B5EF4-FFF2-40B4-BE49-F238E27FC236}">
                <a16:creationId xmlns:a16="http://schemas.microsoft.com/office/drawing/2014/main" id="{FFD0734C-004D-4938-8EA0-2C3867A11A6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37" y="5780876"/>
            <a:ext cx="513116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67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06BD704-01C2-4341-B99A-116CC7EC5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627,000+ Sunset Landscape Stock Photos, Pictures &amp; Royalty-Free Images -  iStock | Sunset landscape desert, Red sunset landscape, Farm sunset  landscape">
            <a:extLst>
              <a:ext uri="{FF2B5EF4-FFF2-40B4-BE49-F238E27FC236}">
                <a16:creationId xmlns:a16="http://schemas.microsoft.com/office/drawing/2014/main" id="{229227F0-84F7-4140-4597-CB0153252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59"/>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53" name="Rectangle 6152">
            <a:extLst>
              <a:ext uri="{FF2B5EF4-FFF2-40B4-BE49-F238E27FC236}">
                <a16:creationId xmlns:a16="http://schemas.microsoft.com/office/drawing/2014/main" id="{0225C01B-A296-4FAA-AA46-794F27DF6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9CA99-F65A-EF6B-B9C8-A4D8EB78464B}"/>
              </a:ext>
            </a:extLst>
          </p:cNvPr>
          <p:cNvSpPr>
            <a:spLocks noGrp="1"/>
          </p:cNvSpPr>
          <p:nvPr>
            <p:ph type="title"/>
          </p:nvPr>
        </p:nvSpPr>
        <p:spPr>
          <a:xfrm>
            <a:off x="1049451" y="1352492"/>
            <a:ext cx="4665540" cy="1143000"/>
          </a:xfrm>
        </p:spPr>
        <p:txBody>
          <a:bodyPr anchor="t">
            <a:normAutofit/>
          </a:bodyPr>
          <a:lstStyle/>
          <a:p>
            <a:r>
              <a:rPr lang="en-US" dirty="0"/>
              <a:t>Exit</a:t>
            </a:r>
          </a:p>
        </p:txBody>
      </p:sp>
      <p:cxnSp>
        <p:nvCxnSpPr>
          <p:cNvPr id="6155" name="Straight Connector 6154">
            <a:extLst>
              <a:ext uri="{FF2B5EF4-FFF2-40B4-BE49-F238E27FC236}">
                <a16:creationId xmlns:a16="http://schemas.microsoft.com/office/drawing/2014/main" id="{62713E66-598D-4B8A-9D2A-67C7AF46EF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D0DE9B-DA6B-E97B-22DB-6DAD14F6FBA0}"/>
              </a:ext>
            </a:extLst>
          </p:cNvPr>
          <p:cNvSpPr>
            <a:spLocks noGrp="1"/>
          </p:cNvSpPr>
          <p:nvPr>
            <p:ph idx="1"/>
          </p:nvPr>
        </p:nvSpPr>
        <p:spPr>
          <a:xfrm>
            <a:off x="781070" y="2252312"/>
            <a:ext cx="5155451" cy="3467955"/>
          </a:xfrm>
        </p:spPr>
        <p:txBody>
          <a:bodyPr>
            <a:noAutofit/>
          </a:bodyPr>
          <a:lstStyle/>
          <a:p>
            <a:pPr marL="0" indent="0">
              <a:lnSpc>
                <a:spcPct val="110000"/>
              </a:lnSpc>
              <a:buNone/>
            </a:pPr>
            <a:r>
              <a:rPr lang="en-US" sz="1800" b="1" dirty="0"/>
              <a:t>Deciding to end time as Training Director and/or retire. See you around the bend!</a:t>
            </a:r>
          </a:p>
          <a:p>
            <a:pPr>
              <a:lnSpc>
                <a:spcPct val="110000"/>
              </a:lnSpc>
            </a:pPr>
            <a:endParaRPr lang="en-US" sz="1800" b="1" dirty="0"/>
          </a:p>
          <a:p>
            <a:pPr marL="0" indent="0">
              <a:lnSpc>
                <a:spcPct val="110000"/>
              </a:lnSpc>
              <a:buNone/>
            </a:pPr>
            <a:r>
              <a:rPr lang="en-US" sz="1800" b="1" dirty="0"/>
              <a:t>Themes:</a:t>
            </a:r>
          </a:p>
          <a:p>
            <a:pPr>
              <a:lnSpc>
                <a:spcPct val="110000"/>
              </a:lnSpc>
            </a:pPr>
            <a:r>
              <a:rPr lang="en-US" sz="1800" b="1" dirty="0"/>
              <a:t>Realizing contribution</a:t>
            </a:r>
          </a:p>
          <a:p>
            <a:pPr>
              <a:lnSpc>
                <a:spcPct val="110000"/>
              </a:lnSpc>
            </a:pPr>
            <a:r>
              <a:rPr lang="en-US" sz="1800" b="1" dirty="0"/>
              <a:t>Time to move on</a:t>
            </a:r>
          </a:p>
          <a:p>
            <a:pPr>
              <a:lnSpc>
                <a:spcPct val="110000"/>
              </a:lnSpc>
            </a:pPr>
            <a:r>
              <a:rPr lang="en-US" sz="1800" b="1" dirty="0"/>
              <a:t>Relief/fatigue/sadness</a:t>
            </a:r>
          </a:p>
          <a:p>
            <a:pPr>
              <a:lnSpc>
                <a:spcPct val="110000"/>
              </a:lnSpc>
            </a:pPr>
            <a:r>
              <a:rPr lang="en-US" sz="1800" b="1" dirty="0"/>
              <a:t>Generativity/preparing someone else for the TD role</a:t>
            </a:r>
          </a:p>
        </p:txBody>
      </p:sp>
    </p:spTree>
    <p:extLst>
      <p:ext uri="{BB962C8B-B14F-4D97-AF65-F5344CB8AC3E}">
        <p14:creationId xmlns:p14="http://schemas.microsoft.com/office/powerpoint/2010/main" val="163303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06BD704-01C2-4341-B99A-116CC7EC5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ffective Support Strategies: Practical Steps to Support Men in the  Workplace and Beyond | Tile Hill">
            <a:extLst>
              <a:ext uri="{FF2B5EF4-FFF2-40B4-BE49-F238E27FC236}">
                <a16:creationId xmlns:a16="http://schemas.microsoft.com/office/drawing/2014/main" id="{2249013D-9A65-2820-397E-5B27DA485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4"/>
          <a:stretch>
            <a:fillRect/>
          </a:stretch>
        </p:blipFill>
        <p:spPr bwMode="auto">
          <a:xfrm>
            <a:off x="-9523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77" name="Rectangle 7176">
            <a:extLst>
              <a:ext uri="{FF2B5EF4-FFF2-40B4-BE49-F238E27FC236}">
                <a16:creationId xmlns:a16="http://schemas.microsoft.com/office/drawing/2014/main" id="{0225C01B-A296-4FAA-AA46-794F27DF6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F2E4B-0A5E-E801-4E4F-5780E7521059}"/>
              </a:ext>
            </a:extLst>
          </p:cNvPr>
          <p:cNvSpPr>
            <a:spLocks noGrp="1"/>
          </p:cNvSpPr>
          <p:nvPr>
            <p:ph type="title"/>
          </p:nvPr>
        </p:nvSpPr>
        <p:spPr>
          <a:xfrm>
            <a:off x="1049451" y="1352492"/>
            <a:ext cx="4665540" cy="1143000"/>
          </a:xfrm>
        </p:spPr>
        <p:txBody>
          <a:bodyPr anchor="t">
            <a:normAutofit/>
          </a:bodyPr>
          <a:lstStyle/>
          <a:p>
            <a:pPr>
              <a:lnSpc>
                <a:spcPct val="90000"/>
              </a:lnSpc>
            </a:pPr>
            <a:r>
              <a:rPr lang="en-US" sz="3700"/>
              <a:t>Break Out Group Discussions by Stage</a:t>
            </a:r>
          </a:p>
        </p:txBody>
      </p:sp>
      <p:cxnSp>
        <p:nvCxnSpPr>
          <p:cNvPr id="7179" name="Straight Connector 7178">
            <a:extLst>
              <a:ext uri="{FF2B5EF4-FFF2-40B4-BE49-F238E27FC236}">
                <a16:creationId xmlns:a16="http://schemas.microsoft.com/office/drawing/2014/main" id="{62713E66-598D-4B8A-9D2A-67C7AF46EF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3A7B8B-1CF4-8046-0D4E-F6BC90550012}"/>
              </a:ext>
            </a:extLst>
          </p:cNvPr>
          <p:cNvSpPr>
            <a:spLocks noGrp="1"/>
          </p:cNvSpPr>
          <p:nvPr>
            <p:ph idx="1"/>
          </p:nvPr>
        </p:nvSpPr>
        <p:spPr>
          <a:xfrm>
            <a:off x="614139" y="2495492"/>
            <a:ext cx="5386621" cy="3057911"/>
          </a:xfrm>
        </p:spPr>
        <p:txBody>
          <a:bodyPr>
            <a:noAutofit/>
          </a:bodyPr>
          <a:lstStyle/>
          <a:p>
            <a:pPr>
              <a:lnSpc>
                <a:spcPct val="110000"/>
              </a:lnSpc>
            </a:pPr>
            <a:r>
              <a:rPr lang="en-US" sz="1800" b="1" dirty="0"/>
              <a:t>Select the group that best fits how you currently identify.</a:t>
            </a:r>
          </a:p>
          <a:p>
            <a:pPr>
              <a:lnSpc>
                <a:spcPct val="110000"/>
              </a:lnSpc>
            </a:pPr>
            <a:r>
              <a:rPr lang="en-US" sz="1800" b="1" dirty="0"/>
              <a:t>Begin with brief introductions and why you decided to attend a particular group.</a:t>
            </a:r>
          </a:p>
          <a:p>
            <a:r>
              <a:rPr lang="en-US" sz="1800" b="1" dirty="0"/>
              <a:t>Identify themes and ways to build on strengths/progress, address concerns/challenges.</a:t>
            </a:r>
          </a:p>
          <a:p>
            <a:r>
              <a:rPr lang="en-US" sz="1800" b="1" dirty="0"/>
              <a:t>Are there substages within your stage?</a:t>
            </a:r>
          </a:p>
        </p:txBody>
      </p:sp>
    </p:spTree>
    <p:extLst>
      <p:ext uri="{BB962C8B-B14F-4D97-AF65-F5344CB8AC3E}">
        <p14:creationId xmlns:p14="http://schemas.microsoft.com/office/powerpoint/2010/main" val="398701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A77C1-50FA-6CFB-5233-D45DA29E99C4}"/>
              </a:ext>
            </a:extLst>
          </p:cNvPr>
          <p:cNvSpPr>
            <a:spLocks noGrp="1"/>
          </p:cNvSpPr>
          <p:nvPr>
            <p:ph type="title"/>
          </p:nvPr>
        </p:nvSpPr>
        <p:spPr>
          <a:xfrm>
            <a:off x="837436" y="624351"/>
            <a:ext cx="4261104" cy="701559"/>
          </a:xfrm>
        </p:spPr>
        <p:txBody>
          <a:bodyPr anchor="t">
            <a:normAutofit/>
          </a:bodyPr>
          <a:lstStyle/>
          <a:p>
            <a:pPr>
              <a:lnSpc>
                <a:spcPct val="90000"/>
              </a:lnSpc>
            </a:pPr>
            <a:r>
              <a:rPr lang="en-US" sz="2800" dirty="0"/>
              <a:t>Brave space for dialogue</a:t>
            </a:r>
          </a:p>
        </p:txBody>
      </p:sp>
      <p:sp>
        <p:nvSpPr>
          <p:cNvPr id="3" name="Content Placeholder 2">
            <a:extLst>
              <a:ext uri="{FF2B5EF4-FFF2-40B4-BE49-F238E27FC236}">
                <a16:creationId xmlns:a16="http://schemas.microsoft.com/office/drawing/2014/main" id="{9611DDE7-F402-9B45-7D9F-651EE1E5B899}"/>
              </a:ext>
            </a:extLst>
          </p:cNvPr>
          <p:cNvSpPr>
            <a:spLocks noGrp="1"/>
          </p:cNvSpPr>
          <p:nvPr>
            <p:ph idx="1"/>
          </p:nvPr>
        </p:nvSpPr>
        <p:spPr>
          <a:xfrm>
            <a:off x="525778" y="1299448"/>
            <a:ext cx="4884421" cy="4583421"/>
          </a:xfrm>
        </p:spPr>
        <p:txBody>
          <a:bodyPr>
            <a:noAutofit/>
          </a:bodyPr>
          <a:lstStyle/>
          <a:p>
            <a:pPr lvl="1">
              <a:lnSpc>
                <a:spcPct val="110000"/>
              </a:lnSpc>
            </a:pPr>
            <a:r>
              <a:rPr lang="en-US" sz="1700" b="1" dirty="0"/>
              <a:t>Given varied intersecting identities and experiences, we may have different reactions as we speak today. Please feel free to bring in discussion of identities as they impact your role as a Training Director.</a:t>
            </a:r>
          </a:p>
          <a:p>
            <a:pPr lvl="1">
              <a:lnSpc>
                <a:spcPct val="110000"/>
              </a:lnSpc>
            </a:pPr>
            <a:r>
              <a:rPr lang="en-US" sz="1700" b="1" dirty="0"/>
              <a:t>These conversations can feel vulnerable - share only what you want to share!</a:t>
            </a:r>
          </a:p>
          <a:p>
            <a:pPr lvl="1">
              <a:lnSpc>
                <a:spcPct val="110000"/>
              </a:lnSpc>
            </a:pPr>
            <a:r>
              <a:rPr lang="en-US" sz="1700" b="1" dirty="0"/>
              <a:t>Be mindful of time, balance taking space and leaving space. </a:t>
            </a:r>
          </a:p>
          <a:p>
            <a:pPr lvl="1">
              <a:lnSpc>
                <a:spcPct val="110000"/>
              </a:lnSpc>
            </a:pPr>
            <a:r>
              <a:rPr lang="en-US" sz="1700" b="1" dirty="0"/>
              <a:t>Check in when proposing a transition to a different topic.</a:t>
            </a:r>
          </a:p>
          <a:p>
            <a:pPr lvl="1">
              <a:lnSpc>
                <a:spcPct val="110000"/>
              </a:lnSpc>
            </a:pPr>
            <a:r>
              <a:rPr lang="en-US" sz="1700" b="1" dirty="0"/>
              <a:t>Keep personal stories that were shared private, as we may be sharing sensitive information about relationships at our centers and our feelings on our role that may continue to change over time.</a:t>
            </a:r>
            <a:endParaRPr lang="en-US" sz="1700" dirty="0"/>
          </a:p>
        </p:txBody>
      </p:sp>
      <p:pic>
        <p:nvPicPr>
          <p:cNvPr id="9218" name="Picture 2" descr="lenspeace | Creating A Safe Space For Honest Conversations">
            <a:extLst>
              <a:ext uri="{FF2B5EF4-FFF2-40B4-BE49-F238E27FC236}">
                <a16:creationId xmlns:a16="http://schemas.microsoft.com/office/drawing/2014/main" id="{933E2AFB-67A0-D804-6427-108D0495B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1483"/>
          <a:stretch>
            <a:fillRect/>
          </a:stretch>
        </p:blipFill>
        <p:spPr bwMode="auto">
          <a:xfrm>
            <a:off x="5671128" y="914397"/>
            <a:ext cx="6520872" cy="5353521"/>
          </a:xfrm>
          <a:prstGeom prst="rect">
            <a:avLst/>
          </a:prstGeom>
          <a:noFill/>
          <a:extLst>
            <a:ext uri="{909E8E84-426E-40DD-AFC4-6F175D3DCCD1}">
              <a14:hiddenFill xmlns:a14="http://schemas.microsoft.com/office/drawing/2010/main">
                <a:solidFill>
                  <a:srgbClr val="FFFFFF"/>
                </a:solidFill>
              </a14:hiddenFill>
            </a:ext>
          </a:extLst>
        </p:spPr>
      </p:pic>
      <p:cxnSp>
        <p:nvCxnSpPr>
          <p:cNvPr id="9225" name="Straight Connector 9224">
            <a:extLst>
              <a:ext uri="{FF2B5EF4-FFF2-40B4-BE49-F238E27FC236}">
                <a16:creationId xmlns:a16="http://schemas.microsoft.com/office/drawing/2014/main" id="{92025DBA-8780-9CA0-2826-FF6E3BD1A0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9" name="Rectangle 8208">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11" name="Straight Connector 8210">
            <a:extLst>
              <a:ext uri="{FF2B5EF4-FFF2-40B4-BE49-F238E27FC236}">
                <a16:creationId xmlns:a16="http://schemas.microsoft.com/office/drawing/2014/main" id="{753FE100-D0AB-4AE2-824B-60CFA31EC6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5C5326-1054-804B-57EC-76E39CEE2F70}"/>
              </a:ext>
            </a:extLst>
          </p:cNvPr>
          <p:cNvSpPr>
            <a:spLocks noGrp="1"/>
          </p:cNvSpPr>
          <p:nvPr>
            <p:ph idx="1"/>
          </p:nvPr>
        </p:nvSpPr>
        <p:spPr>
          <a:xfrm>
            <a:off x="708660" y="1392072"/>
            <a:ext cx="5737860" cy="3666980"/>
          </a:xfrm>
        </p:spPr>
        <p:txBody>
          <a:bodyPr>
            <a:normAutofit/>
          </a:bodyPr>
          <a:lstStyle/>
          <a:p>
            <a:r>
              <a:rPr lang="en-US" b="1" dirty="0"/>
              <a:t>Consider exchanging names and emails for follow up in the year ahead</a:t>
            </a:r>
          </a:p>
          <a:p>
            <a:pPr lvl="1"/>
            <a:r>
              <a:rPr lang="en-US" b="1" dirty="0"/>
              <a:t>A mini listserv</a:t>
            </a:r>
          </a:p>
          <a:p>
            <a:pPr lvl="1"/>
            <a:r>
              <a:rPr lang="en-US" b="1" dirty="0"/>
              <a:t>A way to follow up individually</a:t>
            </a:r>
          </a:p>
          <a:p>
            <a:pPr lvl="1"/>
            <a:r>
              <a:rPr lang="en-US" b="1" dirty="0"/>
              <a:t>Opportunity for groups to identify future questions or concerns for ACCTA leadership or the listserv</a:t>
            </a:r>
          </a:p>
        </p:txBody>
      </p:sp>
      <p:pic>
        <p:nvPicPr>
          <p:cNvPr id="8196" name="Picture 4" descr="Stay connected! • Cromwell, CT">
            <a:extLst>
              <a:ext uri="{FF2B5EF4-FFF2-40B4-BE49-F238E27FC236}">
                <a16:creationId xmlns:a16="http://schemas.microsoft.com/office/drawing/2014/main" id="{E8D5792C-AD87-4EDA-43A5-0485625A4D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6104" y="1541025"/>
            <a:ext cx="4375829" cy="29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4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5D0B-0252-3D7B-1752-C301598DC287}"/>
              </a:ext>
            </a:extLst>
          </p:cNvPr>
          <p:cNvSpPr>
            <a:spLocks noGrp="1"/>
          </p:cNvSpPr>
          <p:nvPr>
            <p:ph type="title"/>
          </p:nvPr>
        </p:nvSpPr>
        <p:spPr>
          <a:xfrm>
            <a:off x="640079" y="1085851"/>
            <a:ext cx="10890929" cy="1097280"/>
          </a:xfrm>
        </p:spPr>
        <p:txBody>
          <a:bodyPr/>
          <a:lstStyle/>
          <a:p>
            <a:r>
              <a:rPr lang="en-US" dirty="0"/>
              <a:t>References</a:t>
            </a:r>
          </a:p>
        </p:txBody>
      </p:sp>
      <p:sp>
        <p:nvSpPr>
          <p:cNvPr id="3" name="Content Placeholder 2">
            <a:extLst>
              <a:ext uri="{FF2B5EF4-FFF2-40B4-BE49-F238E27FC236}">
                <a16:creationId xmlns:a16="http://schemas.microsoft.com/office/drawing/2014/main" id="{FBB93ADB-5D69-C5E5-A9C3-B03AF9B445FE}"/>
              </a:ext>
            </a:extLst>
          </p:cNvPr>
          <p:cNvSpPr>
            <a:spLocks noGrp="1"/>
          </p:cNvSpPr>
          <p:nvPr>
            <p:ph idx="1"/>
          </p:nvPr>
        </p:nvSpPr>
        <p:spPr>
          <a:xfrm>
            <a:off x="640080" y="2014347"/>
            <a:ext cx="10890928" cy="3566160"/>
          </a:xfrm>
        </p:spPr>
        <p:txBody>
          <a:bodyPr>
            <a:noAutofit/>
          </a:bodyPr>
          <a:lstStyle/>
          <a:p>
            <a:r>
              <a:rPr lang="en-US" sz="1300" b="1" dirty="0"/>
              <a:t>De Vos, A., Van der Heijden, B. I. J. M., &amp; Akkermans, J. (2018). Sustainable careers: Towards a conceptual model. </a:t>
            </a:r>
            <a:r>
              <a:rPr lang="en-US" sz="1300" b="1" i="1" dirty="0"/>
              <a:t>Journal of Vocational Behavior</a:t>
            </a:r>
            <a:r>
              <a:rPr lang="en-US" sz="1300" b="1" dirty="0"/>
              <a:t>. https://doi.org/10.1016/j.jvb.2018.06.011</a:t>
            </a:r>
          </a:p>
          <a:p>
            <a:r>
              <a:rPr lang="en-US" sz="1300" b="1" dirty="0" err="1"/>
              <a:t>Dorociak</a:t>
            </a:r>
            <a:r>
              <a:rPr lang="en-US" sz="1300" b="1" dirty="0"/>
              <a:t> KE, Rupert PA, Zahniser E.(2017)Work life, well-being, and self-care across the professional lifespan of psychologists. </a:t>
            </a:r>
            <a:r>
              <a:rPr lang="en-US" sz="1300" b="1" i="1" dirty="0"/>
              <a:t>Professional Psychology: Research &amp; Practice</a:t>
            </a:r>
            <a:r>
              <a:rPr lang="en-US" sz="1300" b="1" dirty="0"/>
              <a:t>. 48(6), 429-437.</a:t>
            </a:r>
          </a:p>
          <a:p>
            <a:r>
              <a:rPr lang="en-US" sz="1300" b="1" dirty="0"/>
              <a:t>Lamb, D., Anderson, S., Rapp, D., </a:t>
            </a:r>
            <a:r>
              <a:rPr lang="en-US" sz="1300" b="1" dirty="0" err="1"/>
              <a:t>Rathnow</a:t>
            </a:r>
            <a:r>
              <a:rPr lang="en-US" sz="1300" b="1" dirty="0"/>
              <a:t>, S., &amp;Sesan, R. (1986). Perspectives on an internship: The passages of training directors during the internship year. Professional Psychology: Research and Practice, 17(2), 100-105.</a:t>
            </a:r>
          </a:p>
          <a:p>
            <a:r>
              <a:rPr lang="en-US" sz="1300" b="1" dirty="0"/>
              <a:t>Lamb, D., </a:t>
            </a:r>
            <a:r>
              <a:rPr lang="en-US" sz="1300" b="1" dirty="0" err="1"/>
              <a:t>Roehlke</a:t>
            </a:r>
            <a:r>
              <a:rPr lang="en-US" sz="1300" b="1" dirty="0"/>
              <a:t>, H., &amp; Butler, A. (1986). Passages of psychologists: Career stages of internship directors. Professional Psychology: Research and Practice, 17(2), 158-160.</a:t>
            </a:r>
          </a:p>
          <a:p>
            <a:r>
              <a:rPr lang="en-US" sz="1300" b="1" dirty="0"/>
              <a:t>Linton, J. C. (2016). Career development for psychologists. In J. C. Norcross, G. R. VandenBos, D. K. </a:t>
            </a:r>
            <a:r>
              <a:rPr lang="en-US" sz="1300" b="1" dirty="0" err="1"/>
              <a:t>Freedheim</a:t>
            </a:r>
            <a:r>
              <a:rPr lang="en-US" sz="1300" b="1" dirty="0"/>
              <a:t>, &amp; L. F. Campbell (Eds.),</a:t>
            </a:r>
            <a:r>
              <a:rPr lang="en-US" sz="1300" b="1" i="1" dirty="0"/>
              <a:t>APA handbooks in psychology. APA handbook of clinical psychology: Education and profession</a:t>
            </a:r>
            <a:r>
              <a:rPr lang="en-US" sz="1300" b="1" dirty="0"/>
              <a:t>(pp. 285-297). Washington, DC, US: American Psychological Association. http://dx.doi.org/10.1037/14774-019</a:t>
            </a:r>
          </a:p>
          <a:p>
            <a:r>
              <a:rPr lang="en-US" sz="1300" b="1" dirty="0"/>
              <a:t>Wachowiak, D., Bauer, G., &amp; Simon, R. (1979). Passages: Career ladders for college counseling center psychologists. Professional Psychology: Research and Practice, 10(1), 723-731.</a:t>
            </a:r>
          </a:p>
          <a:p>
            <a:r>
              <a:rPr lang="en-US" sz="1300" b="1" dirty="0"/>
              <a:t>Zacher, H., Rudolph, C. W., Todorovic, T., &amp; Ammann, D. (2018). Review article: Academic career development: A review and research agenda. </a:t>
            </a:r>
            <a:r>
              <a:rPr lang="en-US" sz="1300" b="1" i="1" dirty="0"/>
              <a:t>Journal of Vocational Behavior</a:t>
            </a:r>
            <a:r>
              <a:rPr lang="en-US" sz="1300" b="1" dirty="0"/>
              <a:t>. https://doi.org/10.1016/j.jvb.2018.08.006</a:t>
            </a:r>
          </a:p>
        </p:txBody>
      </p:sp>
    </p:spTree>
    <p:extLst>
      <p:ext uri="{BB962C8B-B14F-4D97-AF65-F5344CB8AC3E}">
        <p14:creationId xmlns:p14="http://schemas.microsoft.com/office/powerpoint/2010/main" val="371367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AAD5-BEB7-D886-792E-264189904B98}"/>
              </a:ext>
            </a:extLst>
          </p:cNvPr>
          <p:cNvSpPr>
            <a:spLocks noGrp="1"/>
          </p:cNvSpPr>
          <p:nvPr>
            <p:ph type="title"/>
          </p:nvPr>
        </p:nvSpPr>
        <p:spPr/>
        <p:txBody>
          <a:bodyPr/>
          <a:lstStyle/>
          <a:p>
            <a:r>
              <a:rPr lang="en-US" dirty="0"/>
              <a:t>CE Program Objectives</a:t>
            </a:r>
          </a:p>
        </p:txBody>
      </p:sp>
      <p:sp>
        <p:nvSpPr>
          <p:cNvPr id="3" name="Content Placeholder 2">
            <a:extLst>
              <a:ext uri="{FF2B5EF4-FFF2-40B4-BE49-F238E27FC236}">
                <a16:creationId xmlns:a16="http://schemas.microsoft.com/office/drawing/2014/main" id="{D41EA07F-5A9F-20AB-2F20-E2C74E80551C}"/>
              </a:ext>
            </a:extLst>
          </p:cNvPr>
          <p:cNvSpPr>
            <a:spLocks noGrp="1"/>
          </p:cNvSpPr>
          <p:nvPr>
            <p:ph idx="1"/>
          </p:nvPr>
        </p:nvSpPr>
        <p:spPr/>
        <p:txBody>
          <a:bodyPr>
            <a:normAutofit/>
          </a:bodyPr>
          <a:lstStyle/>
          <a:p>
            <a:pPr marL="457200" indent="-457200">
              <a:buAutoNum type="arabicPeriod"/>
            </a:pPr>
            <a:r>
              <a:rPr lang="en-US" sz="2400" b="1" dirty="0"/>
              <a:t>Participants will identify the stage that is most relevant to them using the Passages stage model for Training Directors.</a:t>
            </a:r>
          </a:p>
          <a:p>
            <a:pPr marL="457200" indent="-457200">
              <a:buAutoNum type="arabicPeriod"/>
            </a:pPr>
            <a:r>
              <a:rPr lang="en-US" sz="2400" b="1" dirty="0"/>
              <a:t>Participants will discuss experiences and factors associated with a particular stage with others who self-identify as being in that same stage.</a:t>
            </a:r>
          </a:p>
          <a:p>
            <a:pPr marL="457200" indent="-457200">
              <a:buAutoNum type="arabicPeriod"/>
            </a:pPr>
            <a:r>
              <a:rPr lang="en-US" sz="2400" b="1" dirty="0"/>
              <a:t>Participants will discuss experiences and factors that would contribute to remaining in the same stage or moving into another stage.</a:t>
            </a:r>
          </a:p>
        </p:txBody>
      </p:sp>
    </p:spTree>
    <p:extLst>
      <p:ext uri="{BB962C8B-B14F-4D97-AF65-F5344CB8AC3E}">
        <p14:creationId xmlns:p14="http://schemas.microsoft.com/office/powerpoint/2010/main" val="263111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3AD2-3B50-574D-2747-280C718498A5}"/>
              </a:ext>
            </a:extLst>
          </p:cNvPr>
          <p:cNvSpPr>
            <a:spLocks noGrp="1"/>
          </p:cNvSpPr>
          <p:nvPr>
            <p:ph type="title"/>
          </p:nvPr>
        </p:nvSpPr>
        <p:spPr/>
        <p:txBody>
          <a:bodyPr>
            <a:normAutofit fontScale="90000"/>
          </a:bodyPr>
          <a:lstStyle/>
          <a:p>
            <a:r>
              <a:rPr lang="en-US" dirty="0"/>
              <a:t>Why do we need a developmental model for Training Director identity?</a:t>
            </a:r>
          </a:p>
        </p:txBody>
      </p:sp>
      <p:sp>
        <p:nvSpPr>
          <p:cNvPr id="3" name="Content Placeholder 2">
            <a:extLst>
              <a:ext uri="{FF2B5EF4-FFF2-40B4-BE49-F238E27FC236}">
                <a16:creationId xmlns:a16="http://schemas.microsoft.com/office/drawing/2014/main" id="{661B180B-2EF4-E145-A12C-6B7A7E3E3C0A}"/>
              </a:ext>
            </a:extLst>
          </p:cNvPr>
          <p:cNvSpPr>
            <a:spLocks noGrp="1"/>
          </p:cNvSpPr>
          <p:nvPr>
            <p:ph idx="1"/>
          </p:nvPr>
        </p:nvSpPr>
        <p:spPr/>
        <p:txBody>
          <a:bodyPr/>
          <a:lstStyle/>
          <a:p>
            <a:r>
              <a:rPr lang="en-US" b="1" dirty="0"/>
              <a:t>Many of us choose to become Training Directors with a lot of hope and desire to mentor and support the next generation of psychologists.</a:t>
            </a:r>
          </a:p>
          <a:p>
            <a:r>
              <a:rPr lang="en-US" b="1" dirty="0"/>
              <a:t>Our careers can involve a large evolution in our self-concept, as we may encounter unexpected challenges in the work (as well as changes to our personal lives) which lead to growth and changes in our identities over time.</a:t>
            </a:r>
          </a:p>
          <a:p>
            <a:r>
              <a:rPr lang="en-US" b="1" dirty="0"/>
              <a:t>We hope to normalize common experiences as Training Directors to help us understand our individual journeys and feel supported in our current stages.</a:t>
            </a:r>
          </a:p>
        </p:txBody>
      </p:sp>
    </p:spTree>
    <p:extLst>
      <p:ext uri="{BB962C8B-B14F-4D97-AF65-F5344CB8AC3E}">
        <p14:creationId xmlns:p14="http://schemas.microsoft.com/office/powerpoint/2010/main" val="314290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1CC6-C0D4-EAD7-2369-2EE019447FAB}"/>
              </a:ext>
            </a:extLst>
          </p:cNvPr>
          <p:cNvSpPr>
            <a:spLocks noGrp="1"/>
          </p:cNvSpPr>
          <p:nvPr>
            <p:ph type="title"/>
          </p:nvPr>
        </p:nvSpPr>
        <p:spPr/>
        <p:txBody>
          <a:bodyPr>
            <a:normAutofit fontScale="90000"/>
          </a:bodyPr>
          <a:lstStyle/>
          <a:p>
            <a:r>
              <a:rPr lang="en-US" dirty="0"/>
              <a:t>Developmental Stages for Training Directors </a:t>
            </a:r>
            <a:br>
              <a:rPr lang="en-US" dirty="0"/>
            </a:br>
            <a:r>
              <a:rPr lang="en-US" sz="3100" dirty="0"/>
              <a:t>(Lamb, Roelke, &amp; Butler, 1986)</a:t>
            </a:r>
          </a:p>
        </p:txBody>
      </p:sp>
      <p:sp>
        <p:nvSpPr>
          <p:cNvPr id="3" name="Content Placeholder 2">
            <a:extLst>
              <a:ext uri="{FF2B5EF4-FFF2-40B4-BE49-F238E27FC236}">
                <a16:creationId xmlns:a16="http://schemas.microsoft.com/office/drawing/2014/main" id="{EC7206CF-78FC-6C54-5894-F67A205EBF40}"/>
              </a:ext>
            </a:extLst>
          </p:cNvPr>
          <p:cNvSpPr>
            <a:spLocks noGrp="1"/>
          </p:cNvSpPr>
          <p:nvPr>
            <p:ph idx="1"/>
          </p:nvPr>
        </p:nvSpPr>
        <p:spPr/>
        <p:txBody>
          <a:bodyPr>
            <a:normAutofit/>
          </a:bodyPr>
          <a:lstStyle/>
          <a:p>
            <a:r>
              <a:rPr lang="en-US" sz="2400" b="1" dirty="0"/>
              <a:t>Entry/New Training Director</a:t>
            </a:r>
          </a:p>
          <a:p>
            <a:r>
              <a:rPr lang="en-US" sz="2400" b="1" dirty="0"/>
              <a:t>Identity/Immersion</a:t>
            </a:r>
          </a:p>
          <a:p>
            <a:r>
              <a:rPr lang="en-US" sz="2400" b="1" dirty="0"/>
              <a:t>Doubt</a:t>
            </a:r>
          </a:p>
          <a:p>
            <a:r>
              <a:rPr lang="en-US" sz="2400" b="1" dirty="0"/>
              <a:t>Re-immersion</a:t>
            </a:r>
          </a:p>
          <a:p>
            <a:r>
              <a:rPr lang="en-US" sz="2400" b="1" dirty="0"/>
              <a:t>Continuously Evolving</a:t>
            </a:r>
          </a:p>
          <a:p>
            <a:r>
              <a:rPr lang="en-US" sz="2400" b="1" dirty="0"/>
              <a:t>Exit</a:t>
            </a:r>
          </a:p>
        </p:txBody>
      </p:sp>
    </p:spTree>
    <p:extLst>
      <p:ext uri="{BB962C8B-B14F-4D97-AF65-F5344CB8AC3E}">
        <p14:creationId xmlns:p14="http://schemas.microsoft.com/office/powerpoint/2010/main" val="199457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8" name="Rectangle 1077">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500FA-6900-F857-F6D5-5BB3F7C172D3}"/>
              </a:ext>
            </a:extLst>
          </p:cNvPr>
          <p:cNvSpPr>
            <a:spLocks noGrp="1"/>
          </p:cNvSpPr>
          <p:nvPr>
            <p:ph type="title"/>
          </p:nvPr>
        </p:nvSpPr>
        <p:spPr>
          <a:xfrm>
            <a:off x="5496821" y="1371600"/>
            <a:ext cx="6034187" cy="1097280"/>
          </a:xfrm>
        </p:spPr>
        <p:txBody>
          <a:bodyPr>
            <a:normAutofit/>
          </a:bodyPr>
          <a:lstStyle/>
          <a:p>
            <a:r>
              <a:rPr lang="en-US" dirty="0"/>
              <a:t>Entry</a:t>
            </a:r>
          </a:p>
        </p:txBody>
      </p:sp>
      <p:pic>
        <p:nvPicPr>
          <p:cNvPr id="1032" name="Picture 8" descr="493,300+ New Growth Plant Stock Photos, Pictures &amp; Royalty-Free Images -  iStock | Dandelion, Lighthouse, Personal growth">
            <a:extLst>
              <a:ext uri="{FF2B5EF4-FFF2-40B4-BE49-F238E27FC236}">
                <a16:creationId xmlns:a16="http://schemas.microsoft.com/office/drawing/2014/main" id="{16BEA53E-BFD5-2E1B-F67D-880DECDEE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828" r="16888" b="-1"/>
          <a:stretch>
            <a:fillRect/>
          </a:stretch>
        </p:blipFill>
        <p:spPr bwMode="auto">
          <a:xfrm>
            <a:off x="20" y="10"/>
            <a:ext cx="4857871"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80" name="Straight Connector 1079">
            <a:extLst>
              <a:ext uri="{FF2B5EF4-FFF2-40B4-BE49-F238E27FC236}">
                <a16:creationId xmlns:a16="http://schemas.microsoft.com/office/drawing/2014/main" id="{691422F5-4221-4812-AFD9-5479C6D60AD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382432-882D-4D62-C9FF-841E94B15BAD}"/>
              </a:ext>
            </a:extLst>
          </p:cNvPr>
          <p:cNvSpPr>
            <a:spLocks noGrp="1"/>
          </p:cNvSpPr>
          <p:nvPr>
            <p:ph idx="1"/>
          </p:nvPr>
        </p:nvSpPr>
        <p:spPr>
          <a:xfrm>
            <a:off x="5496821" y="2633236"/>
            <a:ext cx="6034187" cy="3664687"/>
          </a:xfrm>
        </p:spPr>
        <p:txBody>
          <a:bodyPr>
            <a:normAutofit/>
          </a:bodyPr>
          <a:lstStyle/>
          <a:p>
            <a:pPr marL="0" indent="0">
              <a:lnSpc>
                <a:spcPct val="110000"/>
              </a:lnSpc>
              <a:buNone/>
            </a:pPr>
            <a:r>
              <a:rPr lang="en-US" b="1"/>
              <a:t>First few years, making the transition to the role and responsibilities</a:t>
            </a:r>
          </a:p>
          <a:p>
            <a:pPr>
              <a:lnSpc>
                <a:spcPct val="110000"/>
              </a:lnSpc>
            </a:pPr>
            <a:endParaRPr lang="en-US" b="1"/>
          </a:p>
          <a:p>
            <a:pPr marL="0" indent="0">
              <a:lnSpc>
                <a:spcPct val="110000"/>
              </a:lnSpc>
              <a:buNone/>
            </a:pPr>
            <a:r>
              <a:rPr lang="en-US" b="1"/>
              <a:t>Themes:</a:t>
            </a:r>
          </a:p>
          <a:p>
            <a:pPr>
              <a:lnSpc>
                <a:spcPct val="110000"/>
              </a:lnSpc>
            </a:pPr>
            <a:r>
              <a:rPr lang="en-US" b="1"/>
              <a:t>Apprehension/uncertainty</a:t>
            </a:r>
          </a:p>
          <a:p>
            <a:pPr>
              <a:lnSpc>
                <a:spcPct val="110000"/>
              </a:lnSpc>
            </a:pPr>
            <a:r>
              <a:rPr lang="en-US" b="1"/>
              <a:t>Identifying/meeting role expectations</a:t>
            </a:r>
          </a:p>
          <a:p>
            <a:pPr>
              <a:lnSpc>
                <a:spcPct val="110000"/>
              </a:lnSpc>
            </a:pPr>
            <a:r>
              <a:rPr lang="en-US" b="1"/>
              <a:t>Excitement/opportunity</a:t>
            </a:r>
          </a:p>
          <a:p>
            <a:pPr>
              <a:lnSpc>
                <a:spcPct val="110000"/>
              </a:lnSpc>
            </a:pPr>
            <a:r>
              <a:rPr lang="en-US" b="1"/>
              <a:t>Confidence/competence</a:t>
            </a:r>
          </a:p>
          <a:p>
            <a:pPr marL="0" indent="0">
              <a:lnSpc>
                <a:spcPct val="110000"/>
              </a:lnSpc>
              <a:buNone/>
            </a:pPr>
            <a:endParaRPr lang="en-US"/>
          </a:p>
        </p:txBody>
      </p:sp>
    </p:spTree>
    <p:extLst>
      <p:ext uri="{BB962C8B-B14F-4D97-AF65-F5344CB8AC3E}">
        <p14:creationId xmlns:p14="http://schemas.microsoft.com/office/powerpoint/2010/main" val="405695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06BD704-01C2-4341-B99A-116CC7EC5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Ocean Plants — And Why They're So Important">
            <a:extLst>
              <a:ext uri="{FF2B5EF4-FFF2-40B4-BE49-F238E27FC236}">
                <a16:creationId xmlns:a16="http://schemas.microsoft.com/office/drawing/2014/main" id="{986EC8E6-1064-B8EB-2B19-6B4CFCDC6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57" name="Rectangle 2056">
            <a:extLst>
              <a:ext uri="{FF2B5EF4-FFF2-40B4-BE49-F238E27FC236}">
                <a16:creationId xmlns:a16="http://schemas.microsoft.com/office/drawing/2014/main" id="{0225C01B-A296-4FAA-AA46-794F27DF69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2569E-3C6B-5397-36FF-8B4DABCB6D2E}"/>
              </a:ext>
            </a:extLst>
          </p:cNvPr>
          <p:cNvSpPr>
            <a:spLocks noGrp="1"/>
          </p:cNvSpPr>
          <p:nvPr>
            <p:ph type="title"/>
          </p:nvPr>
        </p:nvSpPr>
        <p:spPr>
          <a:xfrm>
            <a:off x="1049451" y="1352492"/>
            <a:ext cx="4665540" cy="1143000"/>
          </a:xfrm>
        </p:spPr>
        <p:txBody>
          <a:bodyPr anchor="t">
            <a:normAutofit/>
          </a:bodyPr>
          <a:lstStyle/>
          <a:p>
            <a:r>
              <a:rPr lang="en-US" dirty="0"/>
              <a:t>Identity/Immersion</a:t>
            </a:r>
          </a:p>
        </p:txBody>
      </p:sp>
      <p:cxnSp>
        <p:nvCxnSpPr>
          <p:cNvPr id="2059" name="Straight Connector 2058">
            <a:extLst>
              <a:ext uri="{FF2B5EF4-FFF2-40B4-BE49-F238E27FC236}">
                <a16:creationId xmlns:a16="http://schemas.microsoft.com/office/drawing/2014/main" id="{62713E66-598D-4B8A-9D2A-67C7AF46EF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B8FEC8-2727-0CCE-F0BD-E86369676662}"/>
              </a:ext>
            </a:extLst>
          </p:cNvPr>
          <p:cNvSpPr>
            <a:spLocks noGrp="1"/>
          </p:cNvSpPr>
          <p:nvPr>
            <p:ph idx="1"/>
          </p:nvPr>
        </p:nvSpPr>
        <p:spPr>
          <a:xfrm>
            <a:off x="1010633" y="2205156"/>
            <a:ext cx="4665546" cy="3057911"/>
          </a:xfrm>
        </p:spPr>
        <p:txBody>
          <a:bodyPr>
            <a:noAutofit/>
          </a:bodyPr>
          <a:lstStyle/>
          <a:p>
            <a:pPr marL="0" indent="0">
              <a:lnSpc>
                <a:spcPct val="110000"/>
              </a:lnSpc>
              <a:buNone/>
            </a:pPr>
            <a:r>
              <a:rPr lang="en-US" sz="1800" b="1" dirty="0"/>
              <a:t>Getting more comfortable and knowledgeable, becoming more involved in ACCTA and/or other organizations</a:t>
            </a:r>
          </a:p>
          <a:p>
            <a:pPr>
              <a:lnSpc>
                <a:spcPct val="110000"/>
              </a:lnSpc>
            </a:pPr>
            <a:endParaRPr lang="en-US" sz="1800" b="1" dirty="0"/>
          </a:p>
          <a:p>
            <a:pPr marL="0" indent="0">
              <a:lnSpc>
                <a:spcPct val="110000"/>
              </a:lnSpc>
              <a:buNone/>
            </a:pPr>
            <a:r>
              <a:rPr lang="en-US" sz="1800" b="1" dirty="0"/>
              <a:t>Themes:</a:t>
            </a:r>
          </a:p>
          <a:p>
            <a:pPr>
              <a:lnSpc>
                <a:spcPct val="110000"/>
              </a:lnSpc>
            </a:pPr>
            <a:r>
              <a:rPr lang="en-US" sz="1800" b="1" dirty="0"/>
              <a:t>Accomplishing goals</a:t>
            </a:r>
          </a:p>
          <a:p>
            <a:pPr>
              <a:lnSpc>
                <a:spcPct val="110000"/>
              </a:lnSpc>
            </a:pPr>
            <a:r>
              <a:rPr lang="en-US" sz="1800" b="1" dirty="0"/>
              <a:t>Sense of professional identity</a:t>
            </a:r>
          </a:p>
          <a:p>
            <a:pPr>
              <a:lnSpc>
                <a:spcPct val="110000"/>
              </a:lnSpc>
            </a:pPr>
            <a:r>
              <a:rPr lang="en-US" sz="1800" b="1" dirty="0"/>
              <a:t>Involvement/satisfaction</a:t>
            </a:r>
          </a:p>
          <a:p>
            <a:pPr>
              <a:lnSpc>
                <a:spcPct val="110000"/>
              </a:lnSpc>
            </a:pPr>
            <a:r>
              <a:rPr lang="en-US" sz="1800" b="1" dirty="0"/>
              <a:t>Being recognized</a:t>
            </a:r>
          </a:p>
        </p:txBody>
      </p:sp>
    </p:spTree>
    <p:extLst>
      <p:ext uri="{BB962C8B-B14F-4D97-AF65-F5344CB8AC3E}">
        <p14:creationId xmlns:p14="http://schemas.microsoft.com/office/powerpoint/2010/main" val="317224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209C5-DD53-A139-52AB-4132004F506E}"/>
              </a:ext>
            </a:extLst>
          </p:cNvPr>
          <p:cNvSpPr>
            <a:spLocks noGrp="1"/>
          </p:cNvSpPr>
          <p:nvPr>
            <p:ph type="title"/>
          </p:nvPr>
        </p:nvSpPr>
        <p:spPr>
          <a:xfrm>
            <a:off x="640080" y="1371600"/>
            <a:ext cx="5852160" cy="1097280"/>
          </a:xfrm>
        </p:spPr>
        <p:txBody>
          <a:bodyPr anchor="t">
            <a:normAutofit/>
          </a:bodyPr>
          <a:lstStyle/>
          <a:p>
            <a:r>
              <a:rPr lang="en-US" dirty="0"/>
              <a:t>Doubt</a:t>
            </a:r>
          </a:p>
        </p:txBody>
      </p:sp>
      <p:cxnSp>
        <p:nvCxnSpPr>
          <p:cNvPr id="3081" name="Straight Connector 3080">
            <a:extLst>
              <a:ext uri="{FF2B5EF4-FFF2-40B4-BE49-F238E27FC236}">
                <a16:creationId xmlns:a16="http://schemas.microsoft.com/office/drawing/2014/main" id="{753FE100-D0AB-4AE2-824B-60CFA31EC6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0B9785-D7D5-07C5-C3BE-65DDB9328B2A}"/>
              </a:ext>
            </a:extLst>
          </p:cNvPr>
          <p:cNvSpPr>
            <a:spLocks noGrp="1"/>
          </p:cNvSpPr>
          <p:nvPr>
            <p:ph idx="1"/>
          </p:nvPr>
        </p:nvSpPr>
        <p:spPr>
          <a:xfrm>
            <a:off x="640080" y="2328436"/>
            <a:ext cx="5852160" cy="3664685"/>
          </a:xfrm>
        </p:spPr>
        <p:txBody>
          <a:bodyPr>
            <a:normAutofit/>
          </a:bodyPr>
          <a:lstStyle/>
          <a:p>
            <a:pPr marL="0" indent="0">
              <a:lnSpc>
                <a:spcPct val="110000"/>
              </a:lnSpc>
              <a:buNone/>
            </a:pPr>
            <a:r>
              <a:rPr lang="en-US" sz="1800" b="1" dirty="0"/>
              <a:t>Facing challenges, uncertainty, questioning costs and benefits, feelings of burn out</a:t>
            </a:r>
          </a:p>
          <a:p>
            <a:pPr>
              <a:lnSpc>
                <a:spcPct val="110000"/>
              </a:lnSpc>
            </a:pPr>
            <a:endParaRPr lang="en-US" sz="1800" b="1" dirty="0"/>
          </a:p>
          <a:p>
            <a:pPr marL="0" indent="0">
              <a:lnSpc>
                <a:spcPct val="110000"/>
              </a:lnSpc>
              <a:buNone/>
            </a:pPr>
            <a:r>
              <a:rPr lang="en-US" sz="1800" b="1" dirty="0"/>
              <a:t>Themes:</a:t>
            </a:r>
          </a:p>
          <a:p>
            <a:pPr>
              <a:lnSpc>
                <a:spcPct val="110000"/>
              </a:lnSpc>
            </a:pPr>
            <a:r>
              <a:rPr lang="en-US" sz="1800" b="1" dirty="0"/>
              <a:t>Boredom/skepticism/powerlessness</a:t>
            </a:r>
          </a:p>
          <a:p>
            <a:pPr>
              <a:lnSpc>
                <a:spcPct val="110000"/>
              </a:lnSpc>
            </a:pPr>
            <a:r>
              <a:rPr lang="en-US" sz="1800" b="1" dirty="0"/>
              <a:t>Existential concerns – does what I am doing matter?</a:t>
            </a:r>
          </a:p>
          <a:p>
            <a:pPr>
              <a:lnSpc>
                <a:spcPct val="110000"/>
              </a:lnSpc>
            </a:pPr>
            <a:r>
              <a:rPr lang="en-US" sz="1800" b="1" dirty="0"/>
              <a:t>Less patience/tolerance</a:t>
            </a:r>
          </a:p>
          <a:p>
            <a:pPr>
              <a:lnSpc>
                <a:spcPct val="110000"/>
              </a:lnSpc>
            </a:pPr>
            <a:r>
              <a:rPr lang="en-US" sz="1800" b="1" dirty="0"/>
              <a:t>Reevaluation of personal and career goals</a:t>
            </a:r>
          </a:p>
        </p:txBody>
      </p:sp>
      <p:pic>
        <p:nvPicPr>
          <p:cNvPr id="3074" name="Picture 2" descr="Free Stormy Ocean Lightning Image - Ocean, Storm, Lightning | Download at  StockCake">
            <a:extLst>
              <a:ext uri="{FF2B5EF4-FFF2-40B4-BE49-F238E27FC236}">
                <a16:creationId xmlns:a16="http://schemas.microsoft.com/office/drawing/2014/main" id="{8CC1AE48-5C16-EC2F-3B34-374065778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38" r="8896"/>
          <a:stretch>
            <a:fillRect/>
          </a:stretch>
        </p:blipFill>
        <p:spPr bwMode="auto">
          <a:xfrm>
            <a:off x="7345680" y="10"/>
            <a:ext cx="484632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2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4E0013-A8F0-0FAE-A633-0014D893643D}"/>
              </a:ext>
            </a:extLst>
          </p:cNvPr>
          <p:cNvSpPr>
            <a:spLocks noGrp="1"/>
          </p:cNvSpPr>
          <p:nvPr>
            <p:ph type="title"/>
          </p:nvPr>
        </p:nvSpPr>
        <p:spPr>
          <a:xfrm>
            <a:off x="640080" y="1371600"/>
            <a:ext cx="5852160" cy="1097280"/>
          </a:xfrm>
        </p:spPr>
        <p:txBody>
          <a:bodyPr anchor="t">
            <a:normAutofit/>
          </a:bodyPr>
          <a:lstStyle/>
          <a:p>
            <a:r>
              <a:rPr lang="en-US" dirty="0"/>
              <a:t>Re-Immersion</a:t>
            </a:r>
          </a:p>
        </p:txBody>
      </p:sp>
      <p:cxnSp>
        <p:nvCxnSpPr>
          <p:cNvPr id="4105" name="Straight Connector 4104">
            <a:extLst>
              <a:ext uri="{FF2B5EF4-FFF2-40B4-BE49-F238E27FC236}">
                <a16:creationId xmlns:a16="http://schemas.microsoft.com/office/drawing/2014/main" id="{753FE100-D0AB-4AE2-824B-60CFA31EC6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BC5CAA1-621A-8787-F2F6-83FC209238ED}"/>
              </a:ext>
            </a:extLst>
          </p:cNvPr>
          <p:cNvSpPr>
            <a:spLocks noGrp="1"/>
          </p:cNvSpPr>
          <p:nvPr>
            <p:ph idx="1"/>
          </p:nvPr>
        </p:nvSpPr>
        <p:spPr>
          <a:xfrm>
            <a:off x="544830" y="2271286"/>
            <a:ext cx="5852160" cy="3664685"/>
          </a:xfrm>
        </p:spPr>
        <p:txBody>
          <a:bodyPr>
            <a:normAutofit/>
          </a:bodyPr>
          <a:lstStyle/>
          <a:p>
            <a:pPr marL="0" indent="0">
              <a:lnSpc>
                <a:spcPct val="110000"/>
              </a:lnSpc>
              <a:buNone/>
            </a:pPr>
            <a:r>
              <a:rPr lang="en-US" b="1" dirty="0"/>
              <a:t>Reinvesting in the role, utilizing experience gained over time</a:t>
            </a:r>
          </a:p>
          <a:p>
            <a:pPr>
              <a:lnSpc>
                <a:spcPct val="110000"/>
              </a:lnSpc>
            </a:pPr>
            <a:endParaRPr lang="en-US" b="1" dirty="0"/>
          </a:p>
          <a:p>
            <a:pPr marL="0" indent="0">
              <a:lnSpc>
                <a:spcPct val="110000"/>
              </a:lnSpc>
              <a:buNone/>
            </a:pPr>
            <a:r>
              <a:rPr lang="en-US" b="1" dirty="0"/>
              <a:t>Themes:</a:t>
            </a:r>
          </a:p>
          <a:p>
            <a:pPr>
              <a:lnSpc>
                <a:spcPct val="110000"/>
              </a:lnSpc>
            </a:pPr>
            <a:r>
              <a:rPr lang="en-US" b="1" dirty="0"/>
              <a:t>Redirection in other roles</a:t>
            </a:r>
          </a:p>
          <a:p>
            <a:pPr>
              <a:lnSpc>
                <a:spcPct val="110000"/>
              </a:lnSpc>
            </a:pPr>
            <a:r>
              <a:rPr lang="en-US" b="1" dirty="0"/>
              <a:t>Non-role bound relationships with others</a:t>
            </a:r>
          </a:p>
          <a:p>
            <a:pPr>
              <a:lnSpc>
                <a:spcPct val="110000"/>
              </a:lnSpc>
            </a:pPr>
            <a:r>
              <a:rPr lang="en-US" b="1" dirty="0"/>
              <a:t>External/national involvements</a:t>
            </a:r>
          </a:p>
          <a:p>
            <a:pPr>
              <a:lnSpc>
                <a:spcPct val="110000"/>
              </a:lnSpc>
            </a:pPr>
            <a:r>
              <a:rPr lang="en-US" b="1" dirty="0"/>
              <a:t>Mentoring/putting things into perspective</a:t>
            </a:r>
          </a:p>
        </p:txBody>
      </p:sp>
      <p:pic>
        <p:nvPicPr>
          <p:cNvPr id="4098" name="Picture 2" descr="An Audacious Plan to Save the World's Ocean">
            <a:extLst>
              <a:ext uri="{FF2B5EF4-FFF2-40B4-BE49-F238E27FC236}">
                <a16:creationId xmlns:a16="http://schemas.microsoft.com/office/drawing/2014/main" id="{B36BC15F-329A-75BD-F02B-F4BA2F656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895" r="24239" b="1"/>
          <a:stretch>
            <a:fillRect/>
          </a:stretch>
        </p:blipFill>
        <p:spPr bwMode="auto">
          <a:xfrm>
            <a:off x="7345680" y="10"/>
            <a:ext cx="484632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6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2" name="Rectangle 5141">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C3ADC-7EC3-D57F-03F4-1F0A298DBACF}"/>
              </a:ext>
            </a:extLst>
          </p:cNvPr>
          <p:cNvSpPr>
            <a:spLocks noGrp="1"/>
          </p:cNvSpPr>
          <p:nvPr>
            <p:ph type="title"/>
          </p:nvPr>
        </p:nvSpPr>
        <p:spPr>
          <a:xfrm>
            <a:off x="7269904" y="914400"/>
            <a:ext cx="4261104" cy="1097280"/>
          </a:xfrm>
        </p:spPr>
        <p:txBody>
          <a:bodyPr anchor="t">
            <a:normAutofit/>
          </a:bodyPr>
          <a:lstStyle/>
          <a:p>
            <a:pPr>
              <a:lnSpc>
                <a:spcPct val="90000"/>
              </a:lnSpc>
            </a:pPr>
            <a:r>
              <a:rPr lang="en-US" sz="3600"/>
              <a:t>Continuously Evolving</a:t>
            </a:r>
          </a:p>
        </p:txBody>
      </p:sp>
      <p:pic>
        <p:nvPicPr>
          <p:cNvPr id="5126" name="Picture 6" descr="sunset, Beauty, Beautiful, Sea, Nature, Landscape, Ocean Wallpapers HD /  Desktop and Mobile Backgrounds">
            <a:extLst>
              <a:ext uri="{FF2B5EF4-FFF2-40B4-BE49-F238E27FC236}">
                <a16:creationId xmlns:a16="http://schemas.microsoft.com/office/drawing/2014/main" id="{68805470-EB14-D8F8-0F5F-F36CD30735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7" t="-4672" r="17272" b="1806"/>
          <a:stretch>
            <a:fillRect/>
          </a:stretch>
        </p:blipFill>
        <p:spPr bwMode="auto">
          <a:xfrm>
            <a:off x="-423" y="671208"/>
            <a:ext cx="6657255" cy="5006637"/>
          </a:xfrm>
          <a:prstGeom prst="rect">
            <a:avLst/>
          </a:prstGeom>
          <a:noFill/>
          <a:extLst>
            <a:ext uri="{909E8E84-426E-40DD-AFC4-6F175D3DCCD1}">
              <a14:hiddenFill xmlns:a14="http://schemas.microsoft.com/office/drawing/2010/main">
                <a:solidFill>
                  <a:srgbClr val="FFFFFF"/>
                </a:solidFill>
              </a14:hiddenFill>
            </a:ext>
          </a:extLst>
        </p:spPr>
      </p:pic>
      <p:cxnSp>
        <p:nvCxnSpPr>
          <p:cNvPr id="5143" name="Straight Connector 5142">
            <a:extLst>
              <a:ext uri="{FF2B5EF4-FFF2-40B4-BE49-F238E27FC236}">
                <a16:creationId xmlns:a16="http://schemas.microsoft.com/office/drawing/2014/main" id="{08052531-D50B-3899-B150-D05525F4F2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E5938A-09C1-E46D-6F1E-EE7DA4F939C9}"/>
              </a:ext>
            </a:extLst>
          </p:cNvPr>
          <p:cNvSpPr>
            <a:spLocks noGrp="1"/>
          </p:cNvSpPr>
          <p:nvPr>
            <p:ph idx="1"/>
          </p:nvPr>
        </p:nvSpPr>
        <p:spPr>
          <a:xfrm>
            <a:off x="7269905" y="2176036"/>
            <a:ext cx="4261104" cy="4121887"/>
          </a:xfrm>
        </p:spPr>
        <p:txBody>
          <a:bodyPr>
            <a:normAutofit/>
          </a:bodyPr>
          <a:lstStyle/>
          <a:p>
            <a:pPr marL="0" indent="0">
              <a:buNone/>
            </a:pPr>
            <a:r>
              <a:rPr lang="en-US" b="1" dirty="0"/>
              <a:t>Committing to role long-term, mentoring others, assuming leadership roles (in ACCTA, regionally, nationally)</a:t>
            </a:r>
          </a:p>
        </p:txBody>
      </p:sp>
    </p:spTree>
    <p:extLst>
      <p:ext uri="{BB962C8B-B14F-4D97-AF65-F5344CB8AC3E}">
        <p14:creationId xmlns:p14="http://schemas.microsoft.com/office/powerpoint/2010/main" val="404828352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1254</TotalTime>
  <Words>910</Words>
  <Application>Microsoft Office PowerPoint</Application>
  <PresentationFormat>Widescreen</PresentationFormat>
  <Paragraphs>85</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Grandview Display</vt:lpstr>
      <vt:lpstr>DashVTI</vt:lpstr>
      <vt:lpstr>Passages: The Process of Training Director Professional Development</vt:lpstr>
      <vt:lpstr>CE Program Objectives</vt:lpstr>
      <vt:lpstr>Why do we need a developmental model for Training Director identity?</vt:lpstr>
      <vt:lpstr>Developmental Stages for Training Directors  (Lamb, Roelke, &amp; Butler, 1986)</vt:lpstr>
      <vt:lpstr>Entry</vt:lpstr>
      <vt:lpstr>Identity/Immersion</vt:lpstr>
      <vt:lpstr>Doubt</vt:lpstr>
      <vt:lpstr>Re-Immersion</vt:lpstr>
      <vt:lpstr>Continuously Evolving</vt:lpstr>
      <vt:lpstr>Exit</vt:lpstr>
      <vt:lpstr>Break Out Group Discussions by Stage</vt:lpstr>
      <vt:lpstr>Brave space for dialogue</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Passages: The Process of Training Director Professional Development</dc:title>
  <dc:creator>Maria Luz Berbery</dc:creator>
  <cp:lastModifiedBy>Marquez, Jorge A</cp:lastModifiedBy>
  <cp:revision>16</cp:revision>
  <dcterms:created xsi:type="dcterms:W3CDTF">2026-05-28T16:48:25Z</dcterms:created>
  <dcterms:modified xsi:type="dcterms:W3CDTF">2026-06-09T16:17:57Z</dcterms:modified>
</cp:coreProperties>
</file>