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2"/>
  </p:notesMasterIdLst>
  <p:sldIdLst>
    <p:sldId id="256" r:id="rId2"/>
    <p:sldId id="304" r:id="rId3"/>
    <p:sldId id="271" r:id="rId4"/>
    <p:sldId id="303" r:id="rId5"/>
    <p:sldId id="257" r:id="rId6"/>
    <p:sldId id="305" r:id="rId7"/>
    <p:sldId id="306" r:id="rId8"/>
    <p:sldId id="276" r:id="rId9"/>
    <p:sldId id="275" r:id="rId10"/>
    <p:sldId id="272" r:id="rId11"/>
    <p:sldId id="260" r:id="rId12"/>
    <p:sldId id="273" r:id="rId13"/>
    <p:sldId id="294" r:id="rId14"/>
    <p:sldId id="279" r:id="rId15"/>
    <p:sldId id="267" r:id="rId16"/>
    <p:sldId id="274" r:id="rId17"/>
    <p:sldId id="280" r:id="rId18"/>
    <p:sldId id="281" r:id="rId19"/>
    <p:sldId id="258" r:id="rId20"/>
    <p:sldId id="284" r:id="rId21"/>
    <p:sldId id="264" r:id="rId22"/>
    <p:sldId id="285" r:id="rId23"/>
    <p:sldId id="286" r:id="rId24"/>
    <p:sldId id="287" r:id="rId25"/>
    <p:sldId id="288" r:id="rId26"/>
    <p:sldId id="289" r:id="rId27"/>
    <p:sldId id="291" r:id="rId28"/>
    <p:sldId id="290" r:id="rId29"/>
    <p:sldId id="301" r:id="rId30"/>
    <p:sldId id="295" r:id="rId31"/>
    <p:sldId id="296" r:id="rId32"/>
    <p:sldId id="297" r:id="rId33"/>
    <p:sldId id="292" r:id="rId34"/>
    <p:sldId id="293" r:id="rId35"/>
    <p:sldId id="299" r:id="rId36"/>
    <p:sldId id="266" r:id="rId37"/>
    <p:sldId id="283" r:id="rId38"/>
    <p:sldId id="300" r:id="rId39"/>
    <p:sldId id="282" r:id="rId40"/>
    <p:sldId id="259" r:id="rId41"/>
    <p:sldId id="277" r:id="rId42"/>
    <p:sldId id="278" r:id="rId43"/>
    <p:sldId id="261" r:id="rId44"/>
    <p:sldId id="263" r:id="rId45"/>
    <p:sldId id="262" r:id="rId46"/>
    <p:sldId id="265" r:id="rId47"/>
    <p:sldId id="302" r:id="rId48"/>
    <p:sldId id="268" r:id="rId49"/>
    <p:sldId id="269" r:id="rId50"/>
    <p:sldId id="27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sorterViewPr>
    <p:cViewPr>
      <p:scale>
        <a:sx n="100" d="100"/>
        <a:sy n="100" d="100"/>
      </p:scale>
      <p:origin x="0" y="-19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545DF2-F304-4C44-960D-EE19E6FC96BA}"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009454AD-A5CC-46A7-9BFD-69F39A3EC47D}">
      <dgm:prSet phldrT="[Text]"/>
      <dgm:spPr/>
      <dgm:t>
        <a:bodyPr/>
        <a:lstStyle/>
        <a:p>
          <a:r>
            <a:rPr lang="en-US" dirty="0" smtClean="0"/>
            <a:t>Balancing the self-care needs of…</a:t>
          </a:r>
          <a:endParaRPr lang="en-US" dirty="0"/>
        </a:p>
      </dgm:t>
    </dgm:pt>
    <dgm:pt modelId="{4211F02C-05A4-4D2E-B5DE-9E43FCF31074}" type="parTrans" cxnId="{8AAB40CA-1BCA-4F0F-884A-338CFCB62B42}">
      <dgm:prSet/>
      <dgm:spPr/>
      <dgm:t>
        <a:bodyPr/>
        <a:lstStyle/>
        <a:p>
          <a:endParaRPr lang="en-US"/>
        </a:p>
      </dgm:t>
    </dgm:pt>
    <dgm:pt modelId="{BACCFE45-39B0-4420-B54D-8779B26E5FED}" type="sibTrans" cxnId="{8AAB40CA-1BCA-4F0F-884A-338CFCB62B42}">
      <dgm:prSet/>
      <dgm:spPr/>
      <dgm:t>
        <a:bodyPr/>
        <a:lstStyle/>
        <a:p>
          <a:endParaRPr lang="en-US"/>
        </a:p>
      </dgm:t>
    </dgm:pt>
    <dgm:pt modelId="{025272E2-013F-4728-9E9B-4F54748EC34F}">
      <dgm:prSet phldrT="[Text]"/>
      <dgm:spPr/>
      <dgm:t>
        <a:bodyPr/>
        <a:lstStyle/>
        <a:p>
          <a:r>
            <a:rPr lang="en-US" dirty="0" smtClean="0"/>
            <a:t>Trainee</a:t>
          </a:r>
          <a:endParaRPr lang="en-US" dirty="0"/>
        </a:p>
      </dgm:t>
    </dgm:pt>
    <dgm:pt modelId="{901DCA06-152E-4D64-B955-97084F65F8D0}" type="parTrans" cxnId="{42A6DC7C-522E-47CA-8DCB-48BC15E77E72}">
      <dgm:prSet/>
      <dgm:spPr/>
      <dgm:t>
        <a:bodyPr/>
        <a:lstStyle/>
        <a:p>
          <a:endParaRPr lang="en-US"/>
        </a:p>
      </dgm:t>
    </dgm:pt>
    <dgm:pt modelId="{BA713B89-C974-4951-8AA0-638648B6A4C0}" type="sibTrans" cxnId="{42A6DC7C-522E-47CA-8DCB-48BC15E77E72}">
      <dgm:prSet/>
      <dgm:spPr/>
      <dgm:t>
        <a:bodyPr/>
        <a:lstStyle/>
        <a:p>
          <a:endParaRPr lang="en-US"/>
        </a:p>
      </dgm:t>
    </dgm:pt>
    <dgm:pt modelId="{E2E0C5AD-73C9-4CE9-847C-C31AD86CDD8A}">
      <dgm:prSet phldrT="[Text]"/>
      <dgm:spPr/>
      <dgm:t>
        <a:bodyPr/>
        <a:lstStyle/>
        <a:p>
          <a:r>
            <a:rPr lang="en-US" dirty="0" smtClean="0"/>
            <a:t>Training Director</a:t>
          </a:r>
          <a:endParaRPr lang="en-US" dirty="0"/>
        </a:p>
      </dgm:t>
    </dgm:pt>
    <dgm:pt modelId="{D0A94005-74AB-4E05-85D6-BA9E5468DF39}" type="parTrans" cxnId="{6BD16BB9-A933-466D-93A4-876C20BE413E}">
      <dgm:prSet/>
      <dgm:spPr/>
      <dgm:t>
        <a:bodyPr/>
        <a:lstStyle/>
        <a:p>
          <a:endParaRPr lang="en-US"/>
        </a:p>
      </dgm:t>
    </dgm:pt>
    <dgm:pt modelId="{D3E4597B-673D-46F3-BD9A-94A9755C2906}" type="sibTrans" cxnId="{6BD16BB9-A933-466D-93A4-876C20BE413E}">
      <dgm:prSet/>
      <dgm:spPr/>
      <dgm:t>
        <a:bodyPr/>
        <a:lstStyle/>
        <a:p>
          <a:endParaRPr lang="en-US"/>
        </a:p>
      </dgm:t>
    </dgm:pt>
    <dgm:pt modelId="{CAB143A6-35B6-4713-AA3B-1878B64982A3}">
      <dgm:prSet phldrT="[Text]"/>
      <dgm:spPr/>
      <dgm:t>
        <a:bodyPr/>
        <a:lstStyle/>
        <a:p>
          <a:r>
            <a:rPr lang="en-US" dirty="0" smtClean="0"/>
            <a:t>Public</a:t>
          </a:r>
          <a:endParaRPr lang="en-US" dirty="0"/>
        </a:p>
      </dgm:t>
    </dgm:pt>
    <dgm:pt modelId="{7388A83E-DA81-4A65-A7FC-1AA5FACB9436}" type="parTrans" cxnId="{75BC47F3-ADF5-4ECB-A46A-56715DBACE3C}">
      <dgm:prSet/>
      <dgm:spPr/>
      <dgm:t>
        <a:bodyPr/>
        <a:lstStyle/>
        <a:p>
          <a:endParaRPr lang="en-US"/>
        </a:p>
      </dgm:t>
    </dgm:pt>
    <dgm:pt modelId="{81677C8B-F869-4972-BE40-B8243AE16040}" type="sibTrans" cxnId="{75BC47F3-ADF5-4ECB-A46A-56715DBACE3C}">
      <dgm:prSet/>
      <dgm:spPr/>
      <dgm:t>
        <a:bodyPr/>
        <a:lstStyle/>
        <a:p>
          <a:endParaRPr lang="en-US"/>
        </a:p>
      </dgm:t>
    </dgm:pt>
    <dgm:pt modelId="{2DE1AF8C-1BA3-4476-8DC1-BE0A788F7D16}">
      <dgm:prSet phldrT="[Text]"/>
      <dgm:spPr/>
      <dgm:t>
        <a:bodyPr/>
        <a:lstStyle/>
        <a:p>
          <a:r>
            <a:rPr lang="en-US" dirty="0" smtClean="0"/>
            <a:t>Academic Program</a:t>
          </a:r>
          <a:endParaRPr lang="en-US" dirty="0"/>
        </a:p>
      </dgm:t>
    </dgm:pt>
    <dgm:pt modelId="{C3BE9613-B5BD-4EF2-9796-9821CCF54939}" type="parTrans" cxnId="{DC4A7461-47CA-4A88-B58F-038A1D7B8EF9}">
      <dgm:prSet/>
      <dgm:spPr/>
      <dgm:t>
        <a:bodyPr/>
        <a:lstStyle/>
        <a:p>
          <a:endParaRPr lang="en-US"/>
        </a:p>
      </dgm:t>
    </dgm:pt>
    <dgm:pt modelId="{9561DD03-9E7F-4AB4-BB1D-F91A6A6AB056}" type="sibTrans" cxnId="{DC4A7461-47CA-4A88-B58F-038A1D7B8EF9}">
      <dgm:prSet/>
      <dgm:spPr/>
      <dgm:t>
        <a:bodyPr/>
        <a:lstStyle/>
        <a:p>
          <a:endParaRPr lang="en-US"/>
        </a:p>
      </dgm:t>
    </dgm:pt>
    <dgm:pt modelId="{A4C72F5A-15E6-4DEB-A9F8-CC2DA04AC48D}">
      <dgm:prSet phldrT="[Text]"/>
      <dgm:spPr/>
      <dgm:t>
        <a:bodyPr/>
        <a:lstStyle/>
        <a:p>
          <a:r>
            <a:rPr lang="en-US" dirty="0" smtClean="0"/>
            <a:t>Supervisor</a:t>
          </a:r>
          <a:endParaRPr lang="en-US" dirty="0"/>
        </a:p>
      </dgm:t>
    </dgm:pt>
    <dgm:pt modelId="{B60F87BC-6678-492C-94A3-8C2BFBA3D260}" type="parTrans" cxnId="{68118129-9E0B-430B-B097-640E07935ACE}">
      <dgm:prSet/>
      <dgm:spPr/>
      <dgm:t>
        <a:bodyPr/>
        <a:lstStyle/>
        <a:p>
          <a:endParaRPr lang="en-US"/>
        </a:p>
      </dgm:t>
    </dgm:pt>
    <dgm:pt modelId="{8E5406EE-A33F-42C8-8AB6-54A1CD204095}" type="sibTrans" cxnId="{68118129-9E0B-430B-B097-640E07935ACE}">
      <dgm:prSet/>
      <dgm:spPr/>
      <dgm:t>
        <a:bodyPr/>
        <a:lstStyle/>
        <a:p>
          <a:endParaRPr lang="en-US"/>
        </a:p>
      </dgm:t>
    </dgm:pt>
    <dgm:pt modelId="{9AC5C623-1068-4EE4-9CB7-E3473A63F80D}" type="pres">
      <dgm:prSet presAssocID="{67545DF2-F304-4C44-960D-EE19E6FC96BA}" presName="cycle" presStyleCnt="0">
        <dgm:presLayoutVars>
          <dgm:chMax val="1"/>
          <dgm:dir/>
          <dgm:animLvl val="ctr"/>
          <dgm:resizeHandles val="exact"/>
        </dgm:presLayoutVars>
      </dgm:prSet>
      <dgm:spPr/>
      <dgm:t>
        <a:bodyPr/>
        <a:lstStyle/>
        <a:p>
          <a:endParaRPr lang="en-US"/>
        </a:p>
      </dgm:t>
    </dgm:pt>
    <dgm:pt modelId="{43F5E73D-6C11-4F24-B48E-51B751AA9585}" type="pres">
      <dgm:prSet presAssocID="{009454AD-A5CC-46A7-9BFD-69F39A3EC47D}" presName="centerShape" presStyleLbl="node0" presStyleIdx="0" presStyleCnt="1"/>
      <dgm:spPr/>
      <dgm:t>
        <a:bodyPr/>
        <a:lstStyle/>
        <a:p>
          <a:endParaRPr lang="en-US"/>
        </a:p>
      </dgm:t>
    </dgm:pt>
    <dgm:pt modelId="{734F28B6-1AAC-4495-8FC1-E1634C464104}" type="pres">
      <dgm:prSet presAssocID="{B60F87BC-6678-492C-94A3-8C2BFBA3D260}" presName="parTrans" presStyleLbl="bgSibTrans2D1" presStyleIdx="0" presStyleCnt="5"/>
      <dgm:spPr/>
      <dgm:t>
        <a:bodyPr/>
        <a:lstStyle/>
        <a:p>
          <a:endParaRPr lang="en-US"/>
        </a:p>
      </dgm:t>
    </dgm:pt>
    <dgm:pt modelId="{21A6FDF2-DCFF-4168-B9AB-D14EF8154902}" type="pres">
      <dgm:prSet presAssocID="{A4C72F5A-15E6-4DEB-A9F8-CC2DA04AC48D}" presName="node" presStyleLbl="node1" presStyleIdx="0" presStyleCnt="5">
        <dgm:presLayoutVars>
          <dgm:bulletEnabled val="1"/>
        </dgm:presLayoutVars>
      </dgm:prSet>
      <dgm:spPr/>
      <dgm:t>
        <a:bodyPr/>
        <a:lstStyle/>
        <a:p>
          <a:endParaRPr lang="en-US"/>
        </a:p>
      </dgm:t>
    </dgm:pt>
    <dgm:pt modelId="{8492E920-7609-458E-9D14-47F810C27D86}" type="pres">
      <dgm:prSet presAssocID="{901DCA06-152E-4D64-B955-97084F65F8D0}" presName="parTrans" presStyleLbl="bgSibTrans2D1" presStyleIdx="1" presStyleCnt="5"/>
      <dgm:spPr/>
      <dgm:t>
        <a:bodyPr/>
        <a:lstStyle/>
        <a:p>
          <a:endParaRPr lang="en-US"/>
        </a:p>
      </dgm:t>
    </dgm:pt>
    <dgm:pt modelId="{C590F016-8E72-43EB-8096-2D1E0C1642BF}" type="pres">
      <dgm:prSet presAssocID="{025272E2-013F-4728-9E9B-4F54748EC34F}" presName="node" presStyleLbl="node1" presStyleIdx="1" presStyleCnt="5">
        <dgm:presLayoutVars>
          <dgm:bulletEnabled val="1"/>
        </dgm:presLayoutVars>
      </dgm:prSet>
      <dgm:spPr/>
      <dgm:t>
        <a:bodyPr/>
        <a:lstStyle/>
        <a:p>
          <a:endParaRPr lang="en-US"/>
        </a:p>
      </dgm:t>
    </dgm:pt>
    <dgm:pt modelId="{A4CDA975-4420-466B-9C4A-6D0A6F318862}" type="pres">
      <dgm:prSet presAssocID="{D0A94005-74AB-4E05-85D6-BA9E5468DF39}" presName="parTrans" presStyleLbl="bgSibTrans2D1" presStyleIdx="2" presStyleCnt="5"/>
      <dgm:spPr/>
      <dgm:t>
        <a:bodyPr/>
        <a:lstStyle/>
        <a:p>
          <a:endParaRPr lang="en-US"/>
        </a:p>
      </dgm:t>
    </dgm:pt>
    <dgm:pt modelId="{7588AAD0-11C7-4E88-884A-AA68D1F2630D}" type="pres">
      <dgm:prSet presAssocID="{E2E0C5AD-73C9-4CE9-847C-C31AD86CDD8A}" presName="node" presStyleLbl="node1" presStyleIdx="2" presStyleCnt="5">
        <dgm:presLayoutVars>
          <dgm:bulletEnabled val="1"/>
        </dgm:presLayoutVars>
      </dgm:prSet>
      <dgm:spPr/>
      <dgm:t>
        <a:bodyPr/>
        <a:lstStyle/>
        <a:p>
          <a:endParaRPr lang="en-US"/>
        </a:p>
      </dgm:t>
    </dgm:pt>
    <dgm:pt modelId="{A982132F-FC23-42A5-8EE2-AC8EF4E3C8B1}" type="pres">
      <dgm:prSet presAssocID="{C3BE9613-B5BD-4EF2-9796-9821CCF54939}" presName="parTrans" presStyleLbl="bgSibTrans2D1" presStyleIdx="3" presStyleCnt="5"/>
      <dgm:spPr/>
      <dgm:t>
        <a:bodyPr/>
        <a:lstStyle/>
        <a:p>
          <a:endParaRPr lang="en-US"/>
        </a:p>
      </dgm:t>
    </dgm:pt>
    <dgm:pt modelId="{44826A10-A93C-4B2C-8C78-EE6B3B49C39E}" type="pres">
      <dgm:prSet presAssocID="{2DE1AF8C-1BA3-4476-8DC1-BE0A788F7D16}" presName="node" presStyleLbl="node1" presStyleIdx="3" presStyleCnt="5">
        <dgm:presLayoutVars>
          <dgm:bulletEnabled val="1"/>
        </dgm:presLayoutVars>
      </dgm:prSet>
      <dgm:spPr/>
      <dgm:t>
        <a:bodyPr/>
        <a:lstStyle/>
        <a:p>
          <a:endParaRPr lang="en-US"/>
        </a:p>
      </dgm:t>
    </dgm:pt>
    <dgm:pt modelId="{66116E99-40F6-4FC0-B01F-C922F39B7427}" type="pres">
      <dgm:prSet presAssocID="{7388A83E-DA81-4A65-A7FC-1AA5FACB9436}" presName="parTrans" presStyleLbl="bgSibTrans2D1" presStyleIdx="4" presStyleCnt="5"/>
      <dgm:spPr/>
      <dgm:t>
        <a:bodyPr/>
        <a:lstStyle/>
        <a:p>
          <a:endParaRPr lang="en-US"/>
        </a:p>
      </dgm:t>
    </dgm:pt>
    <dgm:pt modelId="{ED6CC7AF-1E4E-40B5-91BE-8F3CD246856B}" type="pres">
      <dgm:prSet presAssocID="{CAB143A6-35B6-4713-AA3B-1878B64982A3}" presName="node" presStyleLbl="node1" presStyleIdx="4" presStyleCnt="5">
        <dgm:presLayoutVars>
          <dgm:bulletEnabled val="1"/>
        </dgm:presLayoutVars>
      </dgm:prSet>
      <dgm:spPr/>
      <dgm:t>
        <a:bodyPr/>
        <a:lstStyle/>
        <a:p>
          <a:endParaRPr lang="en-US"/>
        </a:p>
      </dgm:t>
    </dgm:pt>
  </dgm:ptLst>
  <dgm:cxnLst>
    <dgm:cxn modelId="{530442CC-DEF6-4E5F-A60E-41BF30908B11}" type="presOf" srcId="{7388A83E-DA81-4A65-A7FC-1AA5FACB9436}" destId="{66116E99-40F6-4FC0-B01F-C922F39B7427}" srcOrd="0" destOrd="0" presId="urn:microsoft.com/office/officeart/2005/8/layout/radial4"/>
    <dgm:cxn modelId="{8AAB40CA-1BCA-4F0F-884A-338CFCB62B42}" srcId="{67545DF2-F304-4C44-960D-EE19E6FC96BA}" destId="{009454AD-A5CC-46A7-9BFD-69F39A3EC47D}" srcOrd="0" destOrd="0" parTransId="{4211F02C-05A4-4D2E-B5DE-9E43FCF31074}" sibTransId="{BACCFE45-39B0-4420-B54D-8779B26E5FED}"/>
    <dgm:cxn modelId="{4BC7C780-2530-4155-86C7-371386340D92}" type="presOf" srcId="{A4C72F5A-15E6-4DEB-A9F8-CC2DA04AC48D}" destId="{21A6FDF2-DCFF-4168-B9AB-D14EF8154902}" srcOrd="0" destOrd="0" presId="urn:microsoft.com/office/officeart/2005/8/layout/radial4"/>
    <dgm:cxn modelId="{36948BE6-2F27-4BA0-8213-D551EDD717DC}" type="presOf" srcId="{2DE1AF8C-1BA3-4476-8DC1-BE0A788F7D16}" destId="{44826A10-A93C-4B2C-8C78-EE6B3B49C39E}" srcOrd="0" destOrd="0" presId="urn:microsoft.com/office/officeart/2005/8/layout/radial4"/>
    <dgm:cxn modelId="{DC4A7461-47CA-4A88-B58F-038A1D7B8EF9}" srcId="{009454AD-A5CC-46A7-9BFD-69F39A3EC47D}" destId="{2DE1AF8C-1BA3-4476-8DC1-BE0A788F7D16}" srcOrd="3" destOrd="0" parTransId="{C3BE9613-B5BD-4EF2-9796-9821CCF54939}" sibTransId="{9561DD03-9E7F-4AB4-BB1D-F91A6A6AB056}"/>
    <dgm:cxn modelId="{93B5B3D5-4218-4A4D-885B-2B2698D09641}" type="presOf" srcId="{025272E2-013F-4728-9E9B-4F54748EC34F}" destId="{C590F016-8E72-43EB-8096-2D1E0C1642BF}" srcOrd="0" destOrd="0" presId="urn:microsoft.com/office/officeart/2005/8/layout/radial4"/>
    <dgm:cxn modelId="{F777D00A-08D5-4681-A456-B82529DC9829}" type="presOf" srcId="{D0A94005-74AB-4E05-85D6-BA9E5468DF39}" destId="{A4CDA975-4420-466B-9C4A-6D0A6F318862}" srcOrd="0" destOrd="0" presId="urn:microsoft.com/office/officeart/2005/8/layout/radial4"/>
    <dgm:cxn modelId="{68118129-9E0B-430B-B097-640E07935ACE}" srcId="{009454AD-A5CC-46A7-9BFD-69F39A3EC47D}" destId="{A4C72F5A-15E6-4DEB-A9F8-CC2DA04AC48D}" srcOrd="0" destOrd="0" parTransId="{B60F87BC-6678-492C-94A3-8C2BFBA3D260}" sibTransId="{8E5406EE-A33F-42C8-8AB6-54A1CD204095}"/>
    <dgm:cxn modelId="{75BC47F3-ADF5-4ECB-A46A-56715DBACE3C}" srcId="{009454AD-A5CC-46A7-9BFD-69F39A3EC47D}" destId="{CAB143A6-35B6-4713-AA3B-1878B64982A3}" srcOrd="4" destOrd="0" parTransId="{7388A83E-DA81-4A65-A7FC-1AA5FACB9436}" sibTransId="{81677C8B-F869-4972-BE40-B8243AE16040}"/>
    <dgm:cxn modelId="{891D3809-93FC-484A-95BB-ABC63F941D62}" type="presOf" srcId="{CAB143A6-35B6-4713-AA3B-1878B64982A3}" destId="{ED6CC7AF-1E4E-40B5-91BE-8F3CD246856B}" srcOrd="0" destOrd="0" presId="urn:microsoft.com/office/officeart/2005/8/layout/radial4"/>
    <dgm:cxn modelId="{B9C9190F-1F83-4209-BC7C-1E6D9DCFF1B0}" type="presOf" srcId="{E2E0C5AD-73C9-4CE9-847C-C31AD86CDD8A}" destId="{7588AAD0-11C7-4E88-884A-AA68D1F2630D}" srcOrd="0" destOrd="0" presId="urn:microsoft.com/office/officeart/2005/8/layout/radial4"/>
    <dgm:cxn modelId="{1C8D7329-C46F-48CF-80A1-063150F5F7A7}" type="presOf" srcId="{009454AD-A5CC-46A7-9BFD-69F39A3EC47D}" destId="{43F5E73D-6C11-4F24-B48E-51B751AA9585}" srcOrd="0" destOrd="0" presId="urn:microsoft.com/office/officeart/2005/8/layout/radial4"/>
    <dgm:cxn modelId="{4871D3E0-9302-4F82-AA54-FAE334663849}" type="presOf" srcId="{67545DF2-F304-4C44-960D-EE19E6FC96BA}" destId="{9AC5C623-1068-4EE4-9CB7-E3473A63F80D}" srcOrd="0" destOrd="0" presId="urn:microsoft.com/office/officeart/2005/8/layout/radial4"/>
    <dgm:cxn modelId="{F5F710D1-9AC8-4110-B646-6827325CF475}" type="presOf" srcId="{C3BE9613-B5BD-4EF2-9796-9821CCF54939}" destId="{A982132F-FC23-42A5-8EE2-AC8EF4E3C8B1}" srcOrd="0" destOrd="0" presId="urn:microsoft.com/office/officeart/2005/8/layout/radial4"/>
    <dgm:cxn modelId="{42A6DC7C-522E-47CA-8DCB-48BC15E77E72}" srcId="{009454AD-A5CC-46A7-9BFD-69F39A3EC47D}" destId="{025272E2-013F-4728-9E9B-4F54748EC34F}" srcOrd="1" destOrd="0" parTransId="{901DCA06-152E-4D64-B955-97084F65F8D0}" sibTransId="{BA713B89-C974-4951-8AA0-638648B6A4C0}"/>
    <dgm:cxn modelId="{158AFCC2-F649-413E-A7F2-1B1276C85F45}" type="presOf" srcId="{901DCA06-152E-4D64-B955-97084F65F8D0}" destId="{8492E920-7609-458E-9D14-47F810C27D86}" srcOrd="0" destOrd="0" presId="urn:microsoft.com/office/officeart/2005/8/layout/radial4"/>
    <dgm:cxn modelId="{38BC0E79-7396-4327-8912-3EF01AA53B03}" type="presOf" srcId="{B60F87BC-6678-492C-94A3-8C2BFBA3D260}" destId="{734F28B6-1AAC-4495-8FC1-E1634C464104}" srcOrd="0" destOrd="0" presId="urn:microsoft.com/office/officeart/2005/8/layout/radial4"/>
    <dgm:cxn modelId="{6BD16BB9-A933-466D-93A4-876C20BE413E}" srcId="{009454AD-A5CC-46A7-9BFD-69F39A3EC47D}" destId="{E2E0C5AD-73C9-4CE9-847C-C31AD86CDD8A}" srcOrd="2" destOrd="0" parTransId="{D0A94005-74AB-4E05-85D6-BA9E5468DF39}" sibTransId="{D3E4597B-673D-46F3-BD9A-94A9755C2906}"/>
    <dgm:cxn modelId="{0811D2FE-17F9-4807-BC02-86B345C466CE}" type="presParOf" srcId="{9AC5C623-1068-4EE4-9CB7-E3473A63F80D}" destId="{43F5E73D-6C11-4F24-B48E-51B751AA9585}" srcOrd="0" destOrd="0" presId="urn:microsoft.com/office/officeart/2005/8/layout/radial4"/>
    <dgm:cxn modelId="{7E72072A-28E4-4726-990A-58AFA81660F2}" type="presParOf" srcId="{9AC5C623-1068-4EE4-9CB7-E3473A63F80D}" destId="{734F28B6-1AAC-4495-8FC1-E1634C464104}" srcOrd="1" destOrd="0" presId="urn:microsoft.com/office/officeart/2005/8/layout/radial4"/>
    <dgm:cxn modelId="{D59358B0-D5D8-425E-AB93-BD06D04EDD4C}" type="presParOf" srcId="{9AC5C623-1068-4EE4-9CB7-E3473A63F80D}" destId="{21A6FDF2-DCFF-4168-B9AB-D14EF8154902}" srcOrd="2" destOrd="0" presId="urn:microsoft.com/office/officeart/2005/8/layout/radial4"/>
    <dgm:cxn modelId="{16F0BD6A-1F00-4345-9870-20B6FB84BC3E}" type="presParOf" srcId="{9AC5C623-1068-4EE4-9CB7-E3473A63F80D}" destId="{8492E920-7609-458E-9D14-47F810C27D86}" srcOrd="3" destOrd="0" presId="urn:microsoft.com/office/officeart/2005/8/layout/radial4"/>
    <dgm:cxn modelId="{D5C20FF2-00F1-4668-AEF4-EB86CD8A9D4F}" type="presParOf" srcId="{9AC5C623-1068-4EE4-9CB7-E3473A63F80D}" destId="{C590F016-8E72-43EB-8096-2D1E0C1642BF}" srcOrd="4" destOrd="0" presId="urn:microsoft.com/office/officeart/2005/8/layout/radial4"/>
    <dgm:cxn modelId="{870A936F-A2CE-4CF9-AEB7-6CB044EED4C5}" type="presParOf" srcId="{9AC5C623-1068-4EE4-9CB7-E3473A63F80D}" destId="{A4CDA975-4420-466B-9C4A-6D0A6F318862}" srcOrd="5" destOrd="0" presId="urn:microsoft.com/office/officeart/2005/8/layout/radial4"/>
    <dgm:cxn modelId="{2E14788A-1429-4B5F-84D3-B93B41436E5A}" type="presParOf" srcId="{9AC5C623-1068-4EE4-9CB7-E3473A63F80D}" destId="{7588AAD0-11C7-4E88-884A-AA68D1F2630D}" srcOrd="6" destOrd="0" presId="urn:microsoft.com/office/officeart/2005/8/layout/radial4"/>
    <dgm:cxn modelId="{330D2860-0DE7-47A0-B3CE-7B208F3D948F}" type="presParOf" srcId="{9AC5C623-1068-4EE4-9CB7-E3473A63F80D}" destId="{A982132F-FC23-42A5-8EE2-AC8EF4E3C8B1}" srcOrd="7" destOrd="0" presId="urn:microsoft.com/office/officeart/2005/8/layout/radial4"/>
    <dgm:cxn modelId="{23BDBF33-E562-4431-B473-1001C191521F}" type="presParOf" srcId="{9AC5C623-1068-4EE4-9CB7-E3473A63F80D}" destId="{44826A10-A93C-4B2C-8C78-EE6B3B49C39E}" srcOrd="8" destOrd="0" presId="urn:microsoft.com/office/officeart/2005/8/layout/radial4"/>
    <dgm:cxn modelId="{EDC12CA5-AE6D-4B54-8709-2F560A3A69F3}" type="presParOf" srcId="{9AC5C623-1068-4EE4-9CB7-E3473A63F80D}" destId="{66116E99-40F6-4FC0-B01F-C922F39B7427}" srcOrd="9" destOrd="0" presId="urn:microsoft.com/office/officeart/2005/8/layout/radial4"/>
    <dgm:cxn modelId="{E98B7954-EA6E-49F3-AF1F-DA42D01DF1D5}" type="presParOf" srcId="{9AC5C623-1068-4EE4-9CB7-E3473A63F80D}" destId="{ED6CC7AF-1E4E-40B5-91BE-8F3CD246856B}"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A23BE-9AA3-40A4-9094-BE5953FC333B}" type="datetimeFigureOut">
              <a:rPr lang="en-US" smtClean="0"/>
              <a:t>9/12/2016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637B4-192C-47AF-84EF-42A834743DDB}" type="slidenum">
              <a:rPr lang="en-US" smtClean="0"/>
              <a:t>‹#›</a:t>
            </a:fld>
            <a:endParaRPr lang="en-US"/>
          </a:p>
        </p:txBody>
      </p:sp>
    </p:spTree>
    <p:extLst>
      <p:ext uri="{BB962C8B-B14F-4D97-AF65-F5344CB8AC3E}">
        <p14:creationId xmlns:p14="http://schemas.microsoft.com/office/powerpoint/2010/main" val="416940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ever implemented a remediation plan with a trainee?
https://www.polleverywhere.com/multiple_choice_polls/zLTpP9WfVrV7cn8</a:t>
            </a:r>
          </a:p>
        </p:txBody>
      </p:sp>
      <p:sp>
        <p:nvSpPr>
          <p:cNvPr id="4" name="Slide Number Placeholder 3"/>
          <p:cNvSpPr>
            <a:spLocks noGrp="1"/>
          </p:cNvSpPr>
          <p:nvPr>
            <p:ph type="sldNum" sz="quarter" idx="10"/>
          </p:nvPr>
        </p:nvSpPr>
        <p:spPr/>
        <p:txBody>
          <a:bodyPr/>
          <a:lstStyle/>
          <a:p>
            <a:fld id="{1C4BCB7D-BF4E-1446-AA25-7CBBEE977063}" type="slidenum">
              <a:rPr lang="en-US" smtClean="0"/>
              <a:t>6</a:t>
            </a:fld>
            <a:endParaRPr lang="en-US" dirty="0"/>
          </a:p>
        </p:txBody>
      </p:sp>
    </p:spTree>
    <p:extLst>
      <p:ext uri="{BB962C8B-B14F-4D97-AF65-F5344CB8AC3E}">
        <p14:creationId xmlns:p14="http://schemas.microsoft.com/office/powerpoint/2010/main" val="78538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 your level of comfort with implementing remediation plans:
https://www.polleverywhere.com/multiple_choice_polls/1qHK1Y6BeLcU7oP</a:t>
            </a:r>
          </a:p>
        </p:txBody>
      </p:sp>
      <p:sp>
        <p:nvSpPr>
          <p:cNvPr id="4" name="Slide Number Placeholder 3"/>
          <p:cNvSpPr>
            <a:spLocks noGrp="1"/>
          </p:cNvSpPr>
          <p:nvPr>
            <p:ph type="sldNum" sz="quarter" idx="10"/>
          </p:nvPr>
        </p:nvSpPr>
        <p:spPr/>
        <p:txBody>
          <a:bodyPr/>
          <a:lstStyle/>
          <a:p>
            <a:fld id="{1C4BCB7D-BF4E-1446-AA25-7CBBEE977063}" type="slidenum">
              <a:rPr lang="en-US" smtClean="0"/>
              <a:t>7</a:t>
            </a:fld>
            <a:endParaRPr lang="en-US" dirty="0"/>
          </a:p>
        </p:txBody>
      </p:sp>
    </p:spTree>
    <p:extLst>
      <p:ext uri="{BB962C8B-B14F-4D97-AF65-F5344CB8AC3E}">
        <p14:creationId xmlns:p14="http://schemas.microsoft.com/office/powerpoint/2010/main" val="4139101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C9823A-1561-4CC1-B9B2-BF3472B606C4}" type="datetimeFigureOut">
              <a:rPr lang="en-US" smtClean="0"/>
              <a:t>9/12/2016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88B6D342-D985-45CC-AD49-51A30FEFBDA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81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B6D342-D985-45CC-AD49-51A30FEFBDAC}" type="slidenum">
              <a:rPr lang="en-US" smtClean="0"/>
              <a:t>‹#›</a:t>
            </a:fld>
            <a:endParaRPr lang="en-US" dirty="0"/>
          </a:p>
        </p:txBody>
      </p:sp>
    </p:spTree>
    <p:extLst>
      <p:ext uri="{BB962C8B-B14F-4D97-AF65-F5344CB8AC3E}">
        <p14:creationId xmlns:p14="http://schemas.microsoft.com/office/powerpoint/2010/main" val="4113427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B6D342-D985-45CC-AD49-51A30FEFBDA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3963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B6D342-D985-45CC-AD49-51A30FEFBDA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897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B6D342-D985-45CC-AD49-51A30FEFBDAC}" type="slidenum">
              <a:rPr lang="en-US" smtClean="0"/>
              <a:t>‹#›</a:t>
            </a:fld>
            <a:endParaRPr lang="en-US" dirty="0"/>
          </a:p>
        </p:txBody>
      </p:sp>
    </p:spTree>
    <p:extLst>
      <p:ext uri="{BB962C8B-B14F-4D97-AF65-F5344CB8AC3E}">
        <p14:creationId xmlns:p14="http://schemas.microsoft.com/office/powerpoint/2010/main" val="2040516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B6D342-D985-45CC-AD49-51A30FEFBDA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4337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B6D342-D985-45CC-AD49-51A30FEFBDA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94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B6D342-D985-45CC-AD49-51A30FEFBDA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806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B6D342-D985-45CC-AD49-51A30FEFBDA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771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B6D342-D985-45CC-AD49-51A30FEFBDAC}" type="slidenum">
              <a:rPr lang="en-US" smtClean="0"/>
              <a:t>‹#›</a:t>
            </a:fld>
            <a:endParaRPr lang="en-US" dirty="0"/>
          </a:p>
        </p:txBody>
      </p:sp>
    </p:spTree>
    <p:extLst>
      <p:ext uri="{BB962C8B-B14F-4D97-AF65-F5344CB8AC3E}">
        <p14:creationId xmlns:p14="http://schemas.microsoft.com/office/powerpoint/2010/main" val="43057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B6D342-D985-45CC-AD49-51A30FEFBDA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783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B6D342-D985-45CC-AD49-51A30FEFBDAC}" type="slidenum">
              <a:rPr lang="en-US" smtClean="0"/>
              <a:t>‹#›</a:t>
            </a:fld>
            <a:endParaRPr lang="en-US" dirty="0"/>
          </a:p>
        </p:txBody>
      </p:sp>
    </p:spTree>
    <p:extLst>
      <p:ext uri="{BB962C8B-B14F-4D97-AF65-F5344CB8AC3E}">
        <p14:creationId xmlns:p14="http://schemas.microsoft.com/office/powerpoint/2010/main" val="405261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B6D342-D985-45CC-AD49-51A30FEFBDA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04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B6D342-D985-45CC-AD49-51A30FEFBDA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925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B6D342-D985-45CC-AD49-51A30FEFBDAC}" type="slidenum">
              <a:rPr lang="en-US" smtClean="0"/>
              <a:t>‹#›</a:t>
            </a:fld>
            <a:endParaRPr lang="en-US" dirty="0"/>
          </a:p>
        </p:txBody>
      </p:sp>
    </p:spTree>
    <p:extLst>
      <p:ext uri="{BB962C8B-B14F-4D97-AF65-F5344CB8AC3E}">
        <p14:creationId xmlns:p14="http://schemas.microsoft.com/office/powerpoint/2010/main" val="400008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B6D342-D985-45CC-AD49-51A30FEFBDAC}"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863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C9823A-1561-4CC1-B9B2-BF3472B606C4}" type="datetimeFigureOut">
              <a:rPr lang="en-US" smtClean="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B6D342-D985-45CC-AD49-51A30FEFBDAC}" type="slidenum">
              <a:rPr lang="en-US" smtClean="0"/>
              <a:t>‹#›</a:t>
            </a:fld>
            <a:endParaRPr lang="en-US" dirty="0"/>
          </a:p>
        </p:txBody>
      </p:sp>
    </p:spTree>
    <p:extLst>
      <p:ext uri="{BB962C8B-B14F-4D97-AF65-F5344CB8AC3E}">
        <p14:creationId xmlns:p14="http://schemas.microsoft.com/office/powerpoint/2010/main" val="105463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C9823A-1561-4CC1-B9B2-BF3472B606C4}" type="datetimeFigureOut">
              <a:rPr lang="en-US" smtClean="0"/>
              <a:t>9/12/2016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B6D342-D985-45CC-AD49-51A30FEFBDAC}" type="slidenum">
              <a:rPr lang="en-US" smtClean="0"/>
              <a:t>‹#›</a:t>
            </a:fld>
            <a:endParaRPr lang="en-US" dirty="0"/>
          </a:p>
        </p:txBody>
      </p:sp>
    </p:spTree>
    <p:extLst>
      <p:ext uri="{BB962C8B-B14F-4D97-AF65-F5344CB8AC3E}">
        <p14:creationId xmlns:p14="http://schemas.microsoft.com/office/powerpoint/2010/main" val="16917176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apa.org/ed/accreditation/about/policies/standards-of-accreditation.pdf" TargetMode="External"/><Relationship Id="rId2" Type="http://schemas.openxmlformats.org/officeDocument/2006/relationships/hyperlink" Target="http://www.apa.org/ed/accreditation/about/policies/guiding-principles.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s://www.polleverywhere.com/multiple_choice_polls/zLTpP9WfVrV7cn8?preview=true"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www.polleverywhere.com/app/help" TargetMode="External"/><Relationship Id="rId5" Type="http://schemas.openxmlformats.org/officeDocument/2006/relationships/hyperlink" Target="http://www.polleverywhere.com/app"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www.polleverywhere.com/multiple_choice_polls/1qHK1Y6BeLcU7oP?preview=true"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polleverywhere.com/app/help" TargetMode="External"/><Relationship Id="rId5" Type="http://schemas.openxmlformats.org/officeDocument/2006/relationships/hyperlink" Target="http://www.polleverywhere.com/app"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smtClean="0"/>
              <a:t>When Things Don’t Go According to Plan:</a:t>
            </a:r>
            <a:br>
              <a:rPr lang="en-US" sz="2800" dirty="0" smtClean="0"/>
            </a:br>
            <a:r>
              <a:rPr lang="en-US" sz="2800" dirty="0" smtClean="0"/>
              <a:t>Lessons Learned About</a:t>
            </a:r>
            <a:br>
              <a:rPr lang="en-US" sz="2800" dirty="0" smtClean="0"/>
            </a:br>
            <a:r>
              <a:rPr lang="en-US" sz="2800" dirty="0" smtClean="0"/>
              <a:t>Remediation Plans for Trainees</a:t>
            </a:r>
            <a:endParaRPr lang="en-US" sz="2800" dirty="0"/>
          </a:p>
        </p:txBody>
      </p:sp>
      <p:sp>
        <p:nvSpPr>
          <p:cNvPr id="3" name="Subtitle 2"/>
          <p:cNvSpPr>
            <a:spLocks noGrp="1"/>
          </p:cNvSpPr>
          <p:nvPr>
            <p:ph type="subTitle" idx="1"/>
          </p:nvPr>
        </p:nvSpPr>
        <p:spPr/>
        <p:txBody>
          <a:bodyPr>
            <a:normAutofit fontScale="77500" lnSpcReduction="20000"/>
          </a:bodyPr>
          <a:lstStyle/>
          <a:p>
            <a:r>
              <a:rPr lang="en-US" dirty="0" smtClean="0"/>
              <a:t>Michael Jay Manalo, Ph.D., HSP-P, NCC</a:t>
            </a:r>
          </a:p>
          <a:p>
            <a:r>
              <a:rPr lang="en-US" dirty="0" smtClean="0"/>
              <a:t>Western Carolina University Counseling &amp; Psychological Services</a:t>
            </a:r>
          </a:p>
          <a:p>
            <a:r>
              <a:rPr lang="en-US" dirty="0" smtClean="0"/>
              <a:t>Association of Counseling Center Training Agencies (ACCTA) Conference 2016</a:t>
            </a:r>
          </a:p>
          <a:p>
            <a:r>
              <a:rPr lang="en-US" dirty="0" smtClean="0"/>
              <a:t>September 13, 2016</a:t>
            </a:r>
            <a:endParaRPr lang="en-US" dirty="0"/>
          </a:p>
        </p:txBody>
      </p:sp>
    </p:spTree>
    <p:extLst>
      <p:ext uri="{BB962C8B-B14F-4D97-AF65-F5344CB8AC3E}">
        <p14:creationId xmlns:p14="http://schemas.microsoft.com/office/powerpoint/2010/main" val="82587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APA Commission on Accreditation</a:t>
            </a:r>
            <a:br>
              <a:rPr lang="en-US" dirty="0" smtClean="0"/>
            </a:br>
            <a:r>
              <a:rPr lang="en-US" dirty="0" smtClean="0"/>
              <a:t>G&amp;P (2006)</a:t>
            </a:r>
            <a:endParaRPr lang="en-US" dirty="0"/>
          </a:p>
        </p:txBody>
      </p:sp>
      <p:sp>
        <p:nvSpPr>
          <p:cNvPr id="3" name="Content Placeholder 2"/>
          <p:cNvSpPr>
            <a:spLocks noGrp="1"/>
          </p:cNvSpPr>
          <p:nvPr>
            <p:ph idx="1"/>
          </p:nvPr>
        </p:nvSpPr>
        <p:spPr>
          <a:xfrm>
            <a:off x="818866" y="2429301"/>
            <a:ext cx="10522424" cy="3446567"/>
          </a:xfrm>
        </p:spPr>
        <p:txBody>
          <a:bodyPr>
            <a:noAutofit/>
          </a:bodyPr>
          <a:lstStyle/>
          <a:p>
            <a:r>
              <a:rPr lang="en-US" sz="1800" dirty="0" smtClean="0"/>
              <a:t>Domain A (Eligibility), # 6</a:t>
            </a:r>
          </a:p>
          <a:p>
            <a:pPr lvl="1"/>
            <a:r>
              <a:rPr lang="en-US" sz="1600" dirty="0" smtClean="0"/>
              <a:t>Program adheres to and makes available to all interested parties </a:t>
            </a:r>
            <a:r>
              <a:rPr lang="en-US" sz="1600" b="1" dirty="0" smtClean="0">
                <a:solidFill>
                  <a:srgbClr val="FF0000"/>
                </a:solidFill>
              </a:rPr>
              <a:t>formal written policies and procedures </a:t>
            </a:r>
            <a:r>
              <a:rPr lang="en-US" sz="1600" dirty="0" smtClean="0"/>
              <a:t>that govern… </a:t>
            </a:r>
            <a:r>
              <a:rPr lang="en-US" sz="1600" b="1" dirty="0" smtClean="0">
                <a:solidFill>
                  <a:srgbClr val="FF0000"/>
                </a:solidFill>
              </a:rPr>
              <a:t>intern performance evaluation, feedback… retention and termination… due process and grievance procedures</a:t>
            </a:r>
            <a:endParaRPr lang="en-US" sz="1600" dirty="0">
              <a:solidFill>
                <a:schemeClr val="tx1"/>
              </a:solidFill>
            </a:endParaRPr>
          </a:p>
          <a:p>
            <a:r>
              <a:rPr lang="en-US" sz="1800" dirty="0" smtClean="0">
                <a:solidFill>
                  <a:schemeClr val="tx1"/>
                </a:solidFill>
              </a:rPr>
              <a:t>Domain E (Intern-Staff Relations), # 4</a:t>
            </a:r>
          </a:p>
          <a:p>
            <a:pPr lvl="1"/>
            <a:r>
              <a:rPr lang="en-US" sz="1600" b="1" dirty="0">
                <a:solidFill>
                  <a:srgbClr val="FF0000"/>
                </a:solidFill>
              </a:rPr>
              <a:t>At the time of admission</a:t>
            </a:r>
            <a:r>
              <a:rPr lang="en-US" sz="1600" dirty="0">
                <a:solidFill>
                  <a:schemeClr val="tx1"/>
                </a:solidFill>
              </a:rPr>
              <a:t>, the program provides interns with written policies and procedures regarding </a:t>
            </a:r>
            <a:r>
              <a:rPr lang="en-US" sz="1600" b="1" dirty="0">
                <a:solidFill>
                  <a:srgbClr val="FF0000"/>
                </a:solidFill>
              </a:rPr>
              <a:t>program requirements and expectations for interns’ performance and continuance in the program and procedures for the termination </a:t>
            </a:r>
            <a:r>
              <a:rPr lang="en-US" sz="1600" dirty="0">
                <a:solidFill>
                  <a:schemeClr val="tx1"/>
                </a:solidFill>
              </a:rPr>
              <a:t>of interns. Interns receive, at least semiannually, written feedback on the extent to which they are meeting these requirements and performance expectations. The feedback should address the interns’ performance and progress in terms of professional conduct and psychological knowledge, skills, and competencies in the areas of psychological assessment, intervention, and consultation. Such feedback should include: </a:t>
            </a:r>
            <a:r>
              <a:rPr lang="en-US" sz="1600" b="1" dirty="0">
                <a:solidFill>
                  <a:srgbClr val="FF0000"/>
                </a:solidFill>
              </a:rPr>
              <a:t>(a) Timely written notification of all problems that have been noted and the opportunity to discuss them; (b) Guidance regarding steps to remediate all problems (if remediable); and (c) Substantive written feedback on the extent to which corrective actions are or are not successful in addressing the issues of concern.</a:t>
            </a:r>
            <a:endParaRPr lang="en-US" sz="1600" b="1" dirty="0" smtClean="0">
              <a:solidFill>
                <a:srgbClr val="FF0000"/>
              </a:solidFill>
            </a:endParaRPr>
          </a:p>
        </p:txBody>
      </p:sp>
    </p:spTree>
    <p:extLst>
      <p:ext uri="{BB962C8B-B14F-4D97-AF65-F5344CB8AC3E}">
        <p14:creationId xmlns:p14="http://schemas.microsoft.com/office/powerpoint/2010/main" val="2793041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APA Commission on Accreditation</a:t>
            </a:r>
            <a:br>
              <a:rPr lang="en-US" dirty="0" smtClean="0"/>
            </a:br>
            <a:r>
              <a:rPr lang="en-US" dirty="0" smtClean="0"/>
              <a:t>SoA (2015)</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I.C.1.f (Institutional and Program Context, Program Policies and Procedures, Areas of Coverage)</a:t>
            </a:r>
          </a:p>
          <a:p>
            <a:pPr lvl="1"/>
            <a:r>
              <a:rPr lang="en-US" dirty="0"/>
              <a:t>The program has, adheres to, and makes </a:t>
            </a:r>
            <a:r>
              <a:rPr lang="en-US" dirty="0" smtClean="0"/>
              <a:t>available to </a:t>
            </a:r>
            <a:r>
              <a:rPr lang="en-US" dirty="0"/>
              <a:t>all interested parties </a:t>
            </a:r>
            <a:r>
              <a:rPr lang="en-US" b="1" dirty="0">
                <a:solidFill>
                  <a:srgbClr val="FF0000"/>
                </a:solidFill>
              </a:rPr>
              <a:t>formal written policies and procedures</a:t>
            </a:r>
            <a:r>
              <a:rPr lang="en-US" dirty="0"/>
              <a:t> </a:t>
            </a:r>
            <a:r>
              <a:rPr lang="en-US" dirty="0" smtClean="0"/>
              <a:t>that govern </a:t>
            </a:r>
            <a:r>
              <a:rPr lang="en-US" dirty="0"/>
              <a:t>interns as they enter and complete the program. These </a:t>
            </a:r>
            <a:r>
              <a:rPr lang="en-US" dirty="0" smtClean="0"/>
              <a:t>must include </a:t>
            </a:r>
            <a:r>
              <a:rPr lang="en-US" dirty="0"/>
              <a:t>policies relevant to…  </a:t>
            </a:r>
            <a:r>
              <a:rPr lang="en-US" b="1" dirty="0">
                <a:solidFill>
                  <a:srgbClr val="FF0000"/>
                </a:solidFill>
              </a:rPr>
              <a:t>Identification and remediation of </a:t>
            </a:r>
            <a:r>
              <a:rPr lang="en-US" b="1" dirty="0" smtClean="0">
                <a:solidFill>
                  <a:srgbClr val="FF0000"/>
                </a:solidFill>
              </a:rPr>
              <a:t>insufficient </a:t>
            </a:r>
            <a:r>
              <a:rPr lang="en-US" b="1" dirty="0">
                <a:solidFill>
                  <a:srgbClr val="FF0000"/>
                </a:solidFill>
              </a:rPr>
              <a:t>competence </a:t>
            </a:r>
            <a:r>
              <a:rPr lang="en-US" b="1" dirty="0" smtClean="0">
                <a:solidFill>
                  <a:srgbClr val="FF0000"/>
                </a:solidFill>
              </a:rPr>
              <a:t>and/or </a:t>
            </a:r>
            <a:r>
              <a:rPr lang="en-US" b="1" dirty="0">
                <a:solidFill>
                  <a:srgbClr val="FF0000"/>
                </a:solidFill>
              </a:rPr>
              <a:t>problematic behavior, which shall include necessary due </a:t>
            </a:r>
            <a:r>
              <a:rPr lang="en-US" b="1" dirty="0" smtClean="0">
                <a:solidFill>
                  <a:srgbClr val="FF0000"/>
                </a:solidFill>
              </a:rPr>
              <a:t>process steps </a:t>
            </a:r>
            <a:r>
              <a:rPr lang="en-US" b="1" dirty="0">
                <a:solidFill>
                  <a:srgbClr val="FF0000"/>
                </a:solidFill>
              </a:rPr>
              <a:t>of notice, hearing, and </a:t>
            </a:r>
            <a:r>
              <a:rPr lang="en-US" b="1" dirty="0" smtClean="0">
                <a:solidFill>
                  <a:srgbClr val="FF0000"/>
                </a:solidFill>
              </a:rPr>
              <a:t>appeal</a:t>
            </a:r>
            <a:r>
              <a:rPr lang="en-US" dirty="0" smtClean="0"/>
              <a:t>.</a:t>
            </a:r>
          </a:p>
          <a:p>
            <a:r>
              <a:rPr lang="en-US" dirty="0" smtClean="0"/>
              <a:t>I.C.3 (Availability of policies and procedures)</a:t>
            </a:r>
          </a:p>
          <a:p>
            <a:pPr lvl="1"/>
            <a:r>
              <a:rPr lang="en-US" b="1" dirty="0">
                <a:solidFill>
                  <a:srgbClr val="FF0000"/>
                </a:solidFill>
              </a:rPr>
              <a:t>At the start of internship</a:t>
            </a:r>
            <a:r>
              <a:rPr lang="en-US" dirty="0"/>
              <a:t>, </a:t>
            </a:r>
            <a:r>
              <a:rPr lang="en-US" dirty="0" smtClean="0"/>
              <a:t>the program </a:t>
            </a:r>
            <a:r>
              <a:rPr lang="en-US" b="1" dirty="0">
                <a:solidFill>
                  <a:srgbClr val="FF0000"/>
                </a:solidFill>
              </a:rPr>
              <a:t>must provide interns with written or electronic policies </a:t>
            </a:r>
            <a:r>
              <a:rPr lang="en-US" b="1" dirty="0" smtClean="0">
                <a:solidFill>
                  <a:srgbClr val="FF0000"/>
                </a:solidFill>
              </a:rPr>
              <a:t>and procedures </a:t>
            </a:r>
            <a:r>
              <a:rPr lang="en-US" dirty="0"/>
              <a:t>regarding program and institution requirements, </a:t>
            </a:r>
            <a:r>
              <a:rPr lang="en-US" b="1" dirty="0" smtClean="0">
                <a:solidFill>
                  <a:srgbClr val="FF0000"/>
                </a:solidFill>
              </a:rPr>
              <a:t>expectations regarding </a:t>
            </a:r>
            <a:r>
              <a:rPr lang="en-US" b="1" dirty="0">
                <a:solidFill>
                  <a:srgbClr val="FF0000"/>
                </a:solidFill>
              </a:rPr>
              <a:t>interns’ performance and continuance in the </a:t>
            </a:r>
            <a:r>
              <a:rPr lang="en-US" b="1" dirty="0" smtClean="0">
                <a:solidFill>
                  <a:srgbClr val="FF0000"/>
                </a:solidFill>
              </a:rPr>
              <a:t>program, and </a:t>
            </a:r>
            <a:r>
              <a:rPr lang="en-US" b="1" dirty="0">
                <a:solidFill>
                  <a:srgbClr val="FF0000"/>
                </a:solidFill>
              </a:rPr>
              <a:t>procedures for the termination of interns</a:t>
            </a:r>
            <a:r>
              <a:rPr lang="en-US" dirty="0"/>
              <a:t>. </a:t>
            </a:r>
          </a:p>
        </p:txBody>
      </p:sp>
    </p:spTree>
    <p:extLst>
      <p:ext uri="{BB962C8B-B14F-4D97-AF65-F5344CB8AC3E}">
        <p14:creationId xmlns:p14="http://schemas.microsoft.com/office/powerpoint/2010/main" val="1900918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APA Commission on Accreditation</a:t>
            </a:r>
            <a:br>
              <a:rPr lang="en-US" dirty="0" smtClean="0"/>
            </a:br>
            <a:r>
              <a:rPr lang="en-US" dirty="0" smtClean="0"/>
              <a:t>SoA (2015)</a:t>
            </a:r>
            <a:endParaRPr lang="en-US" dirty="0"/>
          </a:p>
        </p:txBody>
      </p:sp>
      <p:sp>
        <p:nvSpPr>
          <p:cNvPr id="3" name="Content Placeholder 2"/>
          <p:cNvSpPr>
            <a:spLocks noGrp="1"/>
          </p:cNvSpPr>
          <p:nvPr>
            <p:ph idx="1"/>
          </p:nvPr>
        </p:nvSpPr>
        <p:spPr>
          <a:xfrm>
            <a:off x="887104" y="2556932"/>
            <a:ext cx="10413242" cy="3318936"/>
          </a:xfrm>
        </p:spPr>
        <p:txBody>
          <a:bodyPr>
            <a:normAutofit fontScale="77500" lnSpcReduction="20000"/>
          </a:bodyPr>
          <a:lstStyle/>
          <a:p>
            <a:r>
              <a:rPr lang="en-US" dirty="0" smtClean="0"/>
              <a:t>II.D.1.a (Evaluation of interns’ competencies)</a:t>
            </a:r>
          </a:p>
          <a:p>
            <a:pPr lvl="1"/>
            <a:r>
              <a:rPr lang="en-US" dirty="0"/>
              <a:t>By the end of the internship, each intern must demonstrate achievement of both the profession-wide competencies and any additional competencies required by the program. For each competency, the program must</a:t>
            </a:r>
            <a:r>
              <a:rPr lang="en-US" dirty="0" smtClean="0"/>
              <a:t>:… </a:t>
            </a:r>
            <a:r>
              <a:rPr lang="en-US" b="1" dirty="0" smtClean="0">
                <a:solidFill>
                  <a:srgbClr val="FF0000"/>
                </a:solidFill>
              </a:rPr>
              <a:t>Identify </a:t>
            </a:r>
            <a:r>
              <a:rPr lang="en-US" b="1" dirty="0">
                <a:solidFill>
                  <a:srgbClr val="FF0000"/>
                </a:solidFill>
              </a:rPr>
              <a:t>the minimum level of achievement or performance required of the intern to demonstrate </a:t>
            </a:r>
            <a:r>
              <a:rPr lang="en-US" b="1" dirty="0" smtClean="0">
                <a:solidFill>
                  <a:srgbClr val="FF0000"/>
                </a:solidFill>
              </a:rPr>
              <a:t>competency</a:t>
            </a:r>
            <a:endParaRPr lang="en-US" dirty="0" smtClean="0"/>
          </a:p>
          <a:p>
            <a:r>
              <a:rPr lang="en-US" dirty="0" smtClean="0"/>
              <a:t>III.B (Feedback to Interns)</a:t>
            </a:r>
          </a:p>
          <a:p>
            <a:pPr lvl="1"/>
            <a:r>
              <a:rPr lang="en-US" dirty="0"/>
              <a:t>Interns receive, at least semiannually and as the need is observed for it, written </a:t>
            </a:r>
            <a:r>
              <a:rPr lang="en-US" b="1" dirty="0">
                <a:solidFill>
                  <a:srgbClr val="FF0000"/>
                </a:solidFill>
              </a:rPr>
              <a:t>feedback on the extent to which they are meeting stipulated performance requirements</a:t>
            </a:r>
            <a:r>
              <a:rPr lang="en-US" dirty="0"/>
              <a:t>. Feedback is linked to the </a:t>
            </a:r>
            <a:r>
              <a:rPr lang="en-US" dirty="0" smtClean="0"/>
              <a:t>program’s </a:t>
            </a:r>
            <a:r>
              <a:rPr lang="en-US" b="1" dirty="0">
                <a:solidFill>
                  <a:srgbClr val="FF0000"/>
                </a:solidFill>
              </a:rPr>
              <a:t>expected minimal levels of achievement for profession-wide competencies and any program-specific </a:t>
            </a:r>
            <a:r>
              <a:rPr lang="en-US" b="1" dirty="0" smtClean="0">
                <a:solidFill>
                  <a:srgbClr val="FF0000"/>
                </a:solidFill>
              </a:rPr>
              <a:t>competencies.  </a:t>
            </a:r>
            <a:r>
              <a:rPr lang="en-US" dirty="0" smtClean="0"/>
              <a:t>Such </a:t>
            </a:r>
            <a:r>
              <a:rPr lang="en-US" dirty="0"/>
              <a:t>feedback should include: </a:t>
            </a:r>
            <a:r>
              <a:rPr lang="en-US" dirty="0" smtClean="0"/>
              <a:t>a</a:t>
            </a:r>
            <a:r>
              <a:rPr lang="en-US" dirty="0"/>
              <a:t>. </a:t>
            </a:r>
            <a:r>
              <a:rPr lang="en-US" b="1" dirty="0">
                <a:solidFill>
                  <a:srgbClr val="FF0000"/>
                </a:solidFill>
              </a:rPr>
              <a:t>Timely written notification of all problems that have been noted and the opportunity to discuss them</a:t>
            </a:r>
            <a:r>
              <a:rPr lang="en-US" dirty="0"/>
              <a:t>; b. </a:t>
            </a:r>
            <a:r>
              <a:rPr lang="en-US" b="1" dirty="0">
                <a:solidFill>
                  <a:srgbClr val="FF0000"/>
                </a:solidFill>
              </a:rPr>
              <a:t>Guidance on steps to remediate all problems (if remediable)</a:t>
            </a:r>
            <a:r>
              <a:rPr lang="en-US" dirty="0"/>
              <a:t>; c. </a:t>
            </a:r>
            <a:r>
              <a:rPr lang="en-US" b="1" dirty="0">
                <a:solidFill>
                  <a:srgbClr val="FF0000"/>
                </a:solidFill>
              </a:rPr>
              <a:t>Substantive written feedback on the extent to which corrective actions are or are not successful in addressing the issues of concern</a:t>
            </a:r>
            <a:r>
              <a:rPr lang="en-US" dirty="0"/>
              <a:t>; and d. Documentation that the intern evaluation was reviewed and discussed by the intern and the supervisor.</a:t>
            </a:r>
            <a:endParaRPr lang="en-US" dirty="0" smtClean="0"/>
          </a:p>
          <a:p>
            <a:endParaRPr lang="en-US" dirty="0"/>
          </a:p>
        </p:txBody>
      </p:sp>
    </p:spTree>
    <p:extLst>
      <p:ext uri="{BB962C8B-B14F-4D97-AF65-F5344CB8AC3E}">
        <p14:creationId xmlns:p14="http://schemas.microsoft.com/office/powerpoint/2010/main" val="106787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APA Guidelines for Clinical Supervision in Health Service Psychology (2015)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Domain F: Professional Competence Problems</a:t>
            </a:r>
          </a:p>
          <a:p>
            <a:pPr lvl="1"/>
            <a:r>
              <a:rPr lang="en-US" dirty="0" smtClean="0"/>
              <a:t>Guideline 1: Supervisors understand and adhere both to the supervisory contract and to program, institutional, and legal policies and procedures related to performance evaluations.  </a:t>
            </a:r>
            <a:r>
              <a:rPr lang="en-US" b="1" dirty="0" smtClean="0">
                <a:solidFill>
                  <a:srgbClr val="FF0000"/>
                </a:solidFill>
              </a:rPr>
              <a:t>Supervisors strive to address performance problems directly</a:t>
            </a:r>
          </a:p>
          <a:p>
            <a:pPr lvl="1"/>
            <a:r>
              <a:rPr lang="en-US" dirty="0"/>
              <a:t>Guideline 2: Supervisors strive to </a:t>
            </a:r>
            <a:r>
              <a:rPr lang="en-US" b="1" dirty="0" smtClean="0">
                <a:solidFill>
                  <a:srgbClr val="FF0000"/>
                </a:solidFill>
              </a:rPr>
              <a:t>identify potential </a:t>
            </a:r>
            <a:r>
              <a:rPr lang="en-US" b="1" dirty="0">
                <a:solidFill>
                  <a:srgbClr val="FF0000"/>
                </a:solidFill>
              </a:rPr>
              <a:t>performance problems </a:t>
            </a:r>
            <a:r>
              <a:rPr lang="en-US" b="1" dirty="0" smtClean="0">
                <a:solidFill>
                  <a:srgbClr val="FF0000"/>
                </a:solidFill>
              </a:rPr>
              <a:t>promptly, communicate </a:t>
            </a:r>
            <a:r>
              <a:rPr lang="en-US" b="1" dirty="0">
                <a:solidFill>
                  <a:srgbClr val="FF0000"/>
                </a:solidFill>
              </a:rPr>
              <a:t>these to the supervisee, </a:t>
            </a:r>
            <a:r>
              <a:rPr lang="en-US" b="1" dirty="0" smtClean="0">
                <a:solidFill>
                  <a:srgbClr val="FF0000"/>
                </a:solidFill>
              </a:rPr>
              <a:t>and take </a:t>
            </a:r>
            <a:r>
              <a:rPr lang="en-US" b="1" dirty="0">
                <a:solidFill>
                  <a:srgbClr val="FF0000"/>
                </a:solidFill>
              </a:rPr>
              <a:t>steps to address these in a </a:t>
            </a:r>
            <a:r>
              <a:rPr lang="en-US" b="1" dirty="0" smtClean="0">
                <a:solidFill>
                  <a:srgbClr val="FF0000"/>
                </a:solidFill>
              </a:rPr>
              <a:t>timely manner </a:t>
            </a:r>
            <a:r>
              <a:rPr lang="en-US" b="1" dirty="0">
                <a:solidFill>
                  <a:srgbClr val="FF0000"/>
                </a:solidFill>
              </a:rPr>
              <a:t>allowing for opportunities to </a:t>
            </a:r>
            <a:r>
              <a:rPr lang="en-US" b="1" dirty="0" smtClean="0">
                <a:solidFill>
                  <a:srgbClr val="FF0000"/>
                </a:solidFill>
              </a:rPr>
              <a:t>effect change</a:t>
            </a:r>
          </a:p>
          <a:p>
            <a:pPr lvl="1"/>
            <a:r>
              <a:rPr lang="en-US" dirty="0"/>
              <a:t>Guideline 3: Supervisors are </a:t>
            </a:r>
            <a:r>
              <a:rPr lang="en-US" b="1" dirty="0">
                <a:solidFill>
                  <a:srgbClr val="FF0000"/>
                </a:solidFill>
              </a:rPr>
              <a:t>competent </a:t>
            </a:r>
            <a:r>
              <a:rPr lang="en-US" b="1" dirty="0" smtClean="0">
                <a:solidFill>
                  <a:srgbClr val="FF0000"/>
                </a:solidFill>
              </a:rPr>
              <a:t>in developing </a:t>
            </a:r>
            <a:r>
              <a:rPr lang="en-US" b="1" dirty="0">
                <a:solidFill>
                  <a:srgbClr val="FF0000"/>
                </a:solidFill>
              </a:rPr>
              <a:t>and implementing plans </a:t>
            </a:r>
            <a:r>
              <a:rPr lang="en-US" b="1" dirty="0" smtClean="0">
                <a:solidFill>
                  <a:srgbClr val="FF0000"/>
                </a:solidFill>
              </a:rPr>
              <a:t>to remediate </a:t>
            </a:r>
            <a:r>
              <a:rPr lang="en-US" b="1" dirty="0">
                <a:solidFill>
                  <a:srgbClr val="FF0000"/>
                </a:solidFill>
              </a:rPr>
              <a:t>performance </a:t>
            </a:r>
            <a:r>
              <a:rPr lang="en-US" b="1" dirty="0" smtClean="0">
                <a:solidFill>
                  <a:srgbClr val="FF0000"/>
                </a:solidFill>
              </a:rPr>
              <a:t>problems</a:t>
            </a:r>
          </a:p>
          <a:p>
            <a:pPr lvl="1"/>
            <a:r>
              <a:rPr lang="en-US" dirty="0"/>
              <a:t>Guideline 4: Supervisors are mindful of </a:t>
            </a:r>
            <a:r>
              <a:rPr lang="en-US" dirty="0" smtClean="0"/>
              <a:t>their </a:t>
            </a:r>
            <a:r>
              <a:rPr lang="en-US" b="1" dirty="0" smtClean="0">
                <a:solidFill>
                  <a:srgbClr val="FF0000"/>
                </a:solidFill>
              </a:rPr>
              <a:t>role </a:t>
            </a:r>
            <a:r>
              <a:rPr lang="en-US" b="1" dirty="0">
                <a:solidFill>
                  <a:srgbClr val="FF0000"/>
                </a:solidFill>
              </a:rPr>
              <a:t>as gatekeeper </a:t>
            </a:r>
            <a:r>
              <a:rPr lang="en-US" dirty="0"/>
              <a:t>and take </a:t>
            </a:r>
            <a:r>
              <a:rPr lang="en-US" dirty="0" smtClean="0"/>
              <a:t>appropriate and </a:t>
            </a:r>
            <a:r>
              <a:rPr lang="en-US" dirty="0"/>
              <a:t>ethical action in response to </a:t>
            </a:r>
            <a:r>
              <a:rPr lang="en-US" dirty="0" smtClean="0"/>
              <a:t>supervisee performance </a:t>
            </a:r>
            <a:r>
              <a:rPr lang="en-US" dirty="0"/>
              <a:t>problems</a:t>
            </a:r>
            <a:endParaRPr lang="en-US" dirty="0">
              <a:solidFill>
                <a:srgbClr val="FF0000"/>
              </a:solidFill>
            </a:endParaRPr>
          </a:p>
        </p:txBody>
      </p:sp>
    </p:spTree>
    <p:extLst>
      <p:ext uri="{BB962C8B-B14F-4D97-AF65-F5344CB8AC3E}">
        <p14:creationId xmlns:p14="http://schemas.microsoft.com/office/powerpoint/2010/main" val="17843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Description of Insufficient Professional Competence &amp; Inadequate Performance</a:t>
            </a:r>
            <a:endParaRPr lang="en-US" dirty="0"/>
          </a:p>
        </p:txBody>
      </p:sp>
      <p:sp>
        <p:nvSpPr>
          <p:cNvPr id="4" name="Text Placeholder 3"/>
          <p:cNvSpPr>
            <a:spLocks noGrp="1"/>
          </p:cNvSpPr>
          <p:nvPr>
            <p:ph type="body" idx="1"/>
          </p:nvPr>
        </p:nvSpPr>
        <p:spPr/>
        <p:txBody>
          <a:bodyPr>
            <a:normAutofit fontScale="55000" lnSpcReduction="20000"/>
          </a:bodyPr>
          <a:lstStyle/>
          <a:p>
            <a:r>
              <a:rPr lang="en-US" dirty="0" smtClean="0"/>
              <a:t>From WCU CAPS’ Training Manual (2016),</a:t>
            </a:r>
          </a:p>
          <a:p>
            <a:r>
              <a:rPr lang="en-US" dirty="0" smtClean="0"/>
              <a:t>adapted from Intern </a:t>
            </a:r>
            <a:r>
              <a:rPr lang="en-US" dirty="0"/>
              <a:t>Training Manual, Counseling and Career </a:t>
            </a:r>
            <a:r>
              <a:rPr lang="en-US" dirty="0" smtClean="0"/>
              <a:t>Services,</a:t>
            </a:r>
          </a:p>
          <a:p>
            <a:r>
              <a:rPr lang="en-US" dirty="0" smtClean="0"/>
              <a:t>University </a:t>
            </a:r>
            <a:r>
              <a:rPr lang="en-US" dirty="0"/>
              <a:t>of California, Santa Barbara</a:t>
            </a:r>
          </a:p>
          <a:p>
            <a:endParaRPr lang="en-US" dirty="0"/>
          </a:p>
        </p:txBody>
      </p:sp>
    </p:spTree>
    <p:extLst>
      <p:ext uri="{BB962C8B-B14F-4D97-AF65-F5344CB8AC3E}">
        <p14:creationId xmlns:p14="http://schemas.microsoft.com/office/powerpoint/2010/main" val="95249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0059" y="1665026"/>
            <a:ext cx="9990161" cy="2931572"/>
          </a:xfrm>
          <a:prstGeom prst="rect">
            <a:avLst/>
          </a:prstGeom>
        </p:spPr>
        <p:txBody>
          <a:bodyPr wrap="square">
            <a:spAutoFit/>
          </a:bodyPr>
          <a:lstStyle/>
          <a:p>
            <a:pPr>
              <a:spcBef>
                <a:spcPts val="1200"/>
              </a:spcBef>
              <a:spcAft>
                <a:spcPts val="300"/>
              </a:spcAft>
            </a:pPr>
            <a:r>
              <a:rPr lang="en-US" sz="2000" b="1" dirty="0">
                <a:latin typeface="+mj-lt"/>
              </a:rPr>
              <a:t>Insufficient Professional Competence and Inadequate Performance</a:t>
            </a:r>
          </a:p>
          <a:p>
            <a:r>
              <a:rPr lang="en-US" dirty="0">
                <a:latin typeface="+mj-lt"/>
                <a:ea typeface="Times New Roman" panose="02020603050405020304" pitchFamily="18" charset="0"/>
              </a:rPr>
              <a:t> </a:t>
            </a:r>
          </a:p>
          <a:p>
            <a:r>
              <a:rPr lang="en-US" dirty="0">
                <a:latin typeface="+mj-lt"/>
                <a:ea typeface="Times New Roman" panose="02020603050405020304" pitchFamily="18" charset="0"/>
              </a:rPr>
              <a:t>Insufficient professional competence is defined as interference in professional functioning which is reflected in one or more of the following ways:</a:t>
            </a:r>
          </a:p>
          <a:p>
            <a:r>
              <a:rPr lang="en-US" dirty="0">
                <a:latin typeface="+mj-lt"/>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latin typeface="+mj-lt"/>
                <a:ea typeface="Times New Roman" panose="02020603050405020304" pitchFamily="18" charset="0"/>
              </a:rPr>
              <a:t>An inability and/or unwillingness to acquire and integrate professional standards into one's repertoire of professional behavior</a:t>
            </a:r>
          </a:p>
          <a:p>
            <a:pPr marL="342900" marR="0" lvl="0" indent="-342900">
              <a:spcBef>
                <a:spcPts val="0"/>
              </a:spcBef>
              <a:spcAft>
                <a:spcPts val="0"/>
              </a:spcAft>
              <a:buFont typeface="Symbol" panose="05050102010706020507" pitchFamily="18" charset="2"/>
              <a:buChar char=""/>
            </a:pPr>
            <a:r>
              <a:rPr lang="en-US" dirty="0">
                <a:latin typeface="+mj-lt"/>
                <a:ea typeface="Times New Roman" panose="02020603050405020304" pitchFamily="18" charset="0"/>
              </a:rPr>
              <a:t>An inability to acquire professional skills in order to reach an acceptable level of competency</a:t>
            </a:r>
          </a:p>
          <a:p>
            <a:pPr marL="342900" marR="0" lvl="0" indent="-342900">
              <a:spcBef>
                <a:spcPts val="0"/>
              </a:spcBef>
              <a:spcAft>
                <a:spcPts val="0"/>
              </a:spcAft>
              <a:buFont typeface="Symbol" panose="05050102010706020507" pitchFamily="18" charset="2"/>
              <a:buChar char=""/>
            </a:pPr>
            <a:r>
              <a:rPr lang="en-US" dirty="0">
                <a:latin typeface="+mj-lt"/>
                <a:ea typeface="Times New Roman" panose="02020603050405020304" pitchFamily="18" charset="0"/>
              </a:rPr>
              <a:t>An inability to control personal stress, psychological dysfunction, and/or excessive emotional reactions which interfere with professional functioning.</a:t>
            </a:r>
            <a:endParaRPr lang="en-US" dirty="0">
              <a:effectLst/>
              <a:latin typeface="+mj-lt"/>
              <a:ea typeface="Times New Roman" panose="02020603050405020304" pitchFamily="18" charset="0"/>
            </a:endParaRPr>
          </a:p>
        </p:txBody>
      </p:sp>
    </p:spTree>
    <p:extLst>
      <p:ext uri="{BB962C8B-B14F-4D97-AF65-F5344CB8AC3E}">
        <p14:creationId xmlns:p14="http://schemas.microsoft.com/office/powerpoint/2010/main" val="1533298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50877" y="846161"/>
            <a:ext cx="10208525" cy="5029177"/>
          </a:xfrm>
        </p:spPr>
        <p:txBody>
          <a:bodyPr>
            <a:normAutofit fontScale="77500" lnSpcReduction="20000"/>
          </a:bodyPr>
          <a:lstStyle/>
          <a:p>
            <a:r>
              <a:rPr lang="en-US" dirty="0" smtClean="0"/>
              <a:t>Insufficient </a:t>
            </a:r>
            <a:r>
              <a:rPr lang="en-US" dirty="0"/>
              <a:t>professional competence is operationalized by evaluation forms and constitutes a </a:t>
            </a:r>
            <a:r>
              <a:rPr lang="en-US" b="1" dirty="0">
                <a:solidFill>
                  <a:srgbClr val="FF0000"/>
                </a:solidFill>
              </a:rPr>
              <a:t>rating of 1 out of 7 on any item or documentation of one of the concerns below brought by the individual supervisor to the Training Director</a:t>
            </a:r>
            <a:r>
              <a:rPr lang="en-US" dirty="0"/>
              <a:t>.  It typically takes the form of one of the following characteristics</a:t>
            </a:r>
            <a:r>
              <a:rPr lang="en-US" dirty="0" smtClean="0"/>
              <a:t>:</a:t>
            </a:r>
            <a:endParaRPr lang="en-US" dirty="0"/>
          </a:p>
          <a:p>
            <a:pPr lvl="1"/>
            <a:r>
              <a:rPr lang="en-US" dirty="0"/>
              <a:t>1.	The intern </a:t>
            </a:r>
            <a:r>
              <a:rPr lang="en-US" b="1" dirty="0">
                <a:solidFill>
                  <a:srgbClr val="FF0000"/>
                </a:solidFill>
              </a:rPr>
              <a:t>does not acknowledge, understand, or address a problem </a:t>
            </a:r>
            <a:r>
              <a:rPr lang="en-US" dirty="0"/>
              <a:t>when it is identified</a:t>
            </a:r>
            <a:r>
              <a:rPr lang="en-US" dirty="0" smtClean="0"/>
              <a:t>.</a:t>
            </a:r>
            <a:endParaRPr lang="en-US" dirty="0"/>
          </a:p>
          <a:p>
            <a:pPr lvl="1"/>
            <a:r>
              <a:rPr lang="en-US" dirty="0"/>
              <a:t>2.	A problem is not merely a reflection of a skill deficit which can be rectified by academic, didactic training, or supervision</a:t>
            </a:r>
            <a:r>
              <a:rPr lang="en-US" dirty="0" smtClean="0"/>
              <a:t>.</a:t>
            </a:r>
            <a:endParaRPr lang="en-US" dirty="0"/>
          </a:p>
          <a:p>
            <a:pPr lvl="1"/>
            <a:r>
              <a:rPr lang="en-US" dirty="0"/>
              <a:t>3.	The quality of services delivered by the intern is negatively affected to a significant degree</a:t>
            </a:r>
            <a:r>
              <a:rPr lang="en-US" dirty="0" smtClean="0"/>
              <a:t>.</a:t>
            </a:r>
            <a:endParaRPr lang="en-US" dirty="0"/>
          </a:p>
          <a:p>
            <a:pPr lvl="1"/>
            <a:r>
              <a:rPr lang="en-US" dirty="0"/>
              <a:t>4.	A problem is not restricted to one area of professional functioning</a:t>
            </a:r>
            <a:r>
              <a:rPr lang="en-US" dirty="0" smtClean="0"/>
              <a:t>.</a:t>
            </a:r>
            <a:endParaRPr lang="en-US" dirty="0"/>
          </a:p>
          <a:p>
            <a:pPr lvl="1"/>
            <a:r>
              <a:rPr lang="en-US" dirty="0"/>
              <a:t>5.	A </a:t>
            </a:r>
            <a:r>
              <a:rPr lang="en-US" b="1" dirty="0">
                <a:solidFill>
                  <a:srgbClr val="FF0000"/>
                </a:solidFill>
              </a:rPr>
              <a:t>disproportionate amount of attention by senior staff is required</a:t>
            </a:r>
            <a:r>
              <a:rPr lang="en-US" dirty="0" smtClean="0"/>
              <a:t>.</a:t>
            </a:r>
            <a:endParaRPr lang="en-US" dirty="0"/>
          </a:p>
          <a:p>
            <a:pPr lvl="1"/>
            <a:r>
              <a:rPr lang="en-US" dirty="0"/>
              <a:t>6.	The intern's behavior does not change as a function of feedback, remediation efforts, and/or time</a:t>
            </a:r>
            <a:r>
              <a:rPr lang="en-US" dirty="0" smtClean="0"/>
              <a:t>.</a:t>
            </a:r>
            <a:endParaRPr lang="en-US" dirty="0"/>
          </a:p>
          <a:p>
            <a:pPr lvl="1"/>
            <a:r>
              <a:rPr lang="en-US" dirty="0"/>
              <a:t>7.	A problematic behavior has potential for ethical or legal ramifications, if not addressed</a:t>
            </a:r>
            <a:r>
              <a:rPr lang="en-US" dirty="0" smtClean="0"/>
              <a:t>.</a:t>
            </a:r>
            <a:endParaRPr lang="en-US" dirty="0"/>
          </a:p>
          <a:p>
            <a:pPr lvl="1"/>
            <a:r>
              <a:rPr lang="en-US" dirty="0"/>
              <a:t>8.	The intern's behavior negatively impacts the public view of the agency</a:t>
            </a:r>
            <a:r>
              <a:rPr lang="en-US" dirty="0" smtClean="0"/>
              <a:t>.</a:t>
            </a:r>
            <a:endParaRPr lang="en-US" dirty="0"/>
          </a:p>
          <a:p>
            <a:r>
              <a:rPr lang="en-US" dirty="0"/>
              <a:t>Inadequate performance can be differentiated from insufficient professional competence in that it merely reflects a skill deficit, while insufficient professional competence reflects behavior and/or attitudes that prevent an intern from reaching competent practice.  Both are addressed by the remediation </a:t>
            </a:r>
            <a:r>
              <a:rPr lang="en-US" dirty="0" smtClean="0"/>
              <a:t>procedures</a:t>
            </a:r>
            <a:r>
              <a:rPr lang="en-US" dirty="0"/>
              <a:t>.</a:t>
            </a:r>
          </a:p>
        </p:txBody>
      </p:sp>
    </p:spTree>
    <p:extLst>
      <p:ext uri="{BB962C8B-B14F-4D97-AF65-F5344CB8AC3E}">
        <p14:creationId xmlns:p14="http://schemas.microsoft.com/office/powerpoint/2010/main" val="300283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Literature/Best Practices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688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71887" y="504825"/>
            <a:ext cx="4848225" cy="58483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32637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Addressing Problems of Insufficient Competence During the Internship Year (McCutcheon, 2008)</a:t>
            </a:r>
            <a:endParaRPr lang="en-US" sz="3600" dirty="0"/>
          </a:p>
        </p:txBody>
      </p:sp>
      <p:sp>
        <p:nvSpPr>
          <p:cNvPr id="3" name="Content Placeholder 2"/>
          <p:cNvSpPr>
            <a:spLocks noGrp="1"/>
          </p:cNvSpPr>
          <p:nvPr>
            <p:ph idx="1"/>
          </p:nvPr>
        </p:nvSpPr>
        <p:spPr>
          <a:xfrm>
            <a:off x="1295401" y="2556932"/>
            <a:ext cx="6279106" cy="3318936"/>
          </a:xfrm>
        </p:spPr>
        <p:txBody>
          <a:bodyPr/>
          <a:lstStyle/>
          <a:p>
            <a:r>
              <a:rPr lang="en-US" dirty="0" smtClean="0"/>
              <a:t>Gate keeping capacity for internship programs</a:t>
            </a:r>
          </a:p>
          <a:p>
            <a:pPr lvl="1"/>
            <a:r>
              <a:rPr lang="en-US" dirty="0" smtClean="0"/>
              <a:t>Policy recommendations for licensure eligibility immediately after doctoral degree</a:t>
            </a:r>
          </a:p>
          <a:p>
            <a:pPr lvl="1"/>
            <a:r>
              <a:rPr lang="en-US" dirty="0" smtClean="0"/>
              <a:t>Getting away from “Someone else will make the decision if this student is ready for independent practice”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002" y="2882900"/>
            <a:ext cx="2974997" cy="2275954"/>
          </a:xfrm>
          <a:prstGeom prst="rect">
            <a:avLst/>
          </a:prstGeom>
        </p:spPr>
      </p:pic>
    </p:spTree>
    <p:extLst>
      <p:ext uri="{BB962C8B-B14F-4D97-AF65-F5344CB8AC3E}">
        <p14:creationId xmlns:p14="http://schemas.microsoft.com/office/powerpoint/2010/main" val="2049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ACCTA last year…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6778" y="2557463"/>
            <a:ext cx="5898444" cy="3317875"/>
          </a:xfrm>
        </p:spPr>
      </p:pic>
    </p:spTree>
    <p:extLst>
      <p:ext uri="{BB962C8B-B14F-4D97-AF65-F5344CB8AC3E}">
        <p14:creationId xmlns:p14="http://schemas.microsoft.com/office/powerpoint/2010/main" val="221413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Addressing Problems of Insufficient Competence During the Internship Year (McCutcheon, 2008)</a:t>
            </a:r>
            <a:endParaRPr lang="en-US" sz="3600" dirty="0"/>
          </a:p>
        </p:txBody>
      </p:sp>
      <p:sp>
        <p:nvSpPr>
          <p:cNvPr id="3" name="Content Placeholder 2"/>
          <p:cNvSpPr>
            <a:spLocks noGrp="1"/>
          </p:cNvSpPr>
          <p:nvPr>
            <p:ph idx="1"/>
          </p:nvPr>
        </p:nvSpPr>
        <p:spPr/>
        <p:txBody>
          <a:bodyPr/>
          <a:lstStyle/>
          <a:p>
            <a:r>
              <a:rPr lang="en-US" dirty="0" smtClean="0"/>
              <a:t>Categories of interns who may exhibit problems of professional competence:</a:t>
            </a:r>
          </a:p>
          <a:p>
            <a:pPr marL="914400" lvl="1" indent="-457200">
              <a:buFont typeface="+mj-lt"/>
              <a:buAutoNum type="arabicPeriod"/>
            </a:pPr>
            <a:r>
              <a:rPr lang="en-US" dirty="0" smtClean="0"/>
              <a:t>Student with prior history of problems who still exhibits problems on internship</a:t>
            </a:r>
          </a:p>
          <a:p>
            <a:pPr marL="914400" lvl="1" indent="-457200">
              <a:buFont typeface="+mj-lt"/>
              <a:buAutoNum type="arabicPeriod"/>
            </a:pPr>
            <a:r>
              <a:rPr lang="en-US" dirty="0" smtClean="0"/>
              <a:t>Student with no history of competence problems who is identified as having problems on internship and won’t be able to finish internship successfully</a:t>
            </a:r>
          </a:p>
          <a:p>
            <a:pPr marL="914400" lvl="1" indent="-457200">
              <a:buFont typeface="+mj-lt"/>
              <a:buAutoNum type="arabicPeriod"/>
            </a:pPr>
            <a:r>
              <a:rPr lang="en-US" dirty="0" smtClean="0"/>
              <a:t>Student who is identified as having problems on internship, but is actually competent (e.g. what if you get it wrong)</a:t>
            </a:r>
          </a:p>
        </p:txBody>
      </p:sp>
    </p:spTree>
    <p:extLst>
      <p:ext uri="{BB962C8B-B14F-4D97-AF65-F5344CB8AC3E}">
        <p14:creationId xmlns:p14="http://schemas.microsoft.com/office/powerpoint/2010/main" val="1216394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Legal Exosystem: Risk Management in Addressing Student Competence Problems (Gilfoyle, 2008)</a:t>
            </a:r>
            <a:endParaRPr lang="en-US" sz="3200" dirty="0"/>
          </a:p>
        </p:txBody>
      </p:sp>
      <p:sp>
        <p:nvSpPr>
          <p:cNvPr id="3" name="Content Placeholder 2"/>
          <p:cNvSpPr>
            <a:spLocks noGrp="1"/>
          </p:cNvSpPr>
          <p:nvPr>
            <p:ph idx="1"/>
          </p:nvPr>
        </p:nvSpPr>
        <p:spPr>
          <a:xfrm>
            <a:off x="1295401" y="2556932"/>
            <a:ext cx="6251811" cy="3625504"/>
          </a:xfrm>
        </p:spPr>
        <p:txBody>
          <a:bodyPr>
            <a:normAutofit fontScale="77500" lnSpcReduction="20000"/>
          </a:bodyPr>
          <a:lstStyle/>
          <a:p>
            <a:r>
              <a:rPr lang="en-US" dirty="0"/>
              <a:t>Possibility of student challenging remediation plan (lack of due process, breach of contract, defamation, discrimination</a:t>
            </a:r>
            <a:r>
              <a:rPr lang="en-US" dirty="0" smtClean="0"/>
              <a:t>)</a:t>
            </a:r>
          </a:p>
          <a:p>
            <a:r>
              <a:rPr lang="en-US" dirty="0" smtClean="0"/>
              <a:t>Students have right to due process vs. being dismissed for reasons that are “arbitrary and capricious” (p. 203)</a:t>
            </a:r>
          </a:p>
          <a:p>
            <a:r>
              <a:rPr lang="en-US" dirty="0" smtClean="0"/>
              <a:t>Programs need to demonstrate</a:t>
            </a:r>
          </a:p>
          <a:p>
            <a:pPr lvl="1"/>
            <a:r>
              <a:rPr lang="en-US" dirty="0"/>
              <a:t>They made “considered and fair decision” (p. 202)</a:t>
            </a:r>
          </a:p>
          <a:p>
            <a:pPr lvl="1"/>
            <a:r>
              <a:rPr lang="en-US" dirty="0"/>
              <a:t>Trainee unable to fulfill required clinical work</a:t>
            </a:r>
          </a:p>
          <a:p>
            <a:pPr lvl="1"/>
            <a:r>
              <a:rPr lang="en-US" dirty="0"/>
              <a:t>Trainee was threat to </a:t>
            </a:r>
            <a:r>
              <a:rPr lang="en-US" dirty="0" smtClean="0"/>
              <a:t>colleagues/clients</a:t>
            </a:r>
            <a:endParaRPr lang="en-US" dirty="0"/>
          </a:p>
          <a:p>
            <a:pPr lvl="1"/>
            <a:r>
              <a:rPr lang="en-US" dirty="0" smtClean="0"/>
              <a:t>They have given notice (in writing) to student regarding problems</a:t>
            </a:r>
          </a:p>
          <a:p>
            <a:pPr lvl="1"/>
            <a:r>
              <a:rPr lang="en-US" dirty="0" smtClean="0"/>
              <a:t>They have given student opportunity to respond</a:t>
            </a:r>
          </a:p>
          <a:p>
            <a:pPr lvl="1"/>
            <a:r>
              <a:rPr lang="en-US" dirty="0" smtClean="0"/>
              <a:t>They are open in addressing problem</a:t>
            </a:r>
          </a:p>
          <a:p>
            <a:pPr lvl="1"/>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628" y="2761610"/>
            <a:ext cx="2833972" cy="2833972"/>
          </a:xfrm>
          <a:prstGeom prst="rect">
            <a:avLst/>
          </a:prstGeom>
        </p:spPr>
      </p:pic>
    </p:spTree>
    <p:extLst>
      <p:ext uri="{BB962C8B-B14F-4D97-AF65-F5344CB8AC3E}">
        <p14:creationId xmlns:p14="http://schemas.microsoft.com/office/powerpoint/2010/main" val="64592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Legal Exosystem: Risk Management in Addressing Student Competence Problems (Gilfoyle, 2008)</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smtClean="0"/>
              <a:t>Suggestions:</a:t>
            </a:r>
          </a:p>
          <a:p>
            <a:pPr lvl="1"/>
            <a:r>
              <a:rPr lang="en-US" dirty="0" smtClean="0"/>
              <a:t>Keep </a:t>
            </a:r>
            <a:r>
              <a:rPr lang="en-US" dirty="0"/>
              <a:t>good records</a:t>
            </a:r>
          </a:p>
          <a:p>
            <a:pPr lvl="1"/>
            <a:r>
              <a:rPr lang="en-US" dirty="0"/>
              <a:t>Link </a:t>
            </a:r>
            <a:r>
              <a:rPr lang="en-US" dirty="0" smtClean="0"/>
              <a:t>evaluations</a:t>
            </a:r>
            <a:r>
              <a:rPr lang="en-US" dirty="0"/>
              <a:t>, warnings, and </a:t>
            </a:r>
            <a:r>
              <a:rPr lang="en-US" dirty="0" smtClean="0"/>
              <a:t>decisions </a:t>
            </a:r>
            <a:r>
              <a:rPr lang="en-US" dirty="0"/>
              <a:t>to established training goals and </a:t>
            </a:r>
            <a:r>
              <a:rPr lang="en-US" dirty="0" smtClean="0"/>
              <a:t>objectives</a:t>
            </a:r>
            <a:r>
              <a:rPr lang="en-US" dirty="0"/>
              <a:t> </a:t>
            </a:r>
            <a:r>
              <a:rPr lang="en-US" dirty="0" smtClean="0"/>
              <a:t>&amp; essential job duties</a:t>
            </a:r>
            <a:endParaRPr lang="en-US" dirty="0"/>
          </a:p>
          <a:p>
            <a:pPr lvl="1"/>
            <a:r>
              <a:rPr lang="en-US" dirty="0"/>
              <a:t>Treat similar </a:t>
            </a:r>
            <a:r>
              <a:rPr lang="en-US" dirty="0" smtClean="0"/>
              <a:t>students </a:t>
            </a:r>
            <a:r>
              <a:rPr lang="en-US" dirty="0"/>
              <a:t>in similar </a:t>
            </a:r>
            <a:r>
              <a:rPr lang="en-US" dirty="0" smtClean="0"/>
              <a:t>manner – don’t have different standards for different students</a:t>
            </a:r>
          </a:p>
          <a:p>
            <a:pPr lvl="1"/>
            <a:r>
              <a:rPr lang="en-US" dirty="0" smtClean="0"/>
              <a:t>Have clearly established standards/goals/objectives in training manual, brochures</a:t>
            </a:r>
          </a:p>
          <a:p>
            <a:pPr lvl="1"/>
            <a:r>
              <a:rPr lang="en-US" dirty="0" smtClean="0"/>
              <a:t>Let students know expectations upfront (even in application materials/interview process)</a:t>
            </a:r>
          </a:p>
          <a:p>
            <a:pPr lvl="1"/>
            <a:r>
              <a:rPr lang="en-US" dirty="0" smtClean="0"/>
              <a:t>Review policies with supervisors – does policy match your actual practice?  No “freelancing” (p. 205)</a:t>
            </a:r>
          </a:p>
          <a:p>
            <a:pPr lvl="1"/>
            <a:r>
              <a:rPr lang="en-US" dirty="0" smtClean="0"/>
              <a:t>Be careful about how and to whom negative opinions about student are communicated (e.g. only to those who are involved in student evaluation (to avoid defamation)</a:t>
            </a:r>
          </a:p>
          <a:p>
            <a:pPr lvl="1"/>
            <a:r>
              <a:rPr lang="en-US" dirty="0" smtClean="0"/>
              <a:t>Let interns know that their evaluation will be shared with home programs</a:t>
            </a:r>
          </a:p>
        </p:txBody>
      </p:sp>
    </p:spTree>
    <p:extLst>
      <p:ext uri="{BB962C8B-B14F-4D97-AF65-F5344CB8AC3E}">
        <p14:creationId xmlns:p14="http://schemas.microsoft.com/office/powerpoint/2010/main" val="1515009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52687" y="609600"/>
            <a:ext cx="7286625" cy="5638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128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8875" y="1676400"/>
            <a:ext cx="7334250" cy="3505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4952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Information Processing As Problem Solving: Collaborative Approach to Student Insufficient Competence (Wester et al., 2008)</a:t>
            </a:r>
            <a:endParaRPr lang="en-US" sz="2800" dirty="0"/>
          </a:p>
        </p:txBody>
      </p:sp>
      <p:sp>
        <p:nvSpPr>
          <p:cNvPr id="3" name="Content Placeholder 2"/>
          <p:cNvSpPr>
            <a:spLocks noGrp="1"/>
          </p:cNvSpPr>
          <p:nvPr>
            <p:ph idx="1"/>
          </p:nvPr>
        </p:nvSpPr>
        <p:spPr/>
        <p:txBody>
          <a:bodyPr>
            <a:normAutofit fontScale="92500"/>
          </a:bodyPr>
          <a:lstStyle/>
          <a:p>
            <a:r>
              <a:rPr lang="en-US" dirty="0" smtClean="0"/>
              <a:t>Taking a collaborative approach to identifying and addressing competency issues</a:t>
            </a:r>
          </a:p>
          <a:p>
            <a:r>
              <a:rPr lang="en-US" dirty="0" smtClean="0"/>
              <a:t>E.g., not passing the buck or assuming that other supervisors or the Training Director are dealing with the situation</a:t>
            </a:r>
          </a:p>
          <a:p>
            <a:r>
              <a:rPr lang="en-US" dirty="0" smtClean="0"/>
              <a:t>Making decisions about competence in interactive, group format</a:t>
            </a:r>
          </a:p>
          <a:p>
            <a:pPr lvl="1"/>
            <a:r>
              <a:rPr lang="en-US" dirty="0" smtClean="0"/>
              <a:t>Having meetings between faculty members and training director and arriving at decision together</a:t>
            </a:r>
          </a:p>
          <a:p>
            <a:pPr lvl="1"/>
            <a:r>
              <a:rPr lang="en-US" dirty="0" smtClean="0"/>
              <a:t>Reduces stress to an individual supervisor, and helps protect the student</a:t>
            </a:r>
          </a:p>
          <a:p>
            <a:pPr lvl="1"/>
            <a:r>
              <a:rPr lang="en-US" dirty="0" smtClean="0"/>
              <a:t>Draws upon collective experience of the group</a:t>
            </a:r>
          </a:p>
        </p:txBody>
      </p:sp>
    </p:spTree>
    <p:extLst>
      <p:ext uri="{BB962C8B-B14F-4D97-AF65-F5344CB8AC3E}">
        <p14:creationId xmlns:p14="http://schemas.microsoft.com/office/powerpoint/2010/main" val="1830203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6562" y="762952"/>
            <a:ext cx="6396038" cy="5342325"/>
          </a:xfrm>
          <a:prstGeom prst="rect">
            <a:avLst/>
          </a:prstGeom>
        </p:spPr>
      </p:pic>
    </p:spTree>
    <p:extLst>
      <p:ext uri="{BB962C8B-B14F-4D97-AF65-F5344CB8AC3E}">
        <p14:creationId xmlns:p14="http://schemas.microsoft.com/office/powerpoint/2010/main" val="4204793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Information Processing As Problem Solving: Collaborative Approach to Student Insufficient Competence (Wester et al., 2008)</a:t>
            </a:r>
            <a:endParaRPr lang="en-US" sz="2800" dirty="0"/>
          </a:p>
        </p:txBody>
      </p:sp>
      <p:sp>
        <p:nvSpPr>
          <p:cNvPr id="3" name="Content Placeholder 2"/>
          <p:cNvSpPr>
            <a:spLocks noGrp="1"/>
          </p:cNvSpPr>
          <p:nvPr>
            <p:ph idx="1"/>
          </p:nvPr>
        </p:nvSpPr>
        <p:spPr/>
        <p:txBody>
          <a:bodyPr>
            <a:normAutofit/>
          </a:bodyPr>
          <a:lstStyle/>
          <a:p>
            <a:r>
              <a:rPr lang="en-US" dirty="0" smtClean="0"/>
              <a:t>Recommendations:</a:t>
            </a:r>
          </a:p>
          <a:p>
            <a:pPr lvl="1"/>
            <a:r>
              <a:rPr lang="en-US" dirty="0" smtClean="0"/>
              <a:t>Make decisions collaboratively as a group, not in a vacuum</a:t>
            </a:r>
          </a:p>
          <a:p>
            <a:pPr lvl="1"/>
            <a:r>
              <a:rPr lang="en-US" dirty="0" smtClean="0"/>
              <a:t>Understand the impact remediation plans can have on student</a:t>
            </a:r>
          </a:p>
          <a:p>
            <a:pPr lvl="1"/>
            <a:r>
              <a:rPr lang="en-US" dirty="0" smtClean="0"/>
              <a:t>Be conscious of potential legal/malpractice implications if problems aren’t addressed</a:t>
            </a:r>
          </a:p>
          <a:p>
            <a:pPr lvl="1"/>
            <a:r>
              <a:rPr lang="en-US" dirty="0" smtClean="0"/>
              <a:t>Try to assess and address problems early</a:t>
            </a:r>
          </a:p>
          <a:p>
            <a:pPr lvl="1"/>
            <a:r>
              <a:rPr lang="en-US" dirty="0" smtClean="0"/>
              <a:t>Consult with state ethics board, accreditation bodies, legal counsel, human resources</a:t>
            </a:r>
          </a:p>
        </p:txBody>
      </p:sp>
    </p:spTree>
    <p:extLst>
      <p:ext uri="{BB962C8B-B14F-4D97-AF65-F5344CB8AC3E}">
        <p14:creationId xmlns:p14="http://schemas.microsoft.com/office/powerpoint/2010/main" val="3172898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Fundamentals of Clinical Supervision </a:t>
            </a:r>
            <a:r>
              <a:rPr lang="en-US" dirty="0" smtClean="0"/>
              <a:t>(Bernard &amp; Goodyear, 2009)</a:t>
            </a:r>
            <a:endParaRPr lang="en-US" dirty="0"/>
          </a:p>
        </p:txBody>
      </p:sp>
      <p:sp>
        <p:nvSpPr>
          <p:cNvPr id="3" name="Content Placeholder 2"/>
          <p:cNvSpPr>
            <a:spLocks noGrp="1"/>
          </p:cNvSpPr>
          <p:nvPr>
            <p:ph idx="1"/>
          </p:nvPr>
        </p:nvSpPr>
        <p:spPr/>
        <p:txBody>
          <a:bodyPr/>
          <a:lstStyle/>
          <a:p>
            <a:r>
              <a:rPr lang="en-US" dirty="0" smtClean="0"/>
              <a:t>Before implementing remediation:</a:t>
            </a:r>
          </a:p>
          <a:p>
            <a:pPr lvl="1"/>
            <a:r>
              <a:rPr lang="en-US" dirty="0" smtClean="0"/>
              <a:t>Have extensive discussion with other staff</a:t>
            </a:r>
          </a:p>
          <a:p>
            <a:pPr lvl="1"/>
            <a:r>
              <a:rPr lang="en-US" dirty="0" smtClean="0"/>
              <a:t>Review impressions/possible interventions</a:t>
            </a:r>
          </a:p>
          <a:p>
            <a:pPr lvl="1"/>
            <a:r>
              <a:rPr lang="en-US" dirty="0" smtClean="0"/>
              <a:t>Judge seriousness of situation</a:t>
            </a:r>
          </a:p>
          <a:p>
            <a:pPr lvl="1"/>
            <a:r>
              <a:rPr lang="en-US" dirty="0" smtClean="0"/>
              <a:t>Review documentation to this point</a:t>
            </a:r>
          </a:p>
          <a:p>
            <a:pPr lvl="1"/>
            <a:r>
              <a:rPr lang="en-US" dirty="0" smtClean="0"/>
              <a:t>Anticipate how others in system may respond to plan (clients, supervisors, administration, other staff, other interns)</a:t>
            </a:r>
          </a:p>
          <a:p>
            <a:pPr lvl="1"/>
            <a:endParaRPr lang="en-US" dirty="0"/>
          </a:p>
        </p:txBody>
      </p:sp>
    </p:spTree>
    <p:extLst>
      <p:ext uri="{BB962C8B-B14F-4D97-AF65-F5344CB8AC3E}">
        <p14:creationId xmlns:p14="http://schemas.microsoft.com/office/powerpoint/2010/main" val="1009693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Fundamentals of Clinical Supervision </a:t>
            </a:r>
            <a:r>
              <a:rPr lang="en-US" dirty="0" smtClean="0"/>
              <a:t>(Bernard &amp; Goodyear, 2009)</a:t>
            </a:r>
            <a:endParaRPr lang="en-US" dirty="0"/>
          </a:p>
        </p:txBody>
      </p:sp>
      <p:sp>
        <p:nvSpPr>
          <p:cNvPr id="3" name="Content Placeholder 2"/>
          <p:cNvSpPr>
            <a:spLocks noGrp="1"/>
          </p:cNvSpPr>
          <p:nvPr>
            <p:ph idx="1"/>
          </p:nvPr>
        </p:nvSpPr>
        <p:spPr/>
        <p:txBody>
          <a:bodyPr>
            <a:normAutofit lnSpcReduction="10000"/>
          </a:bodyPr>
          <a:lstStyle/>
          <a:p>
            <a:r>
              <a:rPr lang="en-US" dirty="0" smtClean="0"/>
              <a:t>In remediation plan, document:</a:t>
            </a:r>
          </a:p>
          <a:p>
            <a:pPr lvl="1"/>
            <a:r>
              <a:rPr lang="en-US" dirty="0" smtClean="0"/>
              <a:t>Specific behaviors/areas of functioning that are of concern</a:t>
            </a:r>
          </a:p>
          <a:p>
            <a:pPr lvl="1"/>
            <a:r>
              <a:rPr lang="en-US" dirty="0" smtClean="0"/>
              <a:t>Linkages between these behaviors and written evaluations</a:t>
            </a:r>
          </a:p>
          <a:p>
            <a:pPr lvl="1"/>
            <a:r>
              <a:rPr lang="en-US" dirty="0" smtClean="0"/>
              <a:t>Ways deficiencies can be addressed</a:t>
            </a:r>
          </a:p>
          <a:p>
            <a:pPr lvl="1"/>
            <a:r>
              <a:rPr lang="en-US" dirty="0" smtClean="0"/>
              <a:t>Timeframe during which progress will be reviewed</a:t>
            </a:r>
          </a:p>
          <a:p>
            <a:pPr lvl="1"/>
            <a:r>
              <a:rPr lang="en-US" dirty="0" smtClean="0"/>
              <a:t>How trainee’s functioning/responsibilities will change (e.g. having increased supervision)</a:t>
            </a:r>
          </a:p>
          <a:p>
            <a:pPr lvl="1"/>
            <a:r>
              <a:rPr lang="en-US" dirty="0" smtClean="0"/>
              <a:t>How trainee can appeal/challenge decision (e.g. due process)</a:t>
            </a:r>
          </a:p>
          <a:p>
            <a:pPr lvl="1"/>
            <a:endParaRPr lang="en-US" dirty="0"/>
          </a:p>
        </p:txBody>
      </p:sp>
    </p:spTree>
    <p:extLst>
      <p:ext uri="{BB962C8B-B14F-4D97-AF65-F5344CB8AC3E}">
        <p14:creationId xmlns:p14="http://schemas.microsoft.com/office/powerpoint/2010/main" val="388151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92500"/>
          </a:bodyPr>
          <a:lstStyle/>
          <a:p>
            <a:r>
              <a:rPr lang="en-US" dirty="0" smtClean="0"/>
              <a:t>Participants will be able to:</a:t>
            </a:r>
          </a:p>
          <a:p>
            <a:pPr lvl="1"/>
            <a:r>
              <a:rPr lang="en-US" dirty="0" smtClean="0"/>
              <a:t>Recognize </a:t>
            </a:r>
            <a:r>
              <a:rPr lang="en-US" dirty="0"/>
              <a:t>when the implementation of a remediation plan is necessary</a:t>
            </a:r>
            <a:r>
              <a:rPr lang="en-US" dirty="0" smtClean="0"/>
              <a:t>.</a:t>
            </a:r>
            <a:endParaRPr lang="en-US" dirty="0"/>
          </a:p>
          <a:p>
            <a:pPr lvl="1"/>
            <a:r>
              <a:rPr lang="en-US" dirty="0" smtClean="0"/>
              <a:t>Apply </a:t>
            </a:r>
            <a:r>
              <a:rPr lang="en-US" dirty="0"/>
              <a:t>relevant literature, best practices, and “lessons learned” related to remediation plans and managing issues with professional competence</a:t>
            </a:r>
            <a:r>
              <a:rPr lang="en-US" dirty="0" smtClean="0"/>
              <a:t>.</a:t>
            </a:r>
            <a:endParaRPr lang="en-US" dirty="0"/>
          </a:p>
          <a:p>
            <a:pPr lvl="1"/>
            <a:r>
              <a:rPr lang="en-US" dirty="0" smtClean="0"/>
              <a:t>Utilize </a:t>
            </a:r>
            <a:r>
              <a:rPr lang="en-US" dirty="0"/>
              <a:t>case studies and example documentation in the implementation of remediation plans</a:t>
            </a:r>
            <a:r>
              <a:rPr lang="en-US" dirty="0" smtClean="0"/>
              <a:t>.</a:t>
            </a:r>
            <a:endParaRPr lang="en-US" dirty="0"/>
          </a:p>
          <a:p>
            <a:pPr lvl="1"/>
            <a:r>
              <a:rPr lang="en-US" dirty="0" smtClean="0"/>
              <a:t>Discuss </a:t>
            </a:r>
            <a:r>
              <a:rPr lang="en-US" dirty="0"/>
              <a:t>and troubleshoot situations when the remediation plan does not go “according to plan</a:t>
            </a:r>
            <a:r>
              <a:rPr lang="en-US" dirty="0" smtClean="0"/>
              <a:t>.”</a:t>
            </a:r>
          </a:p>
          <a:p>
            <a:pPr lvl="1"/>
            <a:r>
              <a:rPr lang="en-US" dirty="0"/>
              <a:t>Apply self-care strategies in managing remediation plans.</a:t>
            </a:r>
          </a:p>
          <a:p>
            <a:pPr lvl="1"/>
            <a:endParaRPr lang="en-US" dirty="0"/>
          </a:p>
          <a:p>
            <a:endParaRPr lang="en-US" dirty="0"/>
          </a:p>
        </p:txBody>
      </p:sp>
    </p:spTree>
    <p:extLst>
      <p:ext uri="{BB962C8B-B14F-4D97-AF65-F5344CB8AC3E}">
        <p14:creationId xmlns:p14="http://schemas.microsoft.com/office/powerpoint/2010/main" val="2509304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TD’s Perceptions of Faculty Behaviors When Dealing with Trainee Competence Problems (Forrest et al., 2013)</a:t>
            </a:r>
            <a:endParaRPr lang="en-US" sz="3200" dirty="0"/>
          </a:p>
        </p:txBody>
      </p:sp>
      <p:sp>
        <p:nvSpPr>
          <p:cNvPr id="3" name="Content Placeholder 2"/>
          <p:cNvSpPr>
            <a:spLocks noGrp="1"/>
          </p:cNvSpPr>
          <p:nvPr>
            <p:ph idx="1"/>
          </p:nvPr>
        </p:nvSpPr>
        <p:spPr/>
        <p:txBody>
          <a:bodyPr/>
          <a:lstStyle/>
          <a:p>
            <a:r>
              <a:rPr lang="en-US" dirty="0" smtClean="0"/>
              <a:t>Effective program strategies</a:t>
            </a:r>
          </a:p>
          <a:p>
            <a:r>
              <a:rPr lang="en-US" dirty="0" smtClean="0"/>
              <a:t>Ineffective program strategies</a:t>
            </a:r>
          </a:p>
          <a:p>
            <a:r>
              <a:rPr lang="en-US" dirty="0" smtClean="0"/>
              <a:t>(see next slide)</a:t>
            </a:r>
            <a:endParaRPr lang="en-US" dirty="0"/>
          </a:p>
        </p:txBody>
      </p:sp>
    </p:spTree>
    <p:extLst>
      <p:ext uri="{BB962C8B-B14F-4D97-AF65-F5344CB8AC3E}">
        <p14:creationId xmlns:p14="http://schemas.microsoft.com/office/powerpoint/2010/main" val="2355926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0" y="1090612"/>
            <a:ext cx="10287000" cy="46767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87924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3475" y="1852612"/>
            <a:ext cx="9925050" cy="31527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6857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Recognizing, Assessing, and Intervening with Problems of Professional Competence (Kaslow et al., 2007)</a:t>
            </a:r>
            <a:endParaRPr lang="en-US" sz="3200" dirty="0"/>
          </a:p>
        </p:txBody>
      </p:sp>
      <p:sp>
        <p:nvSpPr>
          <p:cNvPr id="3" name="Content Placeholder 2"/>
          <p:cNvSpPr>
            <a:spLocks noGrp="1"/>
          </p:cNvSpPr>
          <p:nvPr>
            <p:ph idx="1"/>
          </p:nvPr>
        </p:nvSpPr>
        <p:spPr/>
        <p:txBody>
          <a:bodyPr/>
          <a:lstStyle/>
          <a:p>
            <a:r>
              <a:rPr lang="en-US" dirty="0" smtClean="0"/>
              <a:t>Good remediation plans:</a:t>
            </a:r>
          </a:p>
          <a:p>
            <a:pPr lvl="1"/>
            <a:r>
              <a:rPr lang="en-US" dirty="0" smtClean="0"/>
              <a:t>Have constructive and educative tone</a:t>
            </a:r>
          </a:p>
          <a:p>
            <a:pPr lvl="1"/>
            <a:r>
              <a:rPr lang="en-US" dirty="0" smtClean="0"/>
              <a:t>Identify specific areas of deficit</a:t>
            </a:r>
          </a:p>
          <a:p>
            <a:pPr lvl="1"/>
            <a:r>
              <a:rPr lang="en-US" dirty="0" smtClean="0"/>
              <a:t>Tie to benchmarks/expectations that have already been communicated</a:t>
            </a:r>
          </a:p>
          <a:p>
            <a:pPr lvl="1"/>
            <a:r>
              <a:rPr lang="en-US" dirty="0" smtClean="0"/>
              <a:t>Give expectations for how improvement can be demonstrated</a:t>
            </a:r>
          </a:p>
          <a:p>
            <a:pPr lvl="1"/>
            <a:r>
              <a:rPr lang="en-US" dirty="0" smtClean="0"/>
              <a:t>Tell how you’ll know you’re “done” with the remediation plan</a:t>
            </a:r>
          </a:p>
          <a:p>
            <a:pPr lvl="1"/>
            <a:r>
              <a:rPr lang="en-US" dirty="0" smtClean="0"/>
              <a:t>Give timeline</a:t>
            </a:r>
            <a:endParaRPr lang="en-US" dirty="0"/>
          </a:p>
        </p:txBody>
      </p:sp>
    </p:spTree>
    <p:extLst>
      <p:ext uri="{BB962C8B-B14F-4D97-AF65-F5344CB8AC3E}">
        <p14:creationId xmlns:p14="http://schemas.microsoft.com/office/powerpoint/2010/main" val="3104444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7397" y="217170"/>
            <a:ext cx="7815263" cy="6397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369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Multicultural/Diversity Issues and</a:t>
            </a:r>
            <a:br>
              <a:rPr lang="en-US" dirty="0" smtClean="0"/>
            </a:br>
            <a:r>
              <a:rPr lang="en-US" dirty="0" smtClean="0"/>
              <a:t>Remediation Plans</a:t>
            </a:r>
            <a:endParaRPr lang="en-US" dirty="0"/>
          </a:p>
        </p:txBody>
      </p:sp>
      <p:sp>
        <p:nvSpPr>
          <p:cNvPr id="3" name="Content Placeholder 2"/>
          <p:cNvSpPr>
            <a:spLocks noGrp="1"/>
          </p:cNvSpPr>
          <p:nvPr>
            <p:ph idx="1"/>
          </p:nvPr>
        </p:nvSpPr>
        <p:spPr>
          <a:xfrm>
            <a:off x="1295401" y="2556932"/>
            <a:ext cx="6347345" cy="3318936"/>
          </a:xfrm>
        </p:spPr>
        <p:txBody>
          <a:bodyPr>
            <a:normAutofit fontScale="85000" lnSpcReduction="20000"/>
          </a:bodyPr>
          <a:lstStyle/>
          <a:p>
            <a:r>
              <a:rPr lang="en-US" dirty="0" smtClean="0"/>
              <a:t>Power differential</a:t>
            </a:r>
          </a:p>
          <a:p>
            <a:r>
              <a:rPr lang="en-US" dirty="0" smtClean="0"/>
              <a:t>SES differences (e.g. ability to afford professional dress)</a:t>
            </a:r>
          </a:p>
          <a:p>
            <a:r>
              <a:rPr lang="en-US" dirty="0" smtClean="0"/>
              <a:t>Disability issues (e.g. use of term “impaired”) and not diagnosing trainees (Falender et al., 2009)</a:t>
            </a:r>
          </a:p>
          <a:p>
            <a:r>
              <a:rPr lang="en-US" dirty="0" smtClean="0"/>
              <a:t>Language (e.g. language barrier for international students) – (Forrest et al., 2013)</a:t>
            </a:r>
          </a:p>
          <a:p>
            <a:r>
              <a:rPr lang="en-US" dirty="0" smtClean="0"/>
              <a:t>Inadvertent racism, bias, cultural insensitivity towards minority trainees (</a:t>
            </a:r>
            <a:r>
              <a:rPr lang="en-US" dirty="0"/>
              <a:t>Forrest et al., 2013) </a:t>
            </a:r>
            <a:endParaRPr lang="en-US" dirty="0" smtClean="0"/>
          </a:p>
          <a:p>
            <a:pPr lvl="1"/>
            <a:r>
              <a:rPr lang="en-US" dirty="0" smtClean="0"/>
              <a:t>But also trainees using accusations of racism as means of avoiding looking at their professional competence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6771" y="2556932"/>
            <a:ext cx="3318936" cy="3318936"/>
          </a:xfrm>
          <a:prstGeom prst="rect">
            <a:avLst/>
          </a:prstGeom>
        </p:spPr>
      </p:pic>
    </p:spTree>
    <p:extLst>
      <p:ext uri="{BB962C8B-B14F-4D97-AF65-F5344CB8AC3E}">
        <p14:creationId xmlns:p14="http://schemas.microsoft.com/office/powerpoint/2010/main" val="2752393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Self-Care</a:t>
            </a:r>
            <a:endParaRPr lang="en-US" dirty="0"/>
          </a:p>
        </p:txBody>
      </p:sp>
      <p:sp>
        <p:nvSpPr>
          <p:cNvPr id="3" name="Content Placeholder 2"/>
          <p:cNvSpPr>
            <a:spLocks noGrp="1"/>
          </p:cNvSpPr>
          <p:nvPr>
            <p:ph idx="1"/>
          </p:nvPr>
        </p:nvSpPr>
        <p:spPr>
          <a:xfrm>
            <a:off x="1295401" y="2556932"/>
            <a:ext cx="6893256" cy="3318936"/>
          </a:xfrm>
        </p:spPr>
        <p:txBody>
          <a:bodyPr>
            <a:normAutofit fontScale="85000" lnSpcReduction="10000"/>
          </a:bodyPr>
          <a:lstStyle/>
          <a:p>
            <a:r>
              <a:rPr lang="en-US" dirty="0" smtClean="0"/>
              <a:t>(McCutcheon, 2008, p. 211)</a:t>
            </a:r>
          </a:p>
          <a:p>
            <a:pPr lvl="1"/>
            <a:r>
              <a:rPr lang="en-US" b="1" dirty="0" smtClean="0">
                <a:solidFill>
                  <a:srgbClr val="FF0000"/>
                </a:solidFill>
              </a:rPr>
              <a:t>“…the professional and personal stresses inherent in a remediation process are profound for faculty and students.”</a:t>
            </a:r>
          </a:p>
          <a:p>
            <a:pPr lvl="1"/>
            <a:r>
              <a:rPr lang="en-US" dirty="0" smtClean="0">
                <a:solidFill>
                  <a:schemeClr val="tx1"/>
                </a:solidFill>
              </a:rPr>
              <a:t>“…Given this expectation of competence [by the time a student is on internship], </a:t>
            </a:r>
            <a:r>
              <a:rPr lang="en-US" b="1" dirty="0" smtClean="0">
                <a:solidFill>
                  <a:srgbClr val="FF0000"/>
                </a:solidFill>
              </a:rPr>
              <a:t>both faculty and interns experience understandable confusion and anxiety </a:t>
            </a:r>
            <a:r>
              <a:rPr lang="en-US" dirty="0" smtClean="0">
                <a:solidFill>
                  <a:schemeClr val="tx1"/>
                </a:solidFill>
              </a:rPr>
              <a:t>when a member of the intern class is identified as having problems in performance.”</a:t>
            </a:r>
          </a:p>
          <a:p>
            <a:pPr lvl="1"/>
            <a:r>
              <a:rPr lang="en-US" dirty="0" smtClean="0">
                <a:solidFill>
                  <a:schemeClr val="tx1"/>
                </a:solidFill>
              </a:rPr>
              <a:t>“The importance of making an accurate assessment in a situation that has some degree of uncertainty or ambiguity </a:t>
            </a:r>
            <a:r>
              <a:rPr lang="en-US" b="1" dirty="0" smtClean="0">
                <a:solidFill>
                  <a:srgbClr val="FF0000"/>
                </a:solidFill>
              </a:rPr>
              <a:t>makes due process and remediation efforts enormously stressful </a:t>
            </a:r>
            <a:r>
              <a:rPr lang="en-US" dirty="0" smtClean="0">
                <a:solidFill>
                  <a:schemeClr val="tx1"/>
                </a:solidFill>
              </a:rPr>
              <a:t>for most ITD’s [internship training directors] and interns.”</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6597" y="2707374"/>
            <a:ext cx="2640411" cy="3168493"/>
          </a:xfrm>
          <a:prstGeom prst="rect">
            <a:avLst/>
          </a:prstGeom>
        </p:spPr>
      </p:pic>
    </p:spTree>
    <p:extLst>
      <p:ext uri="{BB962C8B-B14F-4D97-AF65-F5344CB8AC3E}">
        <p14:creationId xmlns:p14="http://schemas.microsoft.com/office/powerpoint/2010/main" val="18511948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Self-Care</a:t>
            </a:r>
            <a:endParaRPr lang="en-US" dirty="0"/>
          </a:p>
        </p:txBody>
      </p:sp>
      <p:sp>
        <p:nvSpPr>
          <p:cNvPr id="3" name="Content Placeholder 2"/>
          <p:cNvSpPr>
            <a:spLocks noGrp="1"/>
          </p:cNvSpPr>
          <p:nvPr>
            <p:ph idx="1"/>
          </p:nvPr>
        </p:nvSpPr>
        <p:spPr/>
        <p:txBody>
          <a:bodyPr/>
          <a:lstStyle/>
          <a:p>
            <a:r>
              <a:rPr lang="en-US" dirty="0" smtClean="0"/>
              <a:t>(Wester et al., 2008, p. 197)</a:t>
            </a:r>
          </a:p>
          <a:p>
            <a:pPr lvl="1"/>
            <a:r>
              <a:rPr lang="en-US" dirty="0"/>
              <a:t>“many supervisors </a:t>
            </a:r>
            <a:r>
              <a:rPr lang="en-US" b="1" dirty="0">
                <a:solidFill>
                  <a:srgbClr val="FF0000"/>
                </a:solidFill>
              </a:rPr>
              <a:t>feel unprepared to make decisions regarding student incompetence </a:t>
            </a:r>
            <a:r>
              <a:rPr lang="en-US" dirty="0"/>
              <a:t>and report </a:t>
            </a:r>
            <a:r>
              <a:rPr lang="en-US" b="1" dirty="0">
                <a:solidFill>
                  <a:srgbClr val="FF0000"/>
                </a:solidFill>
              </a:rPr>
              <a:t>feeling fearful as well as guilty </a:t>
            </a:r>
            <a:r>
              <a:rPr lang="en-US" dirty="0"/>
              <a:t>about making difficult decisions or intervening in student </a:t>
            </a:r>
            <a:r>
              <a:rPr lang="en-US" dirty="0" smtClean="0"/>
              <a:t>training”</a:t>
            </a:r>
            <a:endParaRPr lang="en-US" dirty="0"/>
          </a:p>
          <a:p>
            <a:pPr lvl="1"/>
            <a:r>
              <a:rPr lang="en-US" dirty="0" smtClean="0"/>
              <a:t>“…it </a:t>
            </a:r>
            <a:r>
              <a:rPr lang="en-US" dirty="0"/>
              <a:t>is sometimes the case that faculty’s gatekeeper role, as well as their ethical imperative to protect the public, necessitates them to dismiss a student who cannot effectively function as a clinician. It is a hard decision to make, and as such its potential consequences to faculty including </a:t>
            </a:r>
            <a:r>
              <a:rPr lang="en-US" b="1" dirty="0">
                <a:solidFill>
                  <a:srgbClr val="FF0000"/>
                </a:solidFill>
              </a:rPr>
              <a:t>depression, anxiety, frustration, and indecision </a:t>
            </a:r>
            <a:r>
              <a:rPr lang="en-US" dirty="0"/>
              <a:t>need to be taken into account</a:t>
            </a:r>
            <a:r>
              <a:rPr lang="en-US" dirty="0" smtClean="0"/>
              <a:t>.”</a:t>
            </a:r>
            <a:endParaRPr lang="en-US" dirty="0"/>
          </a:p>
        </p:txBody>
      </p:sp>
    </p:spTree>
    <p:extLst>
      <p:ext uri="{BB962C8B-B14F-4D97-AF65-F5344CB8AC3E}">
        <p14:creationId xmlns:p14="http://schemas.microsoft.com/office/powerpoint/2010/main" val="3898064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53474569"/>
              </p:ext>
            </p:extLst>
          </p:nvPr>
        </p:nvGraphicFramePr>
        <p:xfrm>
          <a:off x="1105469" y="1078150"/>
          <a:ext cx="9601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103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Self-Care:</a:t>
            </a:r>
            <a:br>
              <a:rPr lang="en-US" dirty="0" smtClean="0"/>
            </a:br>
            <a:r>
              <a:rPr lang="en-US" i="1" dirty="0"/>
              <a:t>Leaving It At The Office </a:t>
            </a:r>
            <a:r>
              <a:rPr lang="en-US" dirty="0"/>
              <a:t>(Norcross &amp; Guy, 2007</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Professional Bill of Rights for Psychotherapists (adapted from Jansen and Myers, 1981)</a:t>
            </a:r>
          </a:p>
          <a:p>
            <a:r>
              <a:rPr lang="en-US" dirty="0" smtClean="0"/>
              <a:t>Psychotherapists have the right:</a:t>
            </a:r>
          </a:p>
          <a:p>
            <a:pPr marL="800100" lvl="1" indent="-342900">
              <a:buFont typeface="+mj-lt"/>
              <a:buAutoNum type="arabicPeriod"/>
            </a:pPr>
            <a:r>
              <a:rPr lang="en-US" dirty="0" smtClean="0"/>
              <a:t>To say “no” to their clients</a:t>
            </a:r>
          </a:p>
          <a:p>
            <a:pPr marL="800100" lvl="1" indent="-342900">
              <a:buFont typeface="+mj-lt"/>
              <a:buAutoNum type="arabicPeriod"/>
            </a:pPr>
            <a:r>
              <a:rPr lang="en-US" dirty="0" smtClean="0"/>
              <a:t>To not become emotionally involved with their clients</a:t>
            </a:r>
          </a:p>
          <a:p>
            <a:pPr marL="800100" lvl="1" indent="-342900">
              <a:buFont typeface="+mj-lt"/>
              <a:buAutoNum type="arabicPeriod"/>
            </a:pPr>
            <a:r>
              <a:rPr lang="en-US" dirty="0" smtClean="0"/>
              <a:t>To not like their clients</a:t>
            </a:r>
          </a:p>
          <a:p>
            <a:pPr marL="800100" lvl="1" indent="-342900">
              <a:buFont typeface="+mj-lt"/>
              <a:buAutoNum type="arabicPeriod"/>
            </a:pPr>
            <a:r>
              <a:rPr lang="en-US" dirty="0" smtClean="0"/>
              <a:t>To actively avoid their patients’ feelings (when appropriate)</a:t>
            </a:r>
          </a:p>
          <a:p>
            <a:pPr marL="800100" lvl="1" indent="-342900">
              <a:buFont typeface="+mj-lt"/>
              <a:buAutoNum type="arabicPeriod"/>
            </a:pPr>
            <a:r>
              <a:rPr lang="en-US" dirty="0" smtClean="0"/>
              <a:t>To prevent clients from interfering in their personal lives</a:t>
            </a:r>
          </a:p>
          <a:p>
            <a:pPr marL="800100" lvl="1" indent="-342900">
              <a:buFont typeface="+mj-lt"/>
              <a:buAutoNum type="arabicPeriod"/>
            </a:pPr>
            <a:r>
              <a:rPr lang="en-US" dirty="0" smtClean="0"/>
              <a:t>To disagree with their clients</a:t>
            </a:r>
          </a:p>
          <a:p>
            <a:pPr marL="800100" lvl="1" indent="-342900">
              <a:buFont typeface="+mj-lt"/>
              <a:buAutoNum type="arabicPeriod"/>
            </a:pPr>
            <a:r>
              <a:rPr lang="en-US" dirty="0" smtClean="0"/>
              <a:t>To be less than technically perfect with their clients</a:t>
            </a:r>
          </a:p>
          <a:p>
            <a:pPr marL="800100" lvl="1" indent="-342900">
              <a:buFont typeface="+mj-lt"/>
              <a:buAutoNum type="arabicPeriod"/>
            </a:pPr>
            <a:r>
              <a:rPr lang="en-US" dirty="0" smtClean="0"/>
              <a:t>To have limits in their areas of professional expertise</a:t>
            </a:r>
          </a:p>
          <a:p>
            <a:r>
              <a:rPr lang="en-US" dirty="0" smtClean="0"/>
              <a:t>Could this be adapted for supervisors/training directors?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353" y="2989499"/>
            <a:ext cx="2926663" cy="3056737"/>
          </a:xfrm>
          <a:prstGeom prst="rect">
            <a:avLst/>
          </a:prstGeom>
        </p:spPr>
      </p:pic>
    </p:spTree>
    <p:extLst>
      <p:ext uri="{BB962C8B-B14F-4D97-AF65-F5344CB8AC3E}">
        <p14:creationId xmlns:p14="http://schemas.microsoft.com/office/powerpoint/2010/main" val="391094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Self-Reflection – My Remediation Plan</a:t>
            </a: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714" t="8867" r="54000" b="56226"/>
          <a:stretch/>
        </p:blipFill>
        <p:spPr>
          <a:xfrm>
            <a:off x="4926841" y="2702256"/>
            <a:ext cx="2019869" cy="3210148"/>
          </a:xfrm>
        </p:spPr>
      </p:pic>
    </p:spTree>
    <p:extLst>
      <p:ext uri="{BB962C8B-B14F-4D97-AF65-F5344CB8AC3E}">
        <p14:creationId xmlns:p14="http://schemas.microsoft.com/office/powerpoint/2010/main" val="3933098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Remediation Procedures</a:t>
            </a:r>
            <a:endParaRPr lang="en-US" dirty="0"/>
          </a:p>
        </p:txBody>
      </p:sp>
      <p:sp>
        <p:nvSpPr>
          <p:cNvPr id="4" name="Text Placeholder 3"/>
          <p:cNvSpPr>
            <a:spLocks noGrp="1"/>
          </p:cNvSpPr>
          <p:nvPr>
            <p:ph type="body" idx="1"/>
          </p:nvPr>
        </p:nvSpPr>
        <p:spPr/>
        <p:txBody>
          <a:bodyPr>
            <a:normAutofit fontScale="55000" lnSpcReduction="20000"/>
          </a:bodyPr>
          <a:lstStyle/>
          <a:p>
            <a:r>
              <a:rPr lang="en-US" dirty="0" smtClean="0"/>
              <a:t>From WCU CAPS’ Training Manual (2016),</a:t>
            </a:r>
          </a:p>
          <a:p>
            <a:r>
              <a:rPr lang="en-US" dirty="0" smtClean="0"/>
              <a:t>adapted from Intern </a:t>
            </a:r>
            <a:r>
              <a:rPr lang="en-US" dirty="0"/>
              <a:t>Training Manual, Counseling and Career </a:t>
            </a:r>
            <a:r>
              <a:rPr lang="en-US" dirty="0" smtClean="0"/>
              <a:t>Services,</a:t>
            </a:r>
          </a:p>
          <a:p>
            <a:r>
              <a:rPr lang="en-US" dirty="0" smtClean="0"/>
              <a:t>University </a:t>
            </a:r>
            <a:r>
              <a:rPr lang="en-US" dirty="0"/>
              <a:t>of California, Santa Barbara</a:t>
            </a:r>
          </a:p>
          <a:p>
            <a:endParaRPr lang="en-US" dirty="0"/>
          </a:p>
        </p:txBody>
      </p:sp>
    </p:spTree>
    <p:extLst>
      <p:ext uri="{BB962C8B-B14F-4D97-AF65-F5344CB8AC3E}">
        <p14:creationId xmlns:p14="http://schemas.microsoft.com/office/powerpoint/2010/main" val="93334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7103" y="791570"/>
            <a:ext cx="10590663" cy="4593565"/>
          </a:xfrm>
          <a:prstGeom prst="rect">
            <a:avLst/>
          </a:prstGeom>
        </p:spPr>
        <p:txBody>
          <a:bodyPr wrap="square">
            <a:spAutoFit/>
          </a:bodyPr>
          <a:lstStyle/>
          <a:p>
            <a:pPr>
              <a:spcBef>
                <a:spcPts val="1200"/>
              </a:spcBef>
              <a:spcAft>
                <a:spcPts val="300"/>
              </a:spcAft>
            </a:pPr>
            <a:r>
              <a:rPr lang="en-US" sz="2000" b="1" dirty="0">
                <a:latin typeface="+mj-lt"/>
              </a:rPr>
              <a:t>Remediation Procedures</a:t>
            </a:r>
          </a:p>
          <a:p>
            <a:r>
              <a:rPr lang="en-US" dirty="0">
                <a:latin typeface="+mj-lt"/>
                <a:ea typeface="Times New Roman" panose="02020603050405020304" pitchFamily="18" charset="0"/>
              </a:rPr>
              <a:t> </a:t>
            </a:r>
          </a:p>
          <a:p>
            <a:r>
              <a:rPr lang="en-US" dirty="0">
                <a:latin typeface="+mj-lt"/>
                <a:ea typeface="Times New Roman" panose="02020603050405020304" pitchFamily="18" charset="0"/>
              </a:rPr>
              <a:t>Remediation procedures are activated when one of the following occurs:</a:t>
            </a:r>
          </a:p>
          <a:p>
            <a:r>
              <a:rPr lang="en-US" dirty="0">
                <a:latin typeface="+mj-lt"/>
                <a:ea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latin typeface="+mj-lt"/>
                <a:ea typeface="Times New Roman" panose="02020603050405020304" pitchFamily="18" charset="0"/>
              </a:rPr>
              <a:t>An intern earns a rating of 1 on any evaluation form item</a:t>
            </a:r>
          </a:p>
          <a:p>
            <a:pPr marL="342900" marR="0" lvl="0" indent="-342900">
              <a:spcBef>
                <a:spcPts val="0"/>
              </a:spcBef>
              <a:spcAft>
                <a:spcPts val="0"/>
              </a:spcAft>
              <a:buFont typeface="Symbol" panose="05050102010706020507" pitchFamily="18" charset="2"/>
              <a:buChar char=""/>
            </a:pPr>
            <a:r>
              <a:rPr lang="en-US" dirty="0">
                <a:latin typeface="+mj-lt"/>
                <a:ea typeface="Times New Roman" panose="02020603050405020304" pitchFamily="18" charset="0"/>
              </a:rPr>
              <a:t>Any member of the senior staff documents a written concern with the Training Director</a:t>
            </a:r>
          </a:p>
          <a:p>
            <a:r>
              <a:rPr lang="en-US" dirty="0">
                <a:latin typeface="+mj-lt"/>
                <a:ea typeface="Times New Roman" panose="02020603050405020304" pitchFamily="18" charset="0"/>
              </a:rPr>
              <a:t> </a:t>
            </a:r>
          </a:p>
          <a:p>
            <a:r>
              <a:rPr lang="en-US" dirty="0">
                <a:latin typeface="+mj-lt"/>
                <a:ea typeface="Times New Roman" panose="02020603050405020304" pitchFamily="18" charset="0"/>
              </a:rPr>
              <a:t>The latter is likely to happen when a problem or infraction is so serious that it must be reported and addressed prior to the next formal evaluation period.  The intern will receive a copy of any formal complaint that is filed.  The procedures are initiated by the Training Director informing the Training Committee.  If deemed necessary by the Training Director in consultation with CAPS’s administrative team, a remediation committee will be formed.  This committee will consist of three senior staff members who are not the intern’s current individual supervisor.  Remediation committee members will gather information from collaterals relevant to the issue as well as, the intern and the intern’s current individual supervisor.  The remediation committee will discuss the case and arrive by consensus on one of the following remediation actions.  When appropriate, remediation committee members will suggest steps to resolve the issue and what conditions indicate successful remediation.  </a:t>
            </a:r>
            <a:endParaRPr lang="en-US" dirty="0">
              <a:effectLst/>
              <a:latin typeface="+mj-lt"/>
              <a:ea typeface="Times New Roman" panose="02020603050405020304" pitchFamily="18" charset="0"/>
            </a:endParaRPr>
          </a:p>
        </p:txBody>
      </p:sp>
    </p:spTree>
    <p:extLst>
      <p:ext uri="{BB962C8B-B14F-4D97-AF65-F5344CB8AC3E}">
        <p14:creationId xmlns:p14="http://schemas.microsoft.com/office/powerpoint/2010/main" val="1766147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809" y="677196"/>
            <a:ext cx="10549719" cy="5447645"/>
          </a:xfrm>
          <a:prstGeom prst="rect">
            <a:avLst/>
          </a:prstGeom>
        </p:spPr>
        <p:txBody>
          <a:bodyPr wrap="square">
            <a:spAutoFit/>
          </a:bodyPr>
          <a:lstStyle/>
          <a:p>
            <a:r>
              <a:rPr lang="en-US" sz="1200" dirty="0" smtClean="0">
                <a:latin typeface="+mj-lt"/>
                <a:ea typeface="Times New Roman" panose="02020603050405020304" pitchFamily="18" charset="0"/>
              </a:rPr>
              <a:t>1</a:t>
            </a:r>
            <a:r>
              <a:rPr lang="en-US" sz="1200" dirty="0">
                <a:latin typeface="+mj-lt"/>
                <a:ea typeface="Times New Roman" panose="02020603050405020304" pitchFamily="18" charset="0"/>
              </a:rPr>
              <a:t>.	No Action</a:t>
            </a:r>
          </a:p>
          <a:p>
            <a:pPr marL="457200" marR="0">
              <a:spcBef>
                <a:spcPts val="0"/>
              </a:spcBef>
              <a:spcAft>
                <a:spcPts val="0"/>
              </a:spcAft>
            </a:pPr>
            <a:r>
              <a:rPr lang="en-US" sz="1200" dirty="0">
                <a:latin typeface="+mj-lt"/>
                <a:ea typeface="Times New Roman" panose="02020603050405020304" pitchFamily="18" charset="0"/>
              </a:rPr>
              <a:t>No action will be taken when the remediation committee determines that no problem actually exists.</a:t>
            </a:r>
          </a:p>
          <a:p>
            <a:r>
              <a:rPr lang="en-US" sz="1200" dirty="0">
                <a:latin typeface="+mj-lt"/>
                <a:ea typeface="Times New Roman" panose="02020603050405020304" pitchFamily="18" charset="0"/>
              </a:rPr>
              <a:t> </a:t>
            </a:r>
          </a:p>
          <a:p>
            <a:r>
              <a:rPr lang="en-US" sz="1200" dirty="0">
                <a:latin typeface="+mj-lt"/>
                <a:ea typeface="Times New Roman" panose="02020603050405020304" pitchFamily="18" charset="0"/>
              </a:rPr>
              <a:t>2.	Verbal Warning</a:t>
            </a:r>
          </a:p>
          <a:p>
            <a:pPr marL="457200" marR="0">
              <a:spcBef>
                <a:spcPts val="0"/>
              </a:spcBef>
              <a:spcAft>
                <a:spcPts val="0"/>
              </a:spcAft>
            </a:pPr>
            <a:r>
              <a:rPr lang="en-US" sz="1200" dirty="0">
                <a:latin typeface="+mj-lt"/>
                <a:ea typeface="Times New Roman" panose="02020603050405020304" pitchFamily="18" charset="0"/>
              </a:rPr>
              <a:t>A verbal warning will be given to the intern to discontinue the behavior in question.  If the behavior is discontinued, no further action will be taken.</a:t>
            </a:r>
          </a:p>
          <a:p>
            <a:r>
              <a:rPr lang="en-US" sz="1200" dirty="0">
                <a:latin typeface="+mj-lt"/>
                <a:ea typeface="Times New Roman" panose="02020603050405020304" pitchFamily="18" charset="0"/>
              </a:rPr>
              <a:t> </a:t>
            </a:r>
          </a:p>
          <a:p>
            <a:r>
              <a:rPr lang="en-US" sz="1200" dirty="0">
                <a:latin typeface="+mj-lt"/>
                <a:ea typeface="Times New Roman" panose="02020603050405020304" pitchFamily="18" charset="0"/>
              </a:rPr>
              <a:t>3.	Written Warning</a:t>
            </a:r>
          </a:p>
          <a:p>
            <a:pPr marL="457200" marR="0">
              <a:spcBef>
                <a:spcPts val="0"/>
              </a:spcBef>
              <a:spcAft>
                <a:spcPts val="0"/>
              </a:spcAft>
            </a:pPr>
            <a:r>
              <a:rPr lang="en-US" sz="1200" dirty="0">
                <a:latin typeface="+mj-lt"/>
                <a:ea typeface="Times New Roman" panose="02020603050405020304" pitchFamily="18" charset="0"/>
              </a:rPr>
              <a:t>A written warning to discontinue the behavior in question will be given to the intern and placed in the intern's file.  A report of the behavior will likely be made in the next letter to the academic department.  The training director may choose not to report the behavior to the department if the problem is satisfactorily addressed by the intern.</a:t>
            </a:r>
          </a:p>
          <a:p>
            <a:r>
              <a:rPr lang="en-US" sz="1200" dirty="0">
                <a:latin typeface="+mj-lt"/>
                <a:ea typeface="Times New Roman" panose="02020603050405020304" pitchFamily="18" charset="0"/>
              </a:rPr>
              <a:t> </a:t>
            </a:r>
          </a:p>
          <a:p>
            <a:r>
              <a:rPr lang="en-US" sz="1200" dirty="0">
                <a:latin typeface="+mj-lt"/>
                <a:ea typeface="Times New Roman" panose="02020603050405020304" pitchFamily="18" charset="0"/>
              </a:rPr>
              <a:t>4.	Probation</a:t>
            </a:r>
          </a:p>
          <a:p>
            <a:pPr marL="457200" marR="0">
              <a:spcBef>
                <a:spcPts val="0"/>
              </a:spcBef>
              <a:spcAft>
                <a:spcPts val="0"/>
              </a:spcAft>
            </a:pPr>
            <a:r>
              <a:rPr lang="en-US" sz="1200" dirty="0">
                <a:latin typeface="+mj-lt"/>
                <a:ea typeface="Times New Roman" panose="02020603050405020304" pitchFamily="18" charset="0"/>
              </a:rPr>
              <a:t>Probation is defined as a specific period of time when remediation determined by the committee will be implemented.  Remediation may consist of such actions as increased didactic work, increased readings, increased supervision time, participating in therapy outside CAPS, etc.  The intern will be closely scrutinized by their supervisors and the training director during this time.  Termination of probation is determined by the training committee at a specified future date.  If the intern has not adequately changed the behavior by the specified date, probation may be continued or some other sanction may be implemented.  The intern will be given a written statement of the probation conditions.  Report of the probation will be made to the academic department either immediately or at the next scheduled report time.</a:t>
            </a:r>
          </a:p>
          <a:p>
            <a:r>
              <a:rPr lang="en-US" sz="1200" dirty="0">
                <a:latin typeface="+mj-lt"/>
                <a:ea typeface="Times New Roman" panose="02020603050405020304" pitchFamily="18" charset="0"/>
              </a:rPr>
              <a:t> </a:t>
            </a:r>
          </a:p>
          <a:p>
            <a:r>
              <a:rPr lang="en-US" sz="1200" dirty="0">
                <a:latin typeface="+mj-lt"/>
                <a:ea typeface="Times New Roman" panose="02020603050405020304" pitchFamily="18" charset="0"/>
              </a:rPr>
              <a:t>5.	Temporary Withdrawal of Activity Privileges</a:t>
            </a:r>
          </a:p>
          <a:p>
            <a:pPr marL="457200" marR="0">
              <a:spcBef>
                <a:spcPts val="0"/>
              </a:spcBef>
              <a:spcAft>
                <a:spcPts val="0"/>
              </a:spcAft>
            </a:pPr>
            <a:r>
              <a:rPr lang="en-US" sz="1200" dirty="0">
                <a:latin typeface="+mj-lt"/>
                <a:ea typeface="Times New Roman" panose="02020603050405020304" pitchFamily="18" charset="0"/>
              </a:rPr>
              <a:t>If the welfare of the intern or clientele is at risk, the intern will receive a temporary withdrawal of relevant activity privileges to prevent harm.  This will occur for a specified time period and be accompanied by remediation activities, both to be specified by the remediation committee.  If the intern can demonstrate that the problem has been sufficiently addressed by the end of this period, activities will be resumed and will likely be accompanied by a probation period.  The intern will be informed in writing of the conditions of the temporary suspension.  This action will be communicated to the academic department immediately.</a:t>
            </a:r>
          </a:p>
          <a:p>
            <a:r>
              <a:rPr lang="en-US" sz="1200" dirty="0">
                <a:latin typeface="+mj-lt"/>
                <a:ea typeface="Times New Roman" panose="02020603050405020304" pitchFamily="18" charset="0"/>
              </a:rPr>
              <a:t> </a:t>
            </a:r>
          </a:p>
          <a:p>
            <a:r>
              <a:rPr lang="en-US" sz="1200" dirty="0">
                <a:latin typeface="+mj-lt"/>
                <a:ea typeface="Times New Roman" panose="02020603050405020304" pitchFamily="18" charset="0"/>
              </a:rPr>
              <a:t>6.	Suspension and Dismissal</a:t>
            </a:r>
          </a:p>
          <a:p>
            <a:pPr marL="457200" marR="0">
              <a:spcBef>
                <a:spcPts val="0"/>
              </a:spcBef>
              <a:spcAft>
                <a:spcPts val="0"/>
              </a:spcAft>
            </a:pPr>
            <a:r>
              <a:rPr lang="en-US" sz="1200" dirty="0">
                <a:latin typeface="+mj-lt"/>
                <a:ea typeface="Times New Roman" panose="02020603050405020304" pitchFamily="18" charset="0"/>
              </a:rPr>
              <a:t>Suspension of all activities and dismissal from CAPS may be initiated if it is determined by the committee that imminent harm may occur to the clientele of CAPS if the intern continues or if remediation is found to be unsuccessful.  The committee will make a recommendation for suspension and dismissal to the Director of CAPS who will make the final decision.  The intern will receive written notice of the dismissal.  The academic department will be informed that the intern has not and will not successfully complete the internship</a:t>
            </a:r>
            <a:r>
              <a:rPr lang="en-US" sz="1200" dirty="0" smtClean="0">
                <a:latin typeface="+mj-lt"/>
                <a:ea typeface="Times New Roman" panose="02020603050405020304" pitchFamily="18" charset="0"/>
              </a:rPr>
              <a:t>.</a:t>
            </a:r>
            <a:endParaRPr lang="en-US" sz="1200" dirty="0">
              <a:latin typeface="+mj-lt"/>
              <a:ea typeface="Times New Roman" panose="02020603050405020304" pitchFamily="18" charset="0"/>
            </a:endParaRPr>
          </a:p>
        </p:txBody>
      </p:sp>
    </p:spTree>
    <p:extLst>
      <p:ext uri="{BB962C8B-B14F-4D97-AF65-F5344CB8AC3E}">
        <p14:creationId xmlns:p14="http://schemas.microsoft.com/office/powerpoint/2010/main" val="3791048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Remediation Plans</a:t>
            </a:r>
            <a:endParaRPr lang="en-US" dirty="0"/>
          </a:p>
        </p:txBody>
      </p:sp>
      <p:sp>
        <p:nvSpPr>
          <p:cNvPr id="3" name="Content Placeholder 2"/>
          <p:cNvSpPr>
            <a:spLocks noGrp="1"/>
          </p:cNvSpPr>
          <p:nvPr>
            <p:ph idx="1"/>
          </p:nvPr>
        </p:nvSpPr>
        <p:spPr>
          <a:xfrm>
            <a:off x="1295401" y="2556932"/>
            <a:ext cx="7302689" cy="3318936"/>
          </a:xfrm>
        </p:spPr>
        <p:txBody>
          <a:bodyPr>
            <a:normAutofit lnSpcReduction="10000"/>
          </a:bodyPr>
          <a:lstStyle/>
          <a:p>
            <a:r>
              <a:rPr lang="en-US" dirty="0" smtClean="0"/>
              <a:t>Documentation of receipt of policies (incl. due process procedures)</a:t>
            </a:r>
          </a:p>
          <a:p>
            <a:r>
              <a:rPr lang="en-US" dirty="0" smtClean="0"/>
              <a:t>Formal written remediation plan</a:t>
            </a:r>
          </a:p>
          <a:p>
            <a:r>
              <a:rPr lang="en-US" dirty="0" smtClean="0"/>
              <a:t>Notes from meetings with supervisors</a:t>
            </a:r>
          </a:p>
          <a:p>
            <a:r>
              <a:rPr lang="en-US" dirty="0" smtClean="0"/>
              <a:t>Notes from meetings with student</a:t>
            </a:r>
          </a:p>
          <a:p>
            <a:r>
              <a:rPr lang="en-US" dirty="0" smtClean="0"/>
              <a:t>Notes from consultations with other professionals</a:t>
            </a:r>
          </a:p>
          <a:p>
            <a:r>
              <a:rPr lang="en-US" dirty="0" smtClean="0"/>
              <a:t>Emails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5656" y="3280865"/>
            <a:ext cx="2150942" cy="2150942"/>
          </a:xfrm>
          <a:prstGeom prst="rect">
            <a:avLst/>
          </a:prstGeom>
        </p:spPr>
      </p:pic>
    </p:spTree>
    <p:extLst>
      <p:ext uri="{BB962C8B-B14F-4D97-AF65-F5344CB8AC3E}">
        <p14:creationId xmlns:p14="http://schemas.microsoft.com/office/powerpoint/2010/main" val="2006661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1295401" y="2556932"/>
            <a:ext cx="4272886" cy="3318936"/>
          </a:xfrm>
        </p:spPr>
        <p:txBody>
          <a:bodyPr/>
          <a:lstStyle/>
          <a:p>
            <a:r>
              <a:rPr lang="en-US" dirty="0" smtClean="0"/>
              <a:t>Sample remediation plan documentation – refer to Word document</a:t>
            </a:r>
            <a:endParaRPr lang="en-US" dirty="0"/>
          </a:p>
        </p:txBody>
      </p:sp>
      <p:pic>
        <p:nvPicPr>
          <p:cNvPr id="4" name="Picture 3"/>
          <p:cNvPicPr>
            <a:picLocks noChangeAspect="1"/>
          </p:cNvPicPr>
          <p:nvPr/>
        </p:nvPicPr>
        <p:blipFill>
          <a:blip r:embed="rId2"/>
          <a:stretch>
            <a:fillRect/>
          </a:stretch>
        </p:blipFill>
        <p:spPr>
          <a:xfrm>
            <a:off x="6610608" y="2033516"/>
            <a:ext cx="4285990" cy="38423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40265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re: remediation plans</a:t>
            </a:r>
            <a:endParaRPr lang="en-US" dirty="0"/>
          </a:p>
        </p:txBody>
      </p:sp>
      <p:sp>
        <p:nvSpPr>
          <p:cNvPr id="3" name="Content Placeholder 2"/>
          <p:cNvSpPr>
            <a:spLocks noGrp="1"/>
          </p:cNvSpPr>
          <p:nvPr>
            <p:ph idx="1"/>
          </p:nvPr>
        </p:nvSpPr>
        <p:spPr>
          <a:xfrm>
            <a:off x="1295402" y="2556932"/>
            <a:ext cx="6661244" cy="3318936"/>
          </a:xfrm>
        </p:spPr>
        <p:txBody>
          <a:bodyPr/>
          <a:lstStyle/>
          <a:p>
            <a:r>
              <a:rPr lang="en-US" dirty="0" smtClean="0"/>
              <a:t>With the trainee</a:t>
            </a:r>
            <a:endParaRPr lang="en-US" dirty="0"/>
          </a:p>
          <a:p>
            <a:r>
              <a:rPr lang="en-US" dirty="0" smtClean="0"/>
              <a:t>With supervisors</a:t>
            </a:r>
          </a:p>
          <a:p>
            <a:r>
              <a:rPr lang="en-US" dirty="0" smtClean="0"/>
              <a:t>With the program</a:t>
            </a:r>
          </a:p>
          <a:p>
            <a:r>
              <a:rPr lang="en-US" dirty="0" smtClean="0"/>
              <a:t>What if the trainee’s report conflicts with supervisor’s/program’s report?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95" y="2716899"/>
            <a:ext cx="4078795" cy="2455601"/>
          </a:xfrm>
          <a:prstGeom prst="rect">
            <a:avLst/>
          </a:prstGeom>
        </p:spPr>
      </p:pic>
    </p:spTree>
    <p:extLst>
      <p:ext uri="{BB962C8B-B14F-4D97-AF65-F5344CB8AC3E}">
        <p14:creationId xmlns:p14="http://schemas.microsoft.com/office/powerpoint/2010/main" val="523037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Trainee # 1:</a:t>
            </a:r>
          </a:p>
          <a:p>
            <a:pPr lvl="1"/>
            <a:r>
              <a:rPr lang="en-US" dirty="0" smtClean="0"/>
              <a:t>No concerns at end of fall semester</a:t>
            </a:r>
          </a:p>
          <a:p>
            <a:pPr lvl="1"/>
            <a:r>
              <a:rPr lang="en-US" dirty="0" smtClean="0"/>
              <a:t>Concerns identified in spring semester (hours, professionalism, writing)</a:t>
            </a:r>
          </a:p>
          <a:p>
            <a:pPr lvl="1"/>
            <a:r>
              <a:rPr lang="en-US" dirty="0" smtClean="0"/>
              <a:t>Plan: improvements to documentation, time management strategies, seeking out consultation from other team members, additional supervision, improving clinical skills (identifying countertransference, demonstrating greater empathy)</a:t>
            </a:r>
          </a:p>
          <a:p>
            <a:pPr lvl="1"/>
            <a:r>
              <a:rPr lang="en-US" dirty="0" smtClean="0"/>
              <a:t>Trainee asked for clarity/examples of problematic behaviors, provided input into changes for remediation plan</a:t>
            </a:r>
          </a:p>
          <a:p>
            <a:pPr lvl="1"/>
            <a:r>
              <a:rPr lang="en-US" dirty="0" smtClean="0"/>
              <a:t>Completed plan successfully</a:t>
            </a:r>
          </a:p>
          <a:p>
            <a:pPr lvl="1"/>
            <a:r>
              <a:rPr lang="en-US" dirty="0" smtClean="0"/>
              <a:t>Anxiety based?  Trainee was able to demonstrate vulnerability and shared feelings of being anxious/overwhelmed</a:t>
            </a:r>
          </a:p>
        </p:txBody>
      </p:sp>
    </p:spTree>
    <p:extLst>
      <p:ext uri="{BB962C8B-B14F-4D97-AF65-F5344CB8AC3E}">
        <p14:creationId xmlns:p14="http://schemas.microsoft.com/office/powerpoint/2010/main" val="3475448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Trainee # 2:</a:t>
            </a:r>
          </a:p>
          <a:p>
            <a:pPr lvl="1"/>
            <a:r>
              <a:rPr lang="en-US" dirty="0" smtClean="0"/>
              <a:t>Concerns identified at end of fall semester (documentation, timeliness, professionalism, openness to feedback)</a:t>
            </a:r>
          </a:p>
          <a:p>
            <a:pPr lvl="1"/>
            <a:r>
              <a:rPr lang="en-US" dirty="0" smtClean="0"/>
              <a:t>Plan: observation of other clinicians, openness to feedback, hours logs, self-assessment</a:t>
            </a:r>
          </a:p>
          <a:p>
            <a:pPr lvl="1"/>
            <a:r>
              <a:rPr lang="en-US" dirty="0" smtClean="0"/>
              <a:t>Avoiding triangulation via ongoing meetings between TD, primary supervisor, doc intern supervisor, doc intern’s primary supervisor</a:t>
            </a:r>
          </a:p>
          <a:p>
            <a:pPr lvl="1"/>
            <a:r>
              <a:rPr lang="en-US" dirty="0" smtClean="0"/>
              <a:t>Not signing remediation plan</a:t>
            </a:r>
          </a:p>
          <a:p>
            <a:pPr lvl="1"/>
            <a:r>
              <a:rPr lang="en-US" dirty="0" smtClean="0"/>
              <a:t>Self care for doc intern supervisor</a:t>
            </a:r>
          </a:p>
          <a:p>
            <a:pPr lvl="1"/>
            <a:r>
              <a:rPr lang="en-US" dirty="0" smtClean="0"/>
              <a:t>Consultation with program</a:t>
            </a:r>
          </a:p>
          <a:p>
            <a:pPr lvl="1"/>
            <a:r>
              <a:rPr lang="en-US" dirty="0" smtClean="0"/>
              <a:t>Consultation with other ACCTA members</a:t>
            </a:r>
          </a:p>
          <a:p>
            <a:pPr lvl="1"/>
            <a:r>
              <a:rPr lang="en-US" dirty="0" smtClean="0"/>
              <a:t>Did not complete successfully</a:t>
            </a:r>
          </a:p>
          <a:p>
            <a:pPr lvl="1"/>
            <a:r>
              <a:rPr lang="en-US" dirty="0" smtClean="0"/>
              <a:t>What emerged later: lack of work experience in professional settings</a:t>
            </a:r>
            <a:endParaRPr lang="en-US" dirty="0"/>
          </a:p>
        </p:txBody>
      </p:sp>
    </p:spTree>
    <p:extLst>
      <p:ext uri="{BB962C8B-B14F-4D97-AF65-F5344CB8AC3E}">
        <p14:creationId xmlns:p14="http://schemas.microsoft.com/office/powerpoint/2010/main" val="3885174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Overall Recommendations/Troubleshooting</a:t>
            </a:r>
            <a:endParaRPr lang="en-US" dirty="0"/>
          </a:p>
        </p:txBody>
      </p:sp>
      <p:sp>
        <p:nvSpPr>
          <p:cNvPr id="3" name="Content Placeholder 2"/>
          <p:cNvSpPr>
            <a:spLocks noGrp="1"/>
          </p:cNvSpPr>
          <p:nvPr>
            <p:ph idx="1"/>
          </p:nvPr>
        </p:nvSpPr>
        <p:spPr>
          <a:xfrm>
            <a:off x="1295401" y="2556932"/>
            <a:ext cx="6265459" cy="3318936"/>
          </a:xfrm>
        </p:spPr>
        <p:txBody>
          <a:bodyPr>
            <a:normAutofit fontScale="70000" lnSpcReduction="20000"/>
          </a:bodyPr>
          <a:lstStyle/>
          <a:p>
            <a:r>
              <a:rPr lang="en-US" dirty="0" smtClean="0"/>
              <a:t>Be sensitive to needs of both trainee and supervisors/staff</a:t>
            </a:r>
          </a:p>
          <a:p>
            <a:r>
              <a:rPr lang="en-US" dirty="0" smtClean="0"/>
              <a:t>“Both and” – promoting fairness to trainee while also holding a line</a:t>
            </a:r>
          </a:p>
          <a:p>
            <a:r>
              <a:rPr lang="en-US" dirty="0" smtClean="0"/>
              <a:t>You don’t have to make decisions completely alone</a:t>
            </a:r>
          </a:p>
          <a:p>
            <a:r>
              <a:rPr lang="en-US" dirty="0" smtClean="0"/>
              <a:t>Consult</a:t>
            </a:r>
          </a:p>
          <a:p>
            <a:pPr lvl="1"/>
            <a:r>
              <a:rPr lang="en-US" dirty="0" smtClean="0"/>
              <a:t>With supervisors</a:t>
            </a:r>
          </a:p>
          <a:p>
            <a:pPr lvl="1"/>
            <a:r>
              <a:rPr lang="en-US" dirty="0" smtClean="0"/>
              <a:t>With other staff</a:t>
            </a:r>
          </a:p>
          <a:p>
            <a:pPr lvl="1"/>
            <a:r>
              <a:rPr lang="en-US" dirty="0" smtClean="0"/>
              <a:t>With ACCTA members</a:t>
            </a:r>
          </a:p>
          <a:p>
            <a:pPr lvl="1"/>
            <a:r>
              <a:rPr lang="en-US" dirty="0" smtClean="0"/>
              <a:t>With other resources (e.g. legal counsel)</a:t>
            </a:r>
          </a:p>
          <a:p>
            <a:r>
              <a:rPr lang="en-US" dirty="0" smtClean="0"/>
              <a:t>Use ACCTA as resource</a:t>
            </a:r>
          </a:p>
          <a:p>
            <a:r>
              <a:rPr lang="en-US" dirty="0" smtClean="0"/>
              <a:t>Self-care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0860" y="2987675"/>
            <a:ext cx="3179928" cy="2547893"/>
          </a:xfrm>
          <a:prstGeom prst="rect">
            <a:avLst/>
          </a:prstGeom>
        </p:spPr>
      </p:pic>
    </p:spTree>
    <p:extLst>
      <p:ext uri="{BB962C8B-B14F-4D97-AF65-F5344CB8AC3E}">
        <p14:creationId xmlns:p14="http://schemas.microsoft.com/office/powerpoint/2010/main" val="1351767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777922"/>
            <a:ext cx="10413242" cy="5097416"/>
          </a:xfrm>
        </p:spPr>
        <p:txBody>
          <a:bodyPr>
            <a:noAutofit/>
          </a:bodyPr>
          <a:lstStyle/>
          <a:p>
            <a:pPr marL="0" indent="0" algn="ctr">
              <a:buNone/>
            </a:pPr>
            <a:r>
              <a:rPr lang="en-US" sz="1200" dirty="0" smtClean="0"/>
              <a:t>References</a:t>
            </a:r>
          </a:p>
          <a:p>
            <a:r>
              <a:rPr lang="en-US" sz="1200" dirty="0" smtClean="0"/>
              <a:t>American </a:t>
            </a:r>
            <a:r>
              <a:rPr lang="en-US" sz="1200" dirty="0"/>
              <a:t>Psychological </a:t>
            </a:r>
            <a:r>
              <a:rPr lang="en-US" sz="1200" dirty="0" smtClean="0"/>
              <a:t>Association. (2006). </a:t>
            </a:r>
            <a:r>
              <a:rPr lang="en-US" sz="1200" i="1" dirty="0"/>
              <a:t>Guidelines and Principles for Accreditation of Programs in </a:t>
            </a:r>
            <a:r>
              <a:rPr lang="en-US" sz="1200" i="1" dirty="0" smtClean="0"/>
              <a:t>Professional Psychology </a:t>
            </a:r>
            <a:r>
              <a:rPr lang="en-US" sz="1200" i="1" dirty="0"/>
              <a:t>(G&amp;P)</a:t>
            </a:r>
            <a:r>
              <a:rPr lang="en-US" sz="1200" dirty="0"/>
              <a:t>. Retrieved from </a:t>
            </a:r>
            <a:r>
              <a:rPr lang="en-US" sz="1200" dirty="0" smtClean="0">
                <a:hlinkClick r:id="rId2"/>
              </a:rPr>
              <a:t>http</a:t>
            </a:r>
            <a:r>
              <a:rPr lang="en-US" sz="1200" dirty="0">
                <a:hlinkClick r:id="rId2"/>
              </a:rPr>
              <a:t>://</a:t>
            </a:r>
            <a:r>
              <a:rPr lang="en-US" sz="1200" dirty="0" smtClean="0">
                <a:hlinkClick r:id="rId2"/>
              </a:rPr>
              <a:t>www.apa.org/ed/accreditation/about/policies/guiding-principles.pdf</a:t>
            </a:r>
            <a:endParaRPr lang="en-US" sz="1200" dirty="0" smtClean="0"/>
          </a:p>
          <a:p>
            <a:r>
              <a:rPr lang="en-US" sz="1200" dirty="0" smtClean="0"/>
              <a:t>American Psychological Association. (2015). </a:t>
            </a:r>
            <a:r>
              <a:rPr lang="en-US" sz="1200" i="1" dirty="0" smtClean="0"/>
              <a:t>Standards of Accreditation for Health Service Psychology (SoA)</a:t>
            </a:r>
            <a:r>
              <a:rPr lang="en-US" sz="1200" dirty="0" smtClean="0"/>
              <a:t>. Retrieved </a:t>
            </a:r>
            <a:r>
              <a:rPr lang="en-US" sz="1200" dirty="0"/>
              <a:t>from </a:t>
            </a:r>
            <a:r>
              <a:rPr lang="en-US" sz="1200" dirty="0">
                <a:hlinkClick r:id="rId3"/>
              </a:rPr>
              <a:t>https://</a:t>
            </a:r>
            <a:r>
              <a:rPr lang="en-US" sz="1200" dirty="0" smtClean="0">
                <a:hlinkClick r:id="rId3"/>
              </a:rPr>
              <a:t>www.apa.org/ed/accreditation/about/policies/standards-of-accreditation.pdf</a:t>
            </a:r>
            <a:endParaRPr lang="en-US" sz="1200" dirty="0" smtClean="0"/>
          </a:p>
          <a:p>
            <a:r>
              <a:rPr lang="en-US" sz="1200" dirty="0" smtClean="0"/>
              <a:t>American </a:t>
            </a:r>
            <a:r>
              <a:rPr lang="en-US" sz="1200" dirty="0"/>
              <a:t>Psychological </a:t>
            </a:r>
            <a:r>
              <a:rPr lang="en-US" sz="1200" dirty="0" smtClean="0"/>
              <a:t>Association. </a:t>
            </a:r>
            <a:r>
              <a:rPr lang="en-US" sz="1200" dirty="0"/>
              <a:t>(2015).  Guidelines for clinical supervision in health service psychology. </a:t>
            </a:r>
            <a:r>
              <a:rPr lang="en-US" sz="1200" i="1" dirty="0"/>
              <a:t>American Psychologist</a:t>
            </a:r>
            <a:r>
              <a:rPr lang="en-US" sz="1200" dirty="0"/>
              <a:t>, </a:t>
            </a:r>
            <a:r>
              <a:rPr lang="en-US" sz="1200" i="1" dirty="0"/>
              <a:t>70</a:t>
            </a:r>
            <a:r>
              <a:rPr lang="en-US" sz="1200" dirty="0"/>
              <a:t>(1), 33-46. </a:t>
            </a:r>
            <a:r>
              <a:rPr lang="en-US" sz="1200" dirty="0" smtClean="0"/>
              <a:t>doi:10.1037/a0038112</a:t>
            </a:r>
          </a:p>
          <a:p>
            <a:r>
              <a:rPr lang="en-US" sz="1200" dirty="0" smtClean="0"/>
              <a:t>Falender</a:t>
            </a:r>
            <a:r>
              <a:rPr lang="en-US" sz="1200" dirty="0"/>
              <a:t>, C. A., Collins, C. J., &amp; Shafranske, E. P. (2009). 'Impairment' and performance issues in clinical supervision: After the 2008 ADA Amendments Act. </a:t>
            </a:r>
            <a:r>
              <a:rPr lang="en-US" sz="1200" i="1" dirty="0"/>
              <a:t>Training And Education In Professional Psychology</a:t>
            </a:r>
            <a:r>
              <a:rPr lang="en-US" sz="1200" dirty="0"/>
              <a:t>, </a:t>
            </a:r>
            <a:r>
              <a:rPr lang="en-US" sz="1200" i="1" dirty="0"/>
              <a:t>3</a:t>
            </a:r>
            <a:r>
              <a:rPr lang="en-US" sz="1200" dirty="0"/>
              <a:t>(4), 240-249. </a:t>
            </a:r>
            <a:r>
              <a:rPr lang="en-US" sz="1200" dirty="0" smtClean="0"/>
              <a:t>doi:10.1037/a0017153</a:t>
            </a:r>
          </a:p>
          <a:p>
            <a:r>
              <a:rPr lang="en-US" sz="1200" dirty="0"/>
              <a:t>Forrest, L., Elman, N. S., Huprich, S. K., Veilleux, J. C., Jacobs, S. C., &amp; Kaslow, N. J. (2013). Training directors' perceptions of faculty behaviors when dealing with trainee competence problems: A mixed method pilot study. </a:t>
            </a:r>
            <a:r>
              <a:rPr lang="en-US" sz="1200" i="1" dirty="0"/>
              <a:t>Training And Education In Professional Psychology</a:t>
            </a:r>
            <a:r>
              <a:rPr lang="en-US" sz="1200" dirty="0"/>
              <a:t>, </a:t>
            </a:r>
            <a:r>
              <a:rPr lang="en-US" sz="1200" i="1" dirty="0"/>
              <a:t>7</a:t>
            </a:r>
            <a:r>
              <a:rPr lang="en-US" sz="1200" dirty="0"/>
              <a:t>(1), 23-32. doi:10.1037/a0032068</a:t>
            </a:r>
            <a:endParaRPr lang="en-US" sz="1200" dirty="0" smtClean="0"/>
          </a:p>
          <a:p>
            <a:r>
              <a:rPr lang="en-US" sz="1200" dirty="0"/>
              <a:t>Gilfoyle, N. (2008). The legal exosystem: Risk management in addressing student competence problems in professional psychology training. </a:t>
            </a:r>
            <a:r>
              <a:rPr lang="en-US" sz="1200" i="1" dirty="0"/>
              <a:t>Training And Education In Professional Psychology</a:t>
            </a:r>
            <a:r>
              <a:rPr lang="en-US" sz="1200" dirty="0"/>
              <a:t>, </a:t>
            </a:r>
            <a:r>
              <a:rPr lang="en-US" sz="1200" i="1" dirty="0"/>
              <a:t>2</a:t>
            </a:r>
            <a:r>
              <a:rPr lang="en-US" sz="1200" dirty="0"/>
              <a:t>(4), 202-209. </a:t>
            </a:r>
            <a:r>
              <a:rPr lang="en-US" sz="1200" dirty="0" smtClean="0"/>
              <a:t>doi:10.1037/1931-3918.2.4.202</a:t>
            </a:r>
          </a:p>
          <a:p>
            <a:r>
              <a:rPr lang="en-US" sz="1200" dirty="0" smtClean="0"/>
              <a:t>Bernard, J. M., &amp; Goodyear, R. K.  (2009).  </a:t>
            </a:r>
            <a:r>
              <a:rPr lang="en-US" sz="1200" i="1" dirty="0" smtClean="0"/>
              <a:t>Fundamentals of clinical supervision</a:t>
            </a:r>
            <a:r>
              <a:rPr lang="en-US" sz="1200" dirty="0" smtClean="0"/>
              <a:t> (4</a:t>
            </a:r>
            <a:r>
              <a:rPr lang="en-US" sz="1200" baseline="30000" dirty="0" smtClean="0"/>
              <a:t>th</a:t>
            </a:r>
            <a:r>
              <a:rPr lang="en-US" sz="1200" dirty="0" smtClean="0"/>
              <a:t> ed.).  Upper Saddle River, NJ: Pearson Education.</a:t>
            </a:r>
          </a:p>
          <a:p>
            <a:r>
              <a:rPr lang="en-US" sz="1200" dirty="0" smtClean="0"/>
              <a:t>Jacobs</a:t>
            </a:r>
            <a:r>
              <a:rPr lang="en-US" sz="1200" dirty="0"/>
              <a:t>, S. C., Huprich, S. K., Grus, C. L., Cage, E. A., Elman, N. S., Forrest, L., &amp; ... Kaslow, N. J. (2011). Trainees with professional competency problems: Preparing trainers for difficult but necessary conversations. </a:t>
            </a:r>
            <a:r>
              <a:rPr lang="en-US" sz="1200" i="1" dirty="0"/>
              <a:t>Training And Education In Professional Psychology</a:t>
            </a:r>
            <a:r>
              <a:rPr lang="en-US" sz="1200" dirty="0"/>
              <a:t>, </a:t>
            </a:r>
            <a:r>
              <a:rPr lang="en-US" sz="1200" i="1" dirty="0"/>
              <a:t>5</a:t>
            </a:r>
            <a:r>
              <a:rPr lang="en-US" sz="1200" dirty="0"/>
              <a:t>(3), 175-184. doi:10.1037/a0024656</a:t>
            </a:r>
            <a:endParaRPr lang="en-US" sz="1200" dirty="0" smtClean="0"/>
          </a:p>
          <a:p>
            <a:r>
              <a:rPr lang="en-US" sz="1200" dirty="0" smtClean="0"/>
              <a:t>Kaslow</a:t>
            </a:r>
            <a:r>
              <a:rPr lang="en-US" sz="1200" dirty="0"/>
              <a:t>, N. J., Rubin, N. J., Forrest, L., Elman, N. S., Van Horne, B. A., Jacobs, S. C., &amp; ... Thorn, B. E. (2007). Recognizing, assessing, and intervening with problems of professional competence. </a:t>
            </a:r>
            <a:r>
              <a:rPr lang="en-US" sz="1200" i="1" dirty="0"/>
              <a:t>Professional Psychology: Research And Practice</a:t>
            </a:r>
            <a:r>
              <a:rPr lang="en-US" sz="1200" dirty="0"/>
              <a:t>, </a:t>
            </a:r>
            <a:r>
              <a:rPr lang="en-US" sz="1200" i="1" dirty="0"/>
              <a:t>38</a:t>
            </a:r>
            <a:r>
              <a:rPr lang="en-US" sz="1200" dirty="0"/>
              <a:t>(5), 479-492. doi:10.1037/0735-7028.38.5.479</a:t>
            </a:r>
            <a:endParaRPr lang="en-US" sz="1200" dirty="0" smtClean="0"/>
          </a:p>
          <a:p>
            <a:r>
              <a:rPr lang="en-US" sz="1200" dirty="0" smtClean="0"/>
              <a:t>McCutcheon</a:t>
            </a:r>
            <a:r>
              <a:rPr lang="en-US" sz="1200" dirty="0"/>
              <a:t>, S. R. (2008). Addressing problems of insufficient competence during the internship year. </a:t>
            </a:r>
            <a:r>
              <a:rPr lang="en-US" sz="1200" i="1" dirty="0"/>
              <a:t>Training And Education In Professional Psychology</a:t>
            </a:r>
            <a:r>
              <a:rPr lang="en-US" sz="1200" dirty="0"/>
              <a:t>, </a:t>
            </a:r>
            <a:r>
              <a:rPr lang="en-US" sz="1200" i="1" dirty="0"/>
              <a:t>2</a:t>
            </a:r>
            <a:r>
              <a:rPr lang="en-US" sz="1200" dirty="0"/>
              <a:t>(4), 210-214. </a:t>
            </a:r>
            <a:r>
              <a:rPr lang="en-US" sz="1200" dirty="0" smtClean="0"/>
              <a:t>doi:10.1037/a0013535</a:t>
            </a:r>
          </a:p>
          <a:p>
            <a:r>
              <a:rPr lang="en-US" sz="1200" dirty="0" smtClean="0"/>
              <a:t>Norcross, J. C., &amp; Guy Jr., J. D. (2007).  </a:t>
            </a:r>
            <a:r>
              <a:rPr lang="en-US" sz="1200" i="1" dirty="0" smtClean="0"/>
              <a:t>Leaving it at the office: A guide to psychotherapist self-care.</a:t>
            </a:r>
            <a:r>
              <a:rPr lang="en-US" sz="1200" dirty="0" smtClean="0"/>
              <a:t>  New York, NY: The Guilford Press.</a:t>
            </a:r>
          </a:p>
          <a:p>
            <a:r>
              <a:rPr lang="en-US" sz="1200" dirty="0" smtClean="0"/>
              <a:t>Wester</a:t>
            </a:r>
            <a:r>
              <a:rPr lang="en-US" sz="1200" dirty="0"/>
              <a:t>, S. R., Christianson, H. F., Fouad, N. A., &amp; Santiago-Rivera, A. L. (2008). Information processing as problem solving: A collaborative approach to dealing with students exhibiting insufficient competence. </a:t>
            </a:r>
            <a:r>
              <a:rPr lang="en-US" sz="1200" i="1" dirty="0"/>
              <a:t>Training And Education In </a:t>
            </a:r>
            <a:r>
              <a:rPr lang="en-US" sz="1200" i="1" dirty="0" err="1" smtClean="0"/>
              <a:t>Prssional</a:t>
            </a:r>
            <a:r>
              <a:rPr lang="en-US" sz="1200" i="1" dirty="0" smtClean="0"/>
              <a:t> </a:t>
            </a:r>
            <a:r>
              <a:rPr lang="en-US" sz="1200" i="1" dirty="0"/>
              <a:t>Psychology</a:t>
            </a:r>
            <a:r>
              <a:rPr lang="en-US" sz="1200" dirty="0"/>
              <a:t>, </a:t>
            </a:r>
            <a:r>
              <a:rPr lang="en-US" sz="1200" i="1" dirty="0"/>
              <a:t>2</a:t>
            </a:r>
            <a:r>
              <a:rPr lang="en-US" sz="1200" dirty="0"/>
              <a:t>(4), 193-201. doi:10.1037/1931-3918.2.4.193</a:t>
            </a:r>
          </a:p>
        </p:txBody>
      </p:sp>
    </p:spTree>
    <p:extLst>
      <p:ext uri="{BB962C8B-B14F-4D97-AF65-F5344CB8AC3E}">
        <p14:creationId xmlns:p14="http://schemas.microsoft.com/office/powerpoint/2010/main" val="368083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Self-Reflection – Twice in 3 years?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011" y="2739788"/>
            <a:ext cx="1828800" cy="2743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2947" y="2739788"/>
            <a:ext cx="1959864"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947" y="2739788"/>
            <a:ext cx="1979755" cy="277050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9991" t="4492" r="19991" b="42066"/>
          <a:stretch/>
        </p:blipFill>
        <p:spPr>
          <a:xfrm>
            <a:off x="8118838" y="2739788"/>
            <a:ext cx="2212518" cy="2760260"/>
          </a:xfrm>
          <a:prstGeom prst="rect">
            <a:avLst/>
          </a:prstGeom>
        </p:spPr>
      </p:pic>
    </p:spTree>
    <p:extLst>
      <p:ext uri="{BB962C8B-B14F-4D97-AF65-F5344CB8AC3E}">
        <p14:creationId xmlns:p14="http://schemas.microsoft.com/office/powerpoint/2010/main" val="4026734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2942" y="2733342"/>
            <a:ext cx="2797791" cy="2797791"/>
          </a:xfrm>
        </p:spPr>
      </p:pic>
    </p:spTree>
    <p:extLst>
      <p:ext uri="{BB962C8B-B14F-4D97-AF65-F5344CB8AC3E}">
        <p14:creationId xmlns:p14="http://schemas.microsoft.com/office/powerpoint/2010/main" val="257529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890185" y="274639"/>
            <a:ext cx="8411633" cy="6308725"/>
          </a:xfrm>
          <a:prstGeom prst="rect">
            <a:avLst/>
          </a:prstGeom>
        </p:spPr>
      </p:pic>
      <p:sp>
        <p:nvSpPr>
          <p:cNvPr id="3" name="Rectangle 2">
            <a:hlinkClick r:id="rId5"/>
          </p:cNvPr>
          <p:cNvSpPr/>
          <p:nvPr/>
        </p:nvSpPr>
        <p:spPr>
          <a:xfrm>
            <a:off x="3387657"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p:cNvPr>
          <p:cNvSpPr/>
          <p:nvPr/>
        </p:nvSpPr>
        <p:spPr>
          <a:xfrm>
            <a:off x="6497259"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7" action="ppaction://hlinkfile"/>
          </p:cNvPr>
          <p:cNvSpPr/>
          <p:nvPr/>
        </p:nvSpPr>
        <p:spPr>
          <a:xfrm>
            <a:off x="4436828"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4508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890185" y="274639"/>
            <a:ext cx="8411633" cy="6308725"/>
          </a:xfrm>
          <a:prstGeom prst="rect">
            <a:avLst/>
          </a:prstGeom>
        </p:spPr>
      </p:pic>
      <p:sp>
        <p:nvSpPr>
          <p:cNvPr id="3" name="Rectangle 2">
            <a:hlinkClick r:id="rId5"/>
          </p:cNvPr>
          <p:cNvSpPr/>
          <p:nvPr/>
        </p:nvSpPr>
        <p:spPr>
          <a:xfrm>
            <a:off x="3387657"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6"/>
          </p:cNvPr>
          <p:cNvSpPr/>
          <p:nvPr/>
        </p:nvSpPr>
        <p:spPr>
          <a:xfrm>
            <a:off x="6497259"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7" action="ppaction://hlinkfile"/>
          </p:cNvPr>
          <p:cNvSpPr/>
          <p:nvPr/>
        </p:nvSpPr>
        <p:spPr>
          <a:xfrm>
            <a:off x="4436828"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2271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Discussion/Activity</a:t>
            </a:r>
            <a:endParaRPr lang="en-US" dirty="0"/>
          </a:p>
        </p:txBody>
      </p:sp>
      <p:sp>
        <p:nvSpPr>
          <p:cNvPr id="3" name="Content Placeholder 2"/>
          <p:cNvSpPr>
            <a:spLocks noGrp="1"/>
          </p:cNvSpPr>
          <p:nvPr>
            <p:ph idx="1"/>
          </p:nvPr>
        </p:nvSpPr>
        <p:spPr/>
        <p:txBody>
          <a:bodyPr/>
          <a:lstStyle/>
          <a:p>
            <a:r>
              <a:rPr lang="en-US" dirty="0" smtClean="0"/>
              <a:t>What connotations does a remediation plan have?</a:t>
            </a:r>
          </a:p>
          <a:p>
            <a:r>
              <a:rPr lang="en-US" dirty="0" smtClean="0"/>
              <a:t>How do you think it will affect:</a:t>
            </a:r>
          </a:p>
          <a:p>
            <a:pPr lvl="1"/>
            <a:r>
              <a:rPr lang="en-US" dirty="0" smtClean="0"/>
              <a:t>Trainee</a:t>
            </a:r>
          </a:p>
          <a:p>
            <a:pPr lvl="1"/>
            <a:r>
              <a:rPr lang="en-US" dirty="0" smtClean="0"/>
              <a:t>Supervisors</a:t>
            </a:r>
          </a:p>
          <a:p>
            <a:pPr lvl="1"/>
            <a:r>
              <a:rPr lang="en-US" dirty="0" smtClean="0"/>
              <a:t>Other staff</a:t>
            </a:r>
          </a:p>
          <a:p>
            <a:pPr lvl="1"/>
            <a:r>
              <a:rPr lang="en-US" dirty="0" smtClean="0"/>
              <a:t>Overall program</a:t>
            </a:r>
          </a:p>
          <a:p>
            <a:pPr lvl="1"/>
            <a:r>
              <a:rPr lang="en-US" dirty="0" smtClean="0"/>
              <a:t>You as TD</a:t>
            </a:r>
            <a:endParaRPr lang="en-US" dirty="0"/>
          </a:p>
        </p:txBody>
      </p:sp>
    </p:spTree>
    <p:extLst>
      <p:ext uri="{BB962C8B-B14F-4D97-AF65-F5344CB8AC3E}">
        <p14:creationId xmlns:p14="http://schemas.microsoft.com/office/powerpoint/2010/main" val="286838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Why/When do we do remediation plans</a:t>
            </a:r>
            <a:endParaRPr lang="en-US" dirty="0"/>
          </a:p>
        </p:txBody>
      </p:sp>
      <p:sp>
        <p:nvSpPr>
          <p:cNvPr id="3" name="Content Placeholder 2"/>
          <p:cNvSpPr>
            <a:spLocks noGrp="1"/>
          </p:cNvSpPr>
          <p:nvPr>
            <p:ph idx="1"/>
          </p:nvPr>
        </p:nvSpPr>
        <p:spPr/>
        <p:txBody>
          <a:bodyPr/>
          <a:lstStyle/>
          <a:p>
            <a:r>
              <a:rPr lang="en-US" dirty="0" smtClean="0"/>
              <a:t>To protect the public</a:t>
            </a:r>
          </a:p>
          <a:p>
            <a:r>
              <a:rPr lang="en-US" dirty="0" smtClean="0"/>
              <a:t>To protect the supervisor/training director/program</a:t>
            </a:r>
          </a:p>
          <a:p>
            <a:r>
              <a:rPr lang="en-US" dirty="0" smtClean="0"/>
              <a:t>To protect the trainee</a:t>
            </a:r>
          </a:p>
          <a:p>
            <a:r>
              <a:rPr lang="en-US" dirty="0" smtClean="0"/>
              <a:t>To provide due process (Wester et al., 2008)</a:t>
            </a:r>
          </a:p>
          <a:p>
            <a:pPr lvl="1"/>
            <a:r>
              <a:rPr lang="en-US" dirty="0" smtClean="0"/>
              <a:t>Consistent procedures</a:t>
            </a:r>
          </a:p>
          <a:p>
            <a:pPr lvl="1"/>
            <a:r>
              <a:rPr lang="en-US" dirty="0" smtClean="0"/>
              <a:t>“A sense programmatic decisions are not being made arbitrarily or personally” (p. 200)</a:t>
            </a:r>
            <a:endParaRPr lang="en-US" dirty="0"/>
          </a:p>
        </p:txBody>
      </p:sp>
    </p:spTree>
    <p:extLst>
      <p:ext uri="{BB962C8B-B14F-4D97-AF65-F5344CB8AC3E}">
        <p14:creationId xmlns:p14="http://schemas.microsoft.com/office/powerpoint/2010/main" val="14547557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2.xml><?xml version="1.0" encoding="utf-8"?>
<p:tagLst xmlns:a="http://schemas.openxmlformats.org/drawingml/2006/main" xmlns:r="http://schemas.openxmlformats.org/officeDocument/2006/relationships" xmlns:p="http://schemas.openxmlformats.org/presentationml/2006/main">
  <p:tag name="__PE_POLL_EMBED_ID" val="tru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516</TotalTime>
  <Words>2568</Words>
  <Application>Microsoft Office PowerPoint</Application>
  <PresentationFormat>Widescreen</PresentationFormat>
  <Paragraphs>268</Paragraphs>
  <Slides>50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Garamond</vt:lpstr>
      <vt:lpstr>Symbol</vt:lpstr>
      <vt:lpstr>Times New Roman</vt:lpstr>
      <vt:lpstr>Organic</vt:lpstr>
      <vt:lpstr>When Things Don’t Go According to Plan: Lessons Learned About Remediation Plans for Trainees</vt:lpstr>
      <vt:lpstr>At ACCTA last year…</vt:lpstr>
      <vt:lpstr>Learning Objectives</vt:lpstr>
      <vt:lpstr>Self-Reflection – My Remediation Plan</vt:lpstr>
      <vt:lpstr>Self-Reflection – Twice in 3 years?</vt:lpstr>
      <vt:lpstr>PowerPoint Presentation</vt:lpstr>
      <vt:lpstr>PowerPoint Presentation</vt:lpstr>
      <vt:lpstr>Discussion/Activity</vt:lpstr>
      <vt:lpstr>Why/When do we do remediation plans</vt:lpstr>
      <vt:lpstr>APA Commission on Accreditation G&amp;P (2006)</vt:lpstr>
      <vt:lpstr>APA Commission on Accreditation SoA (2015)</vt:lpstr>
      <vt:lpstr>APA Commission on Accreditation SoA (2015)</vt:lpstr>
      <vt:lpstr>APA Guidelines for Clinical Supervision in Health Service Psychology (2015)</vt:lpstr>
      <vt:lpstr>Example Description of Insufficient Professional Competence &amp; Inadequate Performance</vt:lpstr>
      <vt:lpstr>PowerPoint Presentation</vt:lpstr>
      <vt:lpstr>PowerPoint Presentation</vt:lpstr>
      <vt:lpstr>Review of Literature/Best Practices</vt:lpstr>
      <vt:lpstr>PowerPoint Presentation</vt:lpstr>
      <vt:lpstr>Addressing Problems of Insufficient Competence During the Internship Year (McCutcheon, 2008)</vt:lpstr>
      <vt:lpstr>Addressing Problems of Insufficient Competence During the Internship Year (McCutcheon, 2008)</vt:lpstr>
      <vt:lpstr>The Legal Exosystem: Risk Management in Addressing Student Competence Problems (Gilfoyle, 2008)</vt:lpstr>
      <vt:lpstr>The Legal Exosystem: Risk Management in Addressing Student Competence Problems (Gilfoyle, 2008)</vt:lpstr>
      <vt:lpstr>PowerPoint Presentation</vt:lpstr>
      <vt:lpstr>PowerPoint Presentation</vt:lpstr>
      <vt:lpstr>Information Processing As Problem Solving: Collaborative Approach to Student Insufficient Competence (Wester et al., 2008)</vt:lpstr>
      <vt:lpstr>PowerPoint Presentation</vt:lpstr>
      <vt:lpstr>Information Processing As Problem Solving: Collaborative Approach to Student Insufficient Competence (Wester et al., 2008)</vt:lpstr>
      <vt:lpstr>Fundamentals of Clinical Supervision (Bernard &amp; Goodyear, 2009)</vt:lpstr>
      <vt:lpstr>Fundamentals of Clinical Supervision (Bernard &amp; Goodyear, 2009)</vt:lpstr>
      <vt:lpstr>TD’s Perceptions of Faculty Behaviors When Dealing with Trainee Competence Problems (Forrest et al., 2013)</vt:lpstr>
      <vt:lpstr>PowerPoint Presentation</vt:lpstr>
      <vt:lpstr>PowerPoint Presentation</vt:lpstr>
      <vt:lpstr>Recognizing, Assessing, and Intervening with Problems of Professional Competence (Kaslow et al., 2007)</vt:lpstr>
      <vt:lpstr>PowerPoint Presentation</vt:lpstr>
      <vt:lpstr>Multicultural/Diversity Issues and Remediation Plans</vt:lpstr>
      <vt:lpstr>Self-Care</vt:lpstr>
      <vt:lpstr>Self-Care</vt:lpstr>
      <vt:lpstr>PowerPoint Presentation</vt:lpstr>
      <vt:lpstr>Self-Care: Leaving It At The Office (Norcross &amp; Guy, 2007)</vt:lpstr>
      <vt:lpstr>Example Remediation Procedures</vt:lpstr>
      <vt:lpstr>PowerPoint Presentation</vt:lpstr>
      <vt:lpstr>PowerPoint Presentation</vt:lpstr>
      <vt:lpstr>Documenting Remediation Plans</vt:lpstr>
      <vt:lpstr>Examples</vt:lpstr>
      <vt:lpstr>Communication re: remediation plans</vt:lpstr>
      <vt:lpstr>Case Examples</vt:lpstr>
      <vt:lpstr>Case Examples</vt:lpstr>
      <vt:lpstr>Overall Recommendations/Troubleshooting</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Things Don’t Go According to Plan: Lessons Learned About Remediation Plans for Trainees</dc:title>
  <dc:creator>Jay Manalo</dc:creator>
  <cp:lastModifiedBy>Jay Manalo</cp:lastModifiedBy>
  <cp:revision>173</cp:revision>
  <dcterms:created xsi:type="dcterms:W3CDTF">2016-08-31T19:40:08Z</dcterms:created>
  <dcterms:modified xsi:type="dcterms:W3CDTF">2016-09-13T03:25:51Z</dcterms:modified>
</cp:coreProperties>
</file>