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51"/>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103" d="100"/>
          <a:sy n="103" d="100"/>
        </p:scale>
        <p:origin x="2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70932"/>
          </a:xfrm>
          <a:prstGeom prst="rect">
            <a:avLst/>
          </a:prstGeom>
        </p:spPr>
        <p:txBody>
          <a:bodyPr vert="horz" lIns="92958" tIns="46479" rIns="92958" bIns="46479" rtlCol="0"/>
          <a:lstStyle>
            <a:lvl1pPr algn="r">
              <a:defRPr sz="1200"/>
            </a:lvl1pPr>
          </a:lstStyle>
          <a:p>
            <a:fld id="{F638E326-9A2F-4F8F-8A9B-6ACC7DABCE8C}" type="datetimeFigureOut">
              <a:rPr lang="en-US" smtClean="0"/>
              <a:t>9/16/2016</a:t>
            </a:fld>
            <a:endParaRPr lang="en-US"/>
          </a:p>
        </p:txBody>
      </p:sp>
      <p:sp>
        <p:nvSpPr>
          <p:cNvPr id="4" name="Footer Placeholder 3"/>
          <p:cNvSpPr>
            <a:spLocks noGrp="1"/>
          </p:cNvSpPr>
          <p:nvPr>
            <p:ph type="ftr" sz="quarter" idx="2"/>
          </p:nvPr>
        </p:nvSpPr>
        <p:spPr>
          <a:xfrm>
            <a:off x="0" y="8946072"/>
            <a:ext cx="2971800" cy="470932"/>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46072"/>
            <a:ext cx="2971800" cy="470932"/>
          </a:xfrm>
          <a:prstGeom prst="rect">
            <a:avLst/>
          </a:prstGeom>
        </p:spPr>
        <p:txBody>
          <a:bodyPr vert="horz" lIns="92958" tIns="46479" rIns="92958" bIns="46479" rtlCol="0" anchor="b"/>
          <a:lstStyle>
            <a:lvl1pPr algn="r">
              <a:defRPr sz="1200"/>
            </a:lvl1pPr>
          </a:lstStyle>
          <a:p>
            <a:fld id="{5868275C-3CA2-44C3-A2F0-1E9BBB3F4E19}" type="slidenum">
              <a:rPr lang="en-US" smtClean="0"/>
              <a:t>‹#›</a:t>
            </a:fld>
            <a:endParaRPr lang="en-US"/>
          </a:p>
        </p:txBody>
      </p:sp>
    </p:spTree>
    <p:extLst>
      <p:ext uri="{BB962C8B-B14F-4D97-AF65-F5344CB8AC3E}">
        <p14:creationId xmlns:p14="http://schemas.microsoft.com/office/powerpoint/2010/main" val="27023695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2F55090-CFDB-460B-B04E-2041886F1BAE}" type="datetimeFigureOut">
              <a:rPr lang="en-US" smtClean="0"/>
              <a:t>9/16/2016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A9DAA6D-F21C-4663-A40B-2423DB37C92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F55090-CFDB-460B-B04E-2041886F1BAE}"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DAA6D-F21C-4663-A40B-2423DB37C92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A9DAA6D-F21C-4663-A40B-2423DB37C92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F55090-CFDB-460B-B04E-2041886F1BAE}"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2F55090-CFDB-460B-B04E-2041886F1BAE}"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A9DAA6D-F21C-4663-A40B-2423DB37C92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2F55090-CFDB-460B-B04E-2041886F1BAE}" type="datetimeFigureOut">
              <a:rPr lang="en-US" smtClean="0"/>
              <a:t>9/16/2016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A9DAA6D-F21C-4663-A40B-2423DB37C92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2F55090-CFDB-460B-B04E-2041886F1BAE}"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DAA6D-F21C-4663-A40B-2423DB37C92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2F55090-CFDB-460B-B04E-2041886F1BAE}" type="datetimeFigureOut">
              <a:rPr lang="en-US" smtClean="0"/>
              <a:t>9/16/2016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A9DAA6D-F21C-4663-A40B-2423DB37C920}"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F55090-CFDB-460B-B04E-2041886F1BAE}"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A9DAA6D-F21C-4663-A40B-2423DB37C9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2F55090-CFDB-460B-B04E-2041886F1BAE}"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A9DAA6D-F21C-4663-A40B-2423DB37C9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A9DAA6D-F21C-4663-A40B-2423DB37C92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2F55090-CFDB-460B-B04E-2041886F1BAE}" type="datetimeFigureOut">
              <a:rPr lang="en-US" smtClean="0"/>
              <a:t>9/16/2016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A9DAA6D-F21C-4663-A40B-2423DB37C92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2F55090-CFDB-460B-B04E-2041886F1BAE}" type="datetimeFigureOut">
              <a:rPr lang="en-US" smtClean="0"/>
              <a:t>9/16/2016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2F55090-CFDB-460B-B04E-2041886F1BAE}" type="datetimeFigureOut">
              <a:rPr lang="en-US" smtClean="0"/>
              <a:t>9/16/2016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A9DAA6D-F21C-4663-A40B-2423DB37C92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ppic.org/Portals/0/downloads/DepartmentOfLaborArticl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hyperlink" Target="http://webapps.dol.gov/FederalRegister/HtmlDisplay.aspx?DocId=28355&amp;AgencyId=1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191000"/>
            <a:ext cx="7662995" cy="2057400"/>
          </a:xfrm>
        </p:spPr>
        <p:txBody>
          <a:bodyPr>
            <a:normAutofit fontScale="70000" lnSpcReduction="20000"/>
          </a:bodyPr>
          <a:lstStyle/>
          <a:p>
            <a:r>
              <a:rPr lang="en-US" sz="2600" dirty="0" smtClean="0"/>
              <a:t>Its impact on internship programs</a:t>
            </a:r>
          </a:p>
          <a:p>
            <a:endParaRPr lang="en-US" dirty="0"/>
          </a:p>
          <a:p>
            <a:endParaRPr lang="en-US" dirty="0" smtClean="0"/>
          </a:p>
          <a:p>
            <a:r>
              <a:rPr lang="en-US" sz="2100" smtClean="0">
                <a:solidFill>
                  <a:schemeClr val="tx1"/>
                </a:solidFill>
              </a:rPr>
              <a:t>Karen M. </a:t>
            </a:r>
            <a:r>
              <a:rPr lang="en-US" sz="2100" dirty="0" smtClean="0">
                <a:solidFill>
                  <a:schemeClr val="tx1"/>
                </a:solidFill>
              </a:rPr>
              <a:t>Taylor, Ph.D</a:t>
            </a:r>
            <a:r>
              <a:rPr lang="en-US" dirty="0" smtClean="0">
                <a:solidFill>
                  <a:schemeClr val="tx1"/>
                </a:solidFill>
              </a:rPr>
              <a:t>.</a:t>
            </a:r>
          </a:p>
          <a:p>
            <a:r>
              <a:rPr lang="en-US" dirty="0" err="1" smtClean="0">
                <a:solidFill>
                  <a:schemeClr val="tx1"/>
                </a:solidFill>
              </a:rPr>
              <a:t>ohio</a:t>
            </a:r>
            <a:r>
              <a:rPr lang="en-US" dirty="0" smtClean="0">
                <a:solidFill>
                  <a:schemeClr val="tx1"/>
                </a:solidFill>
              </a:rPr>
              <a:t> State University</a:t>
            </a:r>
          </a:p>
          <a:p>
            <a:endParaRPr lang="en-US" dirty="0" smtClean="0">
              <a:solidFill>
                <a:schemeClr val="tx1"/>
              </a:solidFill>
            </a:endParaRPr>
          </a:p>
          <a:p>
            <a:r>
              <a:rPr lang="en-US" dirty="0" smtClean="0">
                <a:solidFill>
                  <a:schemeClr val="tx1"/>
                </a:solidFill>
              </a:rPr>
              <a:t> and </a:t>
            </a:r>
          </a:p>
          <a:p>
            <a:endParaRPr lang="en-US" dirty="0" smtClean="0">
              <a:solidFill>
                <a:schemeClr val="tx1"/>
              </a:solidFill>
            </a:endParaRPr>
          </a:p>
          <a:p>
            <a:r>
              <a:rPr lang="en-US" sz="2100" dirty="0" smtClean="0">
                <a:solidFill>
                  <a:schemeClr val="tx1"/>
                </a:solidFill>
              </a:rPr>
              <a:t>Joyce </a:t>
            </a:r>
            <a:r>
              <a:rPr lang="en-US" sz="2100" dirty="0" err="1" smtClean="0">
                <a:solidFill>
                  <a:schemeClr val="tx1"/>
                </a:solidFill>
              </a:rPr>
              <a:t>Illfelder-kaye</a:t>
            </a:r>
            <a:r>
              <a:rPr lang="en-US" sz="2100" dirty="0" smtClean="0">
                <a:solidFill>
                  <a:schemeClr val="tx1"/>
                </a:solidFill>
              </a:rPr>
              <a:t>, </a:t>
            </a:r>
            <a:r>
              <a:rPr lang="en-US" sz="2100" dirty="0" err="1" smtClean="0">
                <a:solidFill>
                  <a:schemeClr val="tx1"/>
                </a:solidFill>
              </a:rPr>
              <a:t>Ph.D</a:t>
            </a:r>
            <a:endParaRPr lang="en-US" sz="2100" dirty="0" smtClean="0">
              <a:solidFill>
                <a:schemeClr val="tx1"/>
              </a:solidFill>
            </a:endParaRPr>
          </a:p>
          <a:p>
            <a:r>
              <a:rPr lang="en-US" dirty="0" smtClean="0">
                <a:solidFill>
                  <a:schemeClr val="tx1"/>
                </a:solidFill>
              </a:rPr>
              <a:t>Penn State University</a:t>
            </a:r>
            <a:endParaRPr lang="en-US" dirty="0" smtClean="0"/>
          </a:p>
        </p:txBody>
      </p:sp>
      <p:sp>
        <p:nvSpPr>
          <p:cNvPr id="2" name="Title 1"/>
          <p:cNvSpPr>
            <a:spLocks noGrp="1"/>
          </p:cNvSpPr>
          <p:nvPr>
            <p:ph type="ctrTitle"/>
          </p:nvPr>
        </p:nvSpPr>
        <p:spPr>
          <a:xfrm>
            <a:off x="381000" y="838200"/>
            <a:ext cx="8153400" cy="2971800"/>
          </a:xfrm>
        </p:spPr>
        <p:txBody>
          <a:bodyPr/>
          <a:lstStyle/>
          <a:p>
            <a:r>
              <a:rPr lang="en-US" dirty="0" smtClean="0"/>
              <a:t>The Fair Labor Standards Act</a:t>
            </a:r>
            <a:endParaRPr lang="en-US" dirty="0"/>
          </a:p>
        </p:txBody>
      </p:sp>
    </p:spTree>
    <p:extLst>
      <p:ext uri="{BB962C8B-B14F-4D97-AF65-F5344CB8AC3E}">
        <p14:creationId xmlns:p14="http://schemas.microsoft.com/office/powerpoint/2010/main" val="311725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Guidance</a:t>
            </a:r>
            <a:endParaRPr lang="en-US" dirty="0"/>
          </a:p>
        </p:txBody>
      </p:sp>
      <p:sp>
        <p:nvSpPr>
          <p:cNvPr id="3" name="Content Placeholder 2"/>
          <p:cNvSpPr>
            <a:spLocks noGrp="1"/>
          </p:cNvSpPr>
          <p:nvPr>
            <p:ph sz="quarter" idx="1"/>
          </p:nvPr>
        </p:nvSpPr>
        <p:spPr>
          <a:xfrm>
            <a:off x="301752" y="1676400"/>
            <a:ext cx="8503920" cy="4572000"/>
          </a:xfrm>
        </p:spPr>
        <p:txBody>
          <a:bodyPr>
            <a:normAutofit fontScale="92500"/>
          </a:bodyPr>
          <a:lstStyle/>
          <a:p>
            <a:r>
              <a:rPr lang="en-US" dirty="0" smtClean="0"/>
              <a:t>Why is APA not advocating to have psychology included in the law?</a:t>
            </a:r>
          </a:p>
          <a:p>
            <a:r>
              <a:rPr lang="en-US" dirty="0" smtClean="0"/>
              <a:t>Medicine was at the table a long time ago…</a:t>
            </a:r>
          </a:p>
          <a:p>
            <a:r>
              <a:rPr lang="en-US" dirty="0" smtClean="0"/>
              <a:t>Currently there is not a sense that Congress would change the law and the law would need to change to explicitly include psychology</a:t>
            </a:r>
          </a:p>
          <a:p>
            <a:r>
              <a:rPr lang="en-US" dirty="0" smtClean="0"/>
              <a:t>Currently there is hesitance to go to the Department of Labor and ask for a ruling on this because if the ruling was that psychology was not to be included in the same exemptions that medicine is included in then programs that have made a case for it could no longer do so.</a:t>
            </a:r>
            <a:endParaRPr lang="en-US" dirty="0"/>
          </a:p>
        </p:txBody>
      </p:sp>
    </p:spTree>
    <p:extLst>
      <p:ext uri="{BB962C8B-B14F-4D97-AF65-F5344CB8AC3E}">
        <p14:creationId xmlns:p14="http://schemas.microsoft.com/office/powerpoint/2010/main" val="379006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Guidance from APA</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According to DOL, an intern will not be considered an employee subject to the FLSA if the following 6 factors are met:</a:t>
            </a:r>
          </a:p>
          <a:p>
            <a:pPr marL="0" indent="0">
              <a:buNone/>
            </a:pPr>
            <a:endParaRPr lang="en-US" dirty="0" smtClean="0"/>
          </a:p>
          <a:p>
            <a:pPr lvl="1"/>
            <a:r>
              <a:rPr lang="en-US" dirty="0" smtClean="0"/>
              <a:t>The training or internship, even though it includes actual operation of the facilities of the employer, is similar to that which would be given in a vocational school.</a:t>
            </a:r>
          </a:p>
          <a:p>
            <a:pPr lvl="1"/>
            <a:r>
              <a:rPr lang="en-US" dirty="0" smtClean="0"/>
              <a:t>The training is for the benefit of the interns.</a:t>
            </a:r>
          </a:p>
          <a:p>
            <a:pPr lvl="1"/>
            <a:r>
              <a:rPr lang="en-US" dirty="0" smtClean="0"/>
              <a:t>The interns do not displace regular employees, but work under close observation</a:t>
            </a:r>
          </a:p>
          <a:p>
            <a:pPr lvl="1"/>
            <a:r>
              <a:rPr lang="en-US" dirty="0" smtClean="0"/>
              <a:t>The employer that provides the training or internship derives no immediate advantage from the activities of the interns, and on occasion the employer’s operation may actually be impeded</a:t>
            </a:r>
          </a:p>
          <a:p>
            <a:pPr lvl="1"/>
            <a:r>
              <a:rPr lang="en-US" dirty="0" smtClean="0"/>
              <a:t>The interns are not necessarily entitled to a job at the conclusion of the training period, and</a:t>
            </a:r>
          </a:p>
          <a:p>
            <a:pPr lvl="1"/>
            <a:r>
              <a:rPr lang="en-US" dirty="0" smtClean="0"/>
              <a:t>The employer and the interns understand that they are not entitled to wages for the time spent in training or the internship.</a:t>
            </a:r>
          </a:p>
          <a:p>
            <a:pPr marL="274320" lvl="1" indent="0">
              <a:buNone/>
            </a:pPr>
            <a:endParaRPr lang="en-US" dirty="0" smtClean="0"/>
          </a:p>
          <a:p>
            <a:pPr marL="274320" lvl="1" indent="0">
              <a:buNone/>
            </a:pPr>
            <a:r>
              <a:rPr lang="en-US" dirty="0" smtClean="0"/>
              <a:t>They note that interpretation of these factors in any given situation requires careful, individualized analysis</a:t>
            </a:r>
            <a:endParaRPr lang="en-US" dirty="0"/>
          </a:p>
        </p:txBody>
      </p:sp>
    </p:spTree>
    <p:extLst>
      <p:ext uri="{BB962C8B-B14F-4D97-AF65-F5344CB8AC3E}">
        <p14:creationId xmlns:p14="http://schemas.microsoft.com/office/powerpoint/2010/main" val="48778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Employment Consultant’s Opinion</a:t>
            </a:r>
            <a:endParaRPr lang="en-US" dirty="0"/>
          </a:p>
        </p:txBody>
      </p:sp>
      <p:sp>
        <p:nvSpPr>
          <p:cNvPr id="3" name="Content Placeholder 2"/>
          <p:cNvSpPr>
            <a:spLocks noGrp="1"/>
          </p:cNvSpPr>
          <p:nvPr>
            <p:ph sz="quarter" idx="1"/>
          </p:nvPr>
        </p:nvSpPr>
        <p:spPr/>
        <p:txBody>
          <a:bodyPr/>
          <a:lstStyle/>
          <a:p>
            <a:r>
              <a:rPr lang="en-US" dirty="0" smtClean="0"/>
              <a:t>In  addition to the previous 6 part test there is a “primary beneficiary test” used by most courts..</a:t>
            </a:r>
          </a:p>
          <a:p>
            <a:r>
              <a:rPr lang="en-US" dirty="0" smtClean="0"/>
              <a:t>The DOL has made it clear it </a:t>
            </a:r>
            <a:r>
              <a:rPr lang="en-US" smtClean="0"/>
              <a:t>will </a:t>
            </a:r>
            <a:r>
              <a:rPr lang="en-US" smtClean="0"/>
              <a:t>scrutinize </a:t>
            </a:r>
            <a:r>
              <a:rPr lang="en-US" dirty="0" smtClean="0"/>
              <a:t>whether the internship is truly for the predominant benefit of the intern, as opposed to providing a source of relatively inexpensive productive labor for the employer.  </a:t>
            </a:r>
          </a:p>
          <a:p>
            <a:r>
              <a:rPr lang="en-US" u="sng" dirty="0">
                <a:hlinkClick r:id="rId2"/>
              </a:rPr>
              <a:t>http://www.appic.org/Portals/0/downloads/DepartmentOfLaborArticle.pdf</a:t>
            </a:r>
            <a:endParaRPr lang="en-US" dirty="0"/>
          </a:p>
        </p:txBody>
      </p:sp>
    </p:spTree>
    <p:extLst>
      <p:ext uri="{BB962C8B-B14F-4D97-AF65-F5344CB8AC3E}">
        <p14:creationId xmlns:p14="http://schemas.microsoft.com/office/powerpoint/2010/main" val="93849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 key factor in this analysis is whether the internship program is part of a degree program</a:t>
            </a:r>
          </a:p>
          <a:p>
            <a:r>
              <a:rPr lang="en-US" dirty="0" smtClean="0"/>
              <a:t>This is a difference between internships and post-docs….</a:t>
            </a:r>
          </a:p>
          <a:p>
            <a:r>
              <a:rPr lang="en-US" dirty="0" smtClean="0"/>
              <a:t>APA is clear that a case can be made but they are not assuring sites that one size will fit all and are clear that sites need to speak with their HR Dept. and </a:t>
            </a:r>
            <a:r>
              <a:rPr lang="en-US" smtClean="0"/>
              <a:t>legal counsel.</a:t>
            </a:r>
            <a:endParaRPr lang="en-US" dirty="0"/>
          </a:p>
        </p:txBody>
      </p:sp>
    </p:spTree>
    <p:extLst>
      <p:ext uri="{BB962C8B-B14F-4D97-AF65-F5344CB8AC3E}">
        <p14:creationId xmlns:p14="http://schemas.microsoft.com/office/powerpoint/2010/main" val="362372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normAutofit fontScale="77500" lnSpcReduction="20000"/>
          </a:bodyPr>
          <a:lstStyle/>
          <a:p>
            <a:endParaRPr lang="en-US" dirty="0" smtClean="0"/>
          </a:p>
          <a:p>
            <a:r>
              <a:rPr lang="en-US" dirty="0" smtClean="0"/>
              <a:t>10 Item Survey</a:t>
            </a:r>
          </a:p>
          <a:p>
            <a:r>
              <a:rPr lang="en-US" dirty="0" smtClean="0"/>
              <a:t>Sent to ACCTA listserv:  August 22</a:t>
            </a:r>
            <a:r>
              <a:rPr lang="en-US" baseline="30000" dirty="0" smtClean="0"/>
              <a:t>nd</a:t>
            </a:r>
            <a:endParaRPr lang="en-US" dirty="0" smtClean="0"/>
          </a:p>
          <a:p>
            <a:r>
              <a:rPr lang="en-US" dirty="0" smtClean="0"/>
              <a:t>Follow-up sent:  August 23</a:t>
            </a:r>
            <a:r>
              <a:rPr lang="en-US" baseline="30000" dirty="0" smtClean="0"/>
              <a:t>rd</a:t>
            </a:r>
            <a:r>
              <a:rPr lang="en-US" dirty="0" smtClean="0"/>
              <a:t> w/ comment regarding</a:t>
            </a:r>
          </a:p>
          <a:p>
            <a:pPr marL="0" indent="0">
              <a:buNone/>
            </a:pPr>
            <a:r>
              <a:rPr lang="en-US" dirty="0"/>
              <a:t> </a:t>
            </a:r>
            <a:r>
              <a:rPr lang="en-US" dirty="0" smtClean="0"/>
              <a:t>          item response problem</a:t>
            </a:r>
          </a:p>
          <a:p>
            <a:r>
              <a:rPr lang="en-US" dirty="0" smtClean="0"/>
              <a:t>Second follow-up sent:  August 29</a:t>
            </a:r>
            <a:r>
              <a:rPr lang="en-US" baseline="30000" dirty="0" smtClean="0"/>
              <a:t>th</a:t>
            </a:r>
            <a:endParaRPr lang="en-US" dirty="0" smtClean="0"/>
          </a:p>
          <a:p>
            <a:r>
              <a:rPr lang="en-US" dirty="0" smtClean="0"/>
              <a:t>Survey closed:  September 5</a:t>
            </a:r>
            <a:r>
              <a:rPr lang="en-US" baseline="30000" dirty="0" smtClean="0"/>
              <a:t>th</a:t>
            </a:r>
          </a:p>
          <a:p>
            <a:endParaRPr lang="en-US" baseline="30000" dirty="0"/>
          </a:p>
          <a:p>
            <a:r>
              <a:rPr lang="en-US" sz="3800" baseline="30000" dirty="0" smtClean="0"/>
              <a:t>N=77</a:t>
            </a:r>
            <a:endParaRPr lang="en-US" sz="3800" dirty="0" smtClean="0"/>
          </a:p>
          <a:p>
            <a:endParaRPr lang="en-US" dirty="0"/>
          </a:p>
          <a:p>
            <a:endParaRPr lang="en-US" sz="3000" dirty="0" smtClean="0"/>
          </a:p>
          <a:p>
            <a:pPr marL="0" indent="0">
              <a:buNone/>
            </a:pPr>
            <a:endParaRPr lang="en-US" dirty="0"/>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50637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Q1.	Have you or your university already 	determined whether your psychology 	interns will be considered exempt (from 	over-time pay) effective Dec. 1, 2016?</a:t>
            </a:r>
          </a:p>
          <a:p>
            <a:pPr marL="0" indent="0">
              <a:buNone/>
            </a:pPr>
            <a:endParaRPr lang="en-US" dirty="0" smtClean="0"/>
          </a:p>
          <a:p>
            <a:pPr marL="0" indent="0">
              <a:buNone/>
            </a:pPr>
            <a:r>
              <a:rPr lang="en-US" dirty="0" smtClean="0"/>
              <a:t>Answered: 77</a:t>
            </a:r>
          </a:p>
          <a:p>
            <a:pPr marL="0" indent="0">
              <a:buNone/>
            </a:pPr>
            <a:r>
              <a:rPr lang="en-US" dirty="0" smtClean="0"/>
              <a:t>Skipped: 0</a:t>
            </a:r>
            <a:endParaRPr lang="en-US" dirty="0"/>
          </a:p>
        </p:txBody>
      </p:sp>
    </p:spTree>
    <p:extLst>
      <p:ext uri="{BB962C8B-B14F-4D97-AF65-F5344CB8AC3E}">
        <p14:creationId xmlns:p14="http://schemas.microsoft.com/office/powerpoint/2010/main" val="380007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4" name="Content Placeholder 3"/>
          <p:cNvPicPr>
            <a:picLocks noGrp="1"/>
          </p:cNvPicPr>
          <p:nvPr>
            <p:ph sz="quarter" idx="1"/>
          </p:nvPr>
        </p:nvPicPr>
        <p:blipFill rotWithShape="1">
          <a:blip r:embed="rId2"/>
          <a:srcRect l="59776" t="48425" r="21153" b="21951"/>
          <a:stretch/>
        </p:blipFill>
        <p:spPr bwMode="auto">
          <a:xfrm>
            <a:off x="381000" y="1676400"/>
            <a:ext cx="8382000" cy="4267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2843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5" name="Picture 4"/>
          <p:cNvPicPr>
            <a:picLocks noChangeAspect="1"/>
          </p:cNvPicPr>
          <p:nvPr/>
        </p:nvPicPr>
        <p:blipFill>
          <a:blip r:embed="rId2"/>
          <a:stretch>
            <a:fillRect/>
          </a:stretch>
        </p:blipFill>
        <p:spPr>
          <a:xfrm>
            <a:off x="228600" y="2374899"/>
            <a:ext cx="8686111" cy="2256486"/>
          </a:xfrm>
          <a:prstGeom prst="rect">
            <a:avLst/>
          </a:prstGeom>
        </p:spPr>
      </p:pic>
    </p:spTree>
    <p:extLst>
      <p:ext uri="{BB962C8B-B14F-4D97-AF65-F5344CB8AC3E}">
        <p14:creationId xmlns:p14="http://schemas.microsoft.com/office/powerpoint/2010/main" val="374986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5" name="Content Placeholder 4"/>
          <p:cNvSpPr>
            <a:spLocks noGrp="1"/>
          </p:cNvSpPr>
          <p:nvPr>
            <p:ph sz="quarter" idx="1"/>
          </p:nvPr>
        </p:nvSpPr>
        <p:spPr/>
        <p:txBody>
          <a:bodyPr>
            <a:normAutofit/>
          </a:bodyPr>
          <a:lstStyle/>
          <a:p>
            <a:pPr marL="0" indent="0">
              <a:buNone/>
            </a:pPr>
            <a:r>
              <a:rPr lang="en-US" sz="2400" b="1" dirty="0" smtClean="0"/>
              <a:t>Other (please specify)</a:t>
            </a:r>
            <a:r>
              <a:rPr lang="en-US" sz="2400" b="1" dirty="0"/>
              <a:t> </a:t>
            </a:r>
            <a:r>
              <a:rPr lang="en-US" sz="2400" b="1" dirty="0" smtClean="0"/>
              <a:t>      Responses	  3.90%       3</a:t>
            </a:r>
          </a:p>
          <a:p>
            <a:pPr marL="0" indent="0">
              <a:buNone/>
            </a:pPr>
            <a:endParaRPr lang="en-US" dirty="0"/>
          </a:p>
          <a:p>
            <a:r>
              <a:rPr lang="en-US" sz="1800" dirty="0" smtClean="0"/>
              <a:t>We are hearing that it is likely that they will be considered exempt, but I’ve not heard an official decision.</a:t>
            </a:r>
          </a:p>
          <a:p>
            <a:endParaRPr lang="en-US" sz="1800" dirty="0" smtClean="0"/>
          </a:p>
          <a:p>
            <a:r>
              <a:rPr lang="en-US" sz="1800" dirty="0" smtClean="0"/>
              <a:t>Our interns are already classified as non-exempt employees, which will not be changing to my knowledge. We have not discussed their status with respect to the FLSA specifically, but I presume we will continue paying them overtime for working more than 8 hours/day, per our university policies.</a:t>
            </a:r>
          </a:p>
          <a:p>
            <a:endParaRPr lang="en-US" sz="1800" dirty="0"/>
          </a:p>
          <a:p>
            <a:r>
              <a:rPr lang="en-US" sz="1800" dirty="0" smtClean="0"/>
              <a:t>Our consortium head deals with those details, not a direct concern for us.</a:t>
            </a:r>
            <a:endParaRPr lang="en-US" sz="1800" dirty="0"/>
          </a:p>
        </p:txBody>
      </p:sp>
    </p:spTree>
    <p:extLst>
      <p:ext uri="{BB962C8B-B14F-4D97-AF65-F5344CB8AC3E}">
        <p14:creationId xmlns:p14="http://schemas.microsoft.com/office/powerpoint/2010/main" val="317344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normAutofit/>
          </a:bodyPr>
          <a:lstStyle/>
          <a:p>
            <a:endParaRPr lang="en-US" b="1" dirty="0" smtClean="0"/>
          </a:p>
          <a:p>
            <a:pPr marL="0" indent="0">
              <a:buNone/>
            </a:pPr>
            <a:r>
              <a:rPr lang="en-US" b="1" dirty="0" smtClean="0"/>
              <a:t>Q2.	If </a:t>
            </a:r>
            <a:r>
              <a:rPr lang="en-US" b="1" dirty="0"/>
              <a:t>your university has decided that interns </a:t>
            </a:r>
            <a:r>
              <a:rPr lang="en-US" b="1" dirty="0" smtClean="0"/>
              <a:t>	are </a:t>
            </a:r>
            <a:r>
              <a:rPr lang="en-US" b="1" dirty="0"/>
              <a:t>EXEMPT, which of the following </a:t>
            </a:r>
            <a:r>
              <a:rPr lang="en-US" b="1" dirty="0" smtClean="0"/>
              <a:t>	apply</a:t>
            </a:r>
            <a:r>
              <a:rPr lang="en-US" b="1" dirty="0"/>
              <a:t>? (Please check all that apply) </a:t>
            </a:r>
            <a:endParaRPr lang="en-US" b="1" dirty="0" smtClean="0"/>
          </a:p>
          <a:p>
            <a:pPr marL="0" indent="0">
              <a:buNone/>
            </a:pPr>
            <a:endParaRPr lang="en-US" b="1" dirty="0" smtClean="0"/>
          </a:p>
          <a:p>
            <a:pPr marL="0" indent="0">
              <a:buNone/>
            </a:pPr>
            <a:r>
              <a:rPr lang="en-US" dirty="0" smtClean="0"/>
              <a:t>Answered</a:t>
            </a:r>
            <a:r>
              <a:rPr lang="en-US" dirty="0"/>
              <a:t>: 29 </a:t>
            </a:r>
          </a:p>
          <a:p>
            <a:pPr marL="0" indent="0">
              <a:buNone/>
            </a:pPr>
            <a:r>
              <a:rPr lang="en-US" dirty="0"/>
              <a:t>Skipped: 48 </a:t>
            </a:r>
          </a:p>
          <a:p>
            <a:pPr marL="0" indent="0">
              <a:buNone/>
            </a:pPr>
            <a:endParaRPr lang="en-US" dirty="0"/>
          </a:p>
        </p:txBody>
      </p:sp>
    </p:spTree>
    <p:extLst>
      <p:ext uri="{BB962C8B-B14F-4D97-AF65-F5344CB8AC3E}">
        <p14:creationId xmlns:p14="http://schemas.microsoft.com/office/powerpoint/2010/main" val="36646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smtClean="0"/>
              <a:t>Introductions:  Topic and Presenters</a:t>
            </a:r>
          </a:p>
          <a:p>
            <a:r>
              <a:rPr lang="en-US" dirty="0" smtClean="0"/>
              <a:t>The Problem- Joyce</a:t>
            </a:r>
          </a:p>
          <a:p>
            <a:r>
              <a:rPr lang="en-US" dirty="0" smtClean="0"/>
              <a:t>Historical Perspective- Joyce</a:t>
            </a:r>
          </a:p>
          <a:p>
            <a:r>
              <a:rPr lang="en-US" dirty="0" smtClean="0"/>
              <a:t>APA Guidance- Joyce</a:t>
            </a:r>
          </a:p>
          <a:p>
            <a:r>
              <a:rPr lang="en-US" dirty="0"/>
              <a:t>ACCTA Survey and Results- </a:t>
            </a:r>
            <a:r>
              <a:rPr lang="en-US" dirty="0" smtClean="0"/>
              <a:t>Karen</a:t>
            </a:r>
          </a:p>
          <a:p>
            <a:r>
              <a:rPr lang="en-US" dirty="0" smtClean="0"/>
              <a:t>Implications and Next Steps- Karen</a:t>
            </a:r>
            <a:endParaRPr lang="en-US" dirty="0"/>
          </a:p>
        </p:txBody>
      </p:sp>
    </p:spTree>
    <p:extLst>
      <p:ext uri="{BB962C8B-B14F-4D97-AF65-F5344CB8AC3E}">
        <p14:creationId xmlns:p14="http://schemas.microsoft.com/office/powerpoint/2010/main" val="247588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5" name="Content Placeholder 3"/>
          <p:cNvPicPr>
            <a:picLocks noGrp="1"/>
          </p:cNvPicPr>
          <p:nvPr>
            <p:ph sz="quarter" idx="1"/>
          </p:nvPr>
        </p:nvPicPr>
        <p:blipFill rotWithShape="1">
          <a:blip r:embed="rId2">
            <a:extLst>
              <a:ext uri="{28A0092B-C50C-407E-A947-70E740481C1C}">
                <a14:useLocalDpi xmlns:a14="http://schemas.microsoft.com/office/drawing/2010/main" val="0"/>
              </a:ext>
            </a:extLst>
          </a:blip>
          <a:srcRect l="63621" t="29536" r="21198" b="39888"/>
          <a:stretch/>
        </p:blipFill>
        <p:spPr bwMode="auto">
          <a:xfrm>
            <a:off x="4343400" y="1905000"/>
            <a:ext cx="4627169" cy="3962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52400" y="1905000"/>
            <a:ext cx="4191000" cy="3416320"/>
          </a:xfrm>
          <a:prstGeom prst="rect">
            <a:avLst/>
          </a:prstGeom>
        </p:spPr>
        <p:txBody>
          <a:bodyPr wrap="square">
            <a:spAutoFit/>
          </a:bodyPr>
          <a:lstStyle/>
          <a:p>
            <a:r>
              <a:rPr lang="en-US" dirty="0"/>
              <a:t>Our Salary has been increased to over $47,000</a:t>
            </a:r>
          </a:p>
          <a:p>
            <a:r>
              <a:rPr lang="en-US" dirty="0"/>
              <a:t> </a:t>
            </a:r>
          </a:p>
          <a:p>
            <a:r>
              <a:rPr lang="en-US" dirty="0"/>
              <a:t> </a:t>
            </a:r>
            <a:r>
              <a:rPr lang="en-US" dirty="0" smtClean="0"/>
              <a:t>Interns </a:t>
            </a:r>
            <a:r>
              <a:rPr lang="en-US" dirty="0"/>
              <a:t>are not considered employees at my institution</a:t>
            </a:r>
          </a:p>
          <a:p>
            <a:r>
              <a:rPr lang="en-US" dirty="0"/>
              <a:t> </a:t>
            </a:r>
          </a:p>
          <a:p>
            <a:r>
              <a:rPr lang="en-US" dirty="0"/>
              <a:t>Our HR Dept. determined that even though they have been considered employees, there was an appropriate rationale to consider them exempt</a:t>
            </a:r>
          </a:p>
          <a:p>
            <a:r>
              <a:rPr lang="en-US" dirty="0"/>
              <a:t> </a:t>
            </a:r>
          </a:p>
          <a:p>
            <a:r>
              <a:rPr lang="en-US" dirty="0"/>
              <a:t>Other (Please specify)</a:t>
            </a:r>
          </a:p>
        </p:txBody>
      </p:sp>
    </p:spTree>
    <p:extLst>
      <p:ext uri="{BB962C8B-B14F-4D97-AF65-F5344CB8AC3E}">
        <p14:creationId xmlns:p14="http://schemas.microsoft.com/office/powerpoint/2010/main" val="394621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4" name="Picture 3"/>
          <p:cNvPicPr/>
          <p:nvPr/>
        </p:nvPicPr>
        <p:blipFill rotWithShape="1">
          <a:blip r:embed="rId2"/>
          <a:srcRect l="2248" t="7389" r="1281" b="4434"/>
          <a:stretch/>
        </p:blipFill>
        <p:spPr bwMode="auto">
          <a:xfrm>
            <a:off x="228600" y="1600200"/>
            <a:ext cx="8686800" cy="2971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020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5" name="Content Placeholder 4"/>
          <p:cNvSpPr>
            <a:spLocks noGrp="1"/>
          </p:cNvSpPr>
          <p:nvPr>
            <p:ph sz="quarter" idx="1"/>
          </p:nvPr>
        </p:nvSpPr>
        <p:spPr/>
        <p:txBody>
          <a:bodyPr>
            <a:normAutofit/>
          </a:bodyPr>
          <a:lstStyle/>
          <a:p>
            <a:pPr marL="0" indent="0">
              <a:buNone/>
            </a:pPr>
            <a:r>
              <a:rPr lang="en-US" sz="2400" b="1" dirty="0" smtClean="0"/>
              <a:t>Other (please specify)		Responses	24.14%        7</a:t>
            </a:r>
          </a:p>
          <a:p>
            <a:pPr marL="0" indent="0">
              <a:buNone/>
            </a:pPr>
            <a:endParaRPr lang="en-US" sz="2400" dirty="0" smtClean="0"/>
          </a:p>
          <a:p>
            <a:pPr marL="0" indent="0">
              <a:buNone/>
            </a:pPr>
            <a:r>
              <a:rPr lang="en-US" sz="1800" dirty="0" smtClean="0"/>
              <a:t>Not </a:t>
            </a:r>
            <a:r>
              <a:rPr lang="en-US" sz="1800" dirty="0"/>
              <a:t>decided						1</a:t>
            </a:r>
          </a:p>
          <a:p>
            <a:pPr marL="0" indent="0">
              <a:buNone/>
            </a:pPr>
            <a:endParaRPr lang="en-US" sz="1800" b="1" dirty="0"/>
          </a:p>
          <a:p>
            <a:pPr marL="0" indent="0">
              <a:buNone/>
            </a:pPr>
            <a:r>
              <a:rPr lang="en-US" sz="1800" dirty="0" smtClean="0"/>
              <a:t>Not decided; awaiting input from HR			1</a:t>
            </a:r>
          </a:p>
          <a:p>
            <a:pPr marL="0" indent="0">
              <a:buNone/>
            </a:pPr>
            <a:endParaRPr lang="en-US" sz="1800" dirty="0" smtClean="0"/>
          </a:p>
          <a:p>
            <a:pPr marL="0" indent="0">
              <a:buNone/>
            </a:pPr>
            <a:r>
              <a:rPr lang="en-US" sz="1800" dirty="0" smtClean="0"/>
              <a:t>Non-exempt						3</a:t>
            </a:r>
          </a:p>
          <a:p>
            <a:pPr marL="0" indent="0">
              <a:buNone/>
            </a:pPr>
            <a:r>
              <a:rPr lang="en-US" sz="1800" dirty="0" smtClean="0"/>
              <a:t>							</a:t>
            </a:r>
          </a:p>
          <a:p>
            <a:pPr marL="0" indent="0">
              <a:buNone/>
            </a:pPr>
            <a:r>
              <a:rPr lang="en-US" sz="1800" dirty="0" smtClean="0"/>
              <a:t>Employees but only for benefits; 				1</a:t>
            </a:r>
          </a:p>
          <a:p>
            <a:pPr marL="0" indent="0">
              <a:buNone/>
            </a:pPr>
            <a:r>
              <a:rPr lang="en-US" sz="1800" dirty="0"/>
              <a:t>o</a:t>
            </a:r>
            <a:r>
              <a:rPr lang="en-US" sz="1800" dirty="0" smtClean="0"/>
              <a:t>therwise students completing internship for </a:t>
            </a:r>
          </a:p>
          <a:p>
            <a:pPr marL="0" indent="0">
              <a:buNone/>
            </a:pPr>
            <a:r>
              <a:rPr lang="en-US" sz="1800" dirty="0" smtClean="0"/>
              <a:t>their education</a:t>
            </a:r>
          </a:p>
          <a:p>
            <a:pPr marL="0" indent="0">
              <a:buNone/>
            </a:pPr>
            <a:endParaRPr lang="en-US" sz="1800" dirty="0" smtClean="0"/>
          </a:p>
          <a:p>
            <a:pPr marL="0" indent="0">
              <a:buNone/>
            </a:pPr>
            <a:r>
              <a:rPr lang="en-US" sz="1800" dirty="0" smtClean="0"/>
              <a:t>Interns considered graduate students			1</a:t>
            </a:r>
            <a:endParaRPr lang="en-US" sz="1800" dirty="0"/>
          </a:p>
        </p:txBody>
      </p:sp>
    </p:spTree>
    <p:extLst>
      <p:ext uri="{BB962C8B-B14F-4D97-AF65-F5344CB8AC3E}">
        <p14:creationId xmlns:p14="http://schemas.microsoft.com/office/powerpoint/2010/main" val="4125091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Q3.	If you provided a rationale to your HR Department, please indicate which rationale best fits for your internship. (Please check all that apply.)</a:t>
            </a:r>
          </a:p>
          <a:p>
            <a:pPr marL="0" indent="0">
              <a:buNone/>
            </a:pPr>
            <a:endParaRPr lang="en-US" dirty="0" smtClean="0"/>
          </a:p>
          <a:p>
            <a:pPr marL="0" indent="0">
              <a:buNone/>
            </a:pPr>
            <a:r>
              <a:rPr lang="en-US" dirty="0" smtClean="0"/>
              <a:t>Answered: 42</a:t>
            </a:r>
          </a:p>
          <a:p>
            <a:pPr marL="0" indent="0">
              <a:buNone/>
            </a:pPr>
            <a:r>
              <a:rPr lang="en-US" dirty="0" smtClean="0"/>
              <a:t>Skipped: 35</a:t>
            </a:r>
            <a:endParaRPr lang="en-US" dirty="0"/>
          </a:p>
        </p:txBody>
      </p:sp>
    </p:spTree>
    <p:extLst>
      <p:ext uri="{BB962C8B-B14F-4D97-AF65-F5344CB8AC3E}">
        <p14:creationId xmlns:p14="http://schemas.microsoft.com/office/powerpoint/2010/main" val="4134130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22282" t="35227" r="2538" b="1990"/>
          <a:stretch/>
        </p:blipFill>
        <p:spPr bwMode="auto">
          <a:xfrm>
            <a:off x="4471555" y="1600200"/>
            <a:ext cx="4467225" cy="46482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2400" y="1600200"/>
            <a:ext cx="4319155" cy="4042132"/>
          </a:xfrm>
          <a:prstGeom prst="rect">
            <a:avLst/>
          </a:prstGeom>
        </p:spPr>
        <p:txBody>
          <a:bodyPr wrap="square">
            <a:spAutoFit/>
          </a:bodyPr>
          <a:lstStyle/>
          <a:p>
            <a:r>
              <a:rPr lang="en-US" sz="1500" dirty="0"/>
              <a:t>The internship is an academic requirement necessary for completion of the doctoral degree</a:t>
            </a:r>
          </a:p>
          <a:p>
            <a:pPr>
              <a:lnSpc>
                <a:spcPts val="2160"/>
              </a:lnSpc>
            </a:pPr>
            <a:endParaRPr lang="en-US" sz="1500" dirty="0" smtClean="0"/>
          </a:p>
          <a:p>
            <a:r>
              <a:rPr lang="en-US" sz="1500" dirty="0" smtClean="0"/>
              <a:t>Interns </a:t>
            </a:r>
            <a:r>
              <a:rPr lang="en-US" sz="1500" dirty="0"/>
              <a:t>are still currently enrolled in a doctoral </a:t>
            </a:r>
            <a:r>
              <a:rPr lang="en-US" sz="1500" dirty="0" smtClean="0"/>
              <a:t>program</a:t>
            </a:r>
          </a:p>
          <a:p>
            <a:endParaRPr lang="en-US" sz="1500" dirty="0"/>
          </a:p>
          <a:p>
            <a:r>
              <a:rPr lang="en-US" sz="1500" dirty="0" smtClean="0"/>
              <a:t>Interns </a:t>
            </a:r>
            <a:r>
              <a:rPr lang="en-US" sz="1500" dirty="0"/>
              <a:t>are classified as staff in order to provide them with benefits, but in many ways are not </a:t>
            </a:r>
            <a:r>
              <a:rPr lang="en-US" sz="1500" dirty="0" smtClean="0"/>
              <a:t>employees</a:t>
            </a:r>
          </a:p>
          <a:p>
            <a:endParaRPr lang="en-US" sz="1500" dirty="0"/>
          </a:p>
          <a:p>
            <a:pPr>
              <a:lnSpc>
                <a:spcPts val="2160"/>
              </a:lnSpc>
            </a:pPr>
            <a:r>
              <a:rPr lang="en-US" sz="1500" dirty="0" smtClean="0"/>
              <a:t>Interns </a:t>
            </a:r>
            <a:r>
              <a:rPr lang="en-US" sz="1500" dirty="0"/>
              <a:t>are not displacing other staff</a:t>
            </a:r>
          </a:p>
          <a:p>
            <a:pPr>
              <a:lnSpc>
                <a:spcPts val="2160"/>
              </a:lnSpc>
            </a:pPr>
            <a:endParaRPr lang="en-US" sz="1500" dirty="0" smtClean="0"/>
          </a:p>
          <a:p>
            <a:r>
              <a:rPr lang="en-US" sz="1500" dirty="0" smtClean="0"/>
              <a:t>Interns </a:t>
            </a:r>
            <a:r>
              <a:rPr lang="en-US" sz="1500" dirty="0"/>
              <a:t>are working under the supervision of staff, not </a:t>
            </a:r>
            <a:r>
              <a:rPr lang="en-US" sz="1500" dirty="0" smtClean="0"/>
              <a:t>independently</a:t>
            </a:r>
          </a:p>
          <a:p>
            <a:pPr>
              <a:lnSpc>
                <a:spcPts val="2160"/>
              </a:lnSpc>
            </a:pPr>
            <a:endParaRPr lang="en-US" sz="1500" dirty="0" smtClean="0">
              <a:effectLst/>
            </a:endParaRPr>
          </a:p>
          <a:p>
            <a:pPr>
              <a:lnSpc>
                <a:spcPts val="2160"/>
              </a:lnSpc>
            </a:pPr>
            <a:r>
              <a:rPr lang="en-US" sz="1500" dirty="0" smtClean="0">
                <a:effectLst/>
              </a:rPr>
              <a:t>Other (Please specify)</a:t>
            </a:r>
            <a:endParaRPr lang="en-US" sz="1500" dirty="0">
              <a:effectLst/>
            </a:endParaRPr>
          </a:p>
        </p:txBody>
      </p:sp>
    </p:spTree>
    <p:extLst>
      <p:ext uri="{BB962C8B-B14F-4D97-AF65-F5344CB8AC3E}">
        <p14:creationId xmlns:p14="http://schemas.microsoft.com/office/powerpoint/2010/main" val="1882348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4" name="Picture 3"/>
          <p:cNvPicPr/>
          <p:nvPr/>
        </p:nvPicPr>
        <p:blipFill rotWithShape="1">
          <a:blip r:embed="rId2"/>
          <a:srcRect l="2518" t="5927" r="3077" b="5941"/>
          <a:stretch/>
        </p:blipFill>
        <p:spPr bwMode="auto">
          <a:xfrm>
            <a:off x="1219200" y="1752600"/>
            <a:ext cx="7696199" cy="408146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876300" y="1766835"/>
            <a:ext cx="342900" cy="2954655"/>
          </a:xfrm>
          <a:prstGeom prst="rect">
            <a:avLst/>
          </a:prstGeom>
        </p:spPr>
        <p:txBody>
          <a:bodyPr wrap="square">
            <a:spAutoFit/>
          </a:bodyPr>
          <a:lstStyle/>
          <a:p>
            <a:endParaRPr lang="en-US" dirty="0" smtClean="0"/>
          </a:p>
          <a:p>
            <a:endParaRPr lang="en-US" sz="200" dirty="0" smtClean="0"/>
          </a:p>
          <a:p>
            <a:endParaRPr lang="en-US" sz="200" dirty="0"/>
          </a:p>
          <a:p>
            <a:endParaRPr lang="en-US" sz="200" dirty="0" smtClean="0"/>
          </a:p>
          <a:p>
            <a:endParaRPr lang="en-US" sz="200" dirty="0" smtClean="0"/>
          </a:p>
          <a:p>
            <a:endParaRPr lang="en-US" sz="200" dirty="0"/>
          </a:p>
          <a:p>
            <a:endParaRPr lang="en-US" sz="200" dirty="0"/>
          </a:p>
          <a:p>
            <a:r>
              <a:rPr lang="en-US" dirty="0" smtClean="0"/>
              <a:t>1</a:t>
            </a:r>
            <a:endParaRPr lang="en-US" dirty="0"/>
          </a:p>
          <a:p>
            <a:endParaRPr lang="en-US" dirty="0" smtClean="0"/>
          </a:p>
          <a:p>
            <a:r>
              <a:rPr lang="en-US" dirty="0" smtClean="0"/>
              <a:t>2</a:t>
            </a:r>
            <a:endParaRPr lang="en-US" dirty="0"/>
          </a:p>
          <a:p>
            <a:endParaRPr lang="en-US" dirty="0" smtClean="0"/>
          </a:p>
          <a:p>
            <a:r>
              <a:rPr lang="en-US" dirty="0" smtClean="0"/>
              <a:t>3</a:t>
            </a:r>
            <a:endParaRPr lang="en-US" dirty="0"/>
          </a:p>
          <a:p>
            <a:endParaRPr lang="en-US" dirty="0" smtClean="0"/>
          </a:p>
          <a:p>
            <a:r>
              <a:rPr lang="en-US" dirty="0" smtClean="0"/>
              <a:t>4</a:t>
            </a:r>
            <a:endParaRPr lang="en-US" dirty="0"/>
          </a:p>
          <a:p>
            <a:endParaRPr lang="en-US" sz="200" dirty="0" smtClean="0"/>
          </a:p>
          <a:p>
            <a:endParaRPr lang="en-US" sz="200" dirty="0"/>
          </a:p>
          <a:p>
            <a:endParaRPr lang="en-US" sz="200" dirty="0" smtClean="0"/>
          </a:p>
          <a:p>
            <a:endParaRPr lang="en-US" sz="200" dirty="0"/>
          </a:p>
          <a:p>
            <a:endParaRPr lang="en-US" sz="200" dirty="0" smtClean="0"/>
          </a:p>
          <a:p>
            <a:endParaRPr lang="en-US" sz="200" dirty="0" smtClean="0"/>
          </a:p>
          <a:p>
            <a:r>
              <a:rPr lang="en-US" dirty="0" smtClean="0"/>
              <a:t>5</a:t>
            </a:r>
            <a:endParaRPr lang="en-US" dirty="0"/>
          </a:p>
        </p:txBody>
      </p:sp>
    </p:spTree>
    <p:extLst>
      <p:ext uri="{BB962C8B-B14F-4D97-AF65-F5344CB8AC3E}">
        <p14:creationId xmlns:p14="http://schemas.microsoft.com/office/powerpoint/2010/main" val="2699534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a:xfrm>
            <a:off x="301752" y="1527048"/>
            <a:ext cx="8503920" cy="4721352"/>
          </a:xfrm>
        </p:spPr>
        <p:txBody>
          <a:bodyPr>
            <a:normAutofit fontScale="92500" lnSpcReduction="10000"/>
          </a:bodyPr>
          <a:lstStyle/>
          <a:p>
            <a:pPr marL="0" indent="0">
              <a:buNone/>
            </a:pPr>
            <a:r>
              <a:rPr lang="en-US" sz="2400" b="1" dirty="0" smtClean="0"/>
              <a:t>Other (please specify)		Responses 57.14%       24</a:t>
            </a:r>
          </a:p>
          <a:p>
            <a:pPr marL="0" indent="0">
              <a:buNone/>
            </a:pPr>
            <a:endParaRPr lang="en-US" sz="2400" b="1" dirty="0"/>
          </a:p>
          <a:p>
            <a:pPr marL="0" indent="0">
              <a:buNone/>
            </a:pPr>
            <a:r>
              <a:rPr lang="en-US" sz="2400" dirty="0" smtClean="0"/>
              <a:t>Response Endorsement</a:t>
            </a:r>
          </a:p>
          <a:p>
            <a:pPr marL="0" indent="0">
              <a:buNone/>
            </a:pPr>
            <a:r>
              <a:rPr lang="en-US" sz="1800" dirty="0" smtClean="0"/>
              <a:t>1 and 2						5</a:t>
            </a:r>
            <a:endParaRPr lang="en-US" sz="200" dirty="0" smtClean="0"/>
          </a:p>
          <a:p>
            <a:pPr marL="0" indent="0">
              <a:buNone/>
            </a:pPr>
            <a:endParaRPr lang="en-US" sz="200" dirty="0" smtClean="0"/>
          </a:p>
          <a:p>
            <a:pPr marL="0" indent="0">
              <a:buNone/>
            </a:pPr>
            <a:endParaRPr lang="en-US" sz="200" dirty="0"/>
          </a:p>
          <a:p>
            <a:pPr marL="0" indent="0">
              <a:buNone/>
            </a:pPr>
            <a:endParaRPr lang="en-US" sz="200" dirty="0" smtClean="0"/>
          </a:p>
          <a:p>
            <a:pPr marL="0" indent="0">
              <a:buNone/>
            </a:pPr>
            <a:r>
              <a:rPr lang="en-US" sz="1800" dirty="0" smtClean="0"/>
              <a:t>2						1</a:t>
            </a:r>
          </a:p>
          <a:p>
            <a:pPr marL="0" indent="0">
              <a:buNone/>
            </a:pPr>
            <a:endParaRPr lang="en-US" sz="200" dirty="0" smtClean="0"/>
          </a:p>
          <a:p>
            <a:pPr marL="0" indent="0">
              <a:buNone/>
            </a:pPr>
            <a:endParaRPr lang="en-US" sz="200" dirty="0"/>
          </a:p>
          <a:p>
            <a:pPr marL="0" indent="0">
              <a:buNone/>
            </a:pPr>
            <a:r>
              <a:rPr lang="en-US" sz="1800" dirty="0" smtClean="0"/>
              <a:t>1, 2, 5						5</a:t>
            </a:r>
          </a:p>
          <a:p>
            <a:pPr marL="0" indent="0">
              <a:buNone/>
            </a:pPr>
            <a:endParaRPr lang="en-US" sz="200" dirty="0" smtClean="0"/>
          </a:p>
          <a:p>
            <a:pPr marL="0" indent="0">
              <a:buNone/>
            </a:pPr>
            <a:endParaRPr lang="en-US" sz="200" dirty="0"/>
          </a:p>
          <a:p>
            <a:pPr marL="0" indent="0">
              <a:buNone/>
            </a:pPr>
            <a:endParaRPr lang="en-US" sz="200" dirty="0" smtClean="0"/>
          </a:p>
          <a:p>
            <a:pPr marL="0" indent="0">
              <a:buNone/>
            </a:pPr>
            <a:r>
              <a:rPr lang="en-US" sz="1800" dirty="0" smtClean="0"/>
              <a:t>1 and 5						1</a:t>
            </a:r>
          </a:p>
          <a:p>
            <a:pPr marL="0" indent="0">
              <a:buNone/>
            </a:pPr>
            <a:endParaRPr lang="en-US" sz="200" dirty="0" smtClean="0"/>
          </a:p>
          <a:p>
            <a:pPr marL="0" indent="0">
              <a:buNone/>
            </a:pPr>
            <a:endParaRPr lang="en-US" sz="200" dirty="0"/>
          </a:p>
          <a:p>
            <a:pPr marL="0" indent="0">
              <a:buNone/>
            </a:pPr>
            <a:endParaRPr lang="en-US" sz="200" dirty="0" smtClean="0"/>
          </a:p>
          <a:p>
            <a:pPr marL="0" indent="0">
              <a:buNone/>
            </a:pPr>
            <a:r>
              <a:rPr lang="en-US" sz="1800" dirty="0" smtClean="0"/>
              <a:t>1, 2, 3, 4						1</a:t>
            </a:r>
          </a:p>
          <a:p>
            <a:pPr marL="0" indent="0">
              <a:buNone/>
            </a:pPr>
            <a:endParaRPr lang="en-US" sz="200" dirty="0" smtClean="0"/>
          </a:p>
          <a:p>
            <a:pPr marL="0" indent="0">
              <a:buNone/>
            </a:pPr>
            <a:endParaRPr lang="en-US" sz="200" dirty="0" smtClean="0"/>
          </a:p>
          <a:p>
            <a:pPr marL="0" indent="0">
              <a:buNone/>
            </a:pPr>
            <a:endParaRPr lang="en-US" sz="200" dirty="0"/>
          </a:p>
          <a:p>
            <a:pPr marL="0" indent="0">
              <a:buNone/>
            </a:pPr>
            <a:endParaRPr lang="en-US" sz="200" dirty="0" smtClean="0"/>
          </a:p>
          <a:p>
            <a:pPr marL="0" indent="0">
              <a:buNone/>
            </a:pPr>
            <a:endParaRPr lang="en-US" sz="200" dirty="0"/>
          </a:p>
          <a:p>
            <a:pPr marL="0" indent="0">
              <a:buNone/>
            </a:pPr>
            <a:r>
              <a:rPr lang="en-US" sz="1800" dirty="0" smtClean="0"/>
              <a:t>All of the above					5</a:t>
            </a:r>
          </a:p>
          <a:p>
            <a:pPr marL="0" indent="0">
              <a:buNone/>
            </a:pPr>
            <a:endParaRPr lang="en-US" sz="200" dirty="0" smtClean="0"/>
          </a:p>
          <a:p>
            <a:pPr marL="0" indent="0">
              <a:buNone/>
            </a:pPr>
            <a:endParaRPr lang="en-US" sz="200" dirty="0"/>
          </a:p>
          <a:p>
            <a:pPr marL="0" indent="0">
              <a:buNone/>
            </a:pPr>
            <a:endParaRPr lang="en-US" sz="200" dirty="0" smtClean="0"/>
          </a:p>
          <a:p>
            <a:pPr marL="0" indent="0">
              <a:buNone/>
            </a:pPr>
            <a:endParaRPr lang="en-US" sz="200" dirty="0"/>
          </a:p>
          <a:p>
            <a:pPr marL="0" indent="0">
              <a:buNone/>
            </a:pPr>
            <a:endParaRPr lang="en-US" sz="200" dirty="0" smtClean="0"/>
          </a:p>
          <a:p>
            <a:pPr marL="0" indent="0">
              <a:buNone/>
            </a:pPr>
            <a:r>
              <a:rPr lang="en-US" sz="1800" dirty="0" smtClean="0"/>
              <a:t>N/A, non-exempt					2</a:t>
            </a:r>
          </a:p>
          <a:p>
            <a:pPr marL="0" indent="0">
              <a:buNone/>
            </a:pPr>
            <a:endParaRPr lang="en-US" sz="200" dirty="0" smtClean="0"/>
          </a:p>
          <a:p>
            <a:pPr marL="0" indent="0">
              <a:buNone/>
            </a:pPr>
            <a:endParaRPr lang="en-US" sz="200" dirty="0"/>
          </a:p>
          <a:p>
            <a:pPr marL="0" indent="0">
              <a:buNone/>
            </a:pPr>
            <a:endParaRPr lang="en-US" sz="200" dirty="0" smtClean="0"/>
          </a:p>
          <a:p>
            <a:pPr marL="0" indent="0">
              <a:buNone/>
            </a:pPr>
            <a:endParaRPr lang="en-US" sz="200" dirty="0"/>
          </a:p>
          <a:p>
            <a:pPr marL="0" indent="0">
              <a:buNone/>
            </a:pPr>
            <a:endParaRPr lang="en-US" sz="200" dirty="0" smtClean="0"/>
          </a:p>
          <a:p>
            <a:pPr marL="0" indent="0">
              <a:buNone/>
            </a:pPr>
            <a:endParaRPr lang="en-US" sz="200" dirty="0"/>
          </a:p>
          <a:p>
            <a:pPr marL="0" indent="0">
              <a:buNone/>
            </a:pPr>
            <a:r>
              <a:rPr lang="en-US" sz="1800" dirty="0" smtClean="0"/>
              <a:t>Focus of interns more about training			1</a:t>
            </a:r>
          </a:p>
          <a:p>
            <a:pPr marL="0" indent="0">
              <a:buNone/>
            </a:pPr>
            <a:r>
              <a:rPr lang="en-US" sz="1800" dirty="0"/>
              <a:t>t</a:t>
            </a:r>
            <a:r>
              <a:rPr lang="en-US" sz="1800" dirty="0" smtClean="0"/>
              <a:t>han clinical work</a:t>
            </a:r>
          </a:p>
        </p:txBody>
      </p:sp>
    </p:spTree>
    <p:extLst>
      <p:ext uri="{BB962C8B-B14F-4D97-AF65-F5344CB8AC3E}">
        <p14:creationId xmlns:p14="http://schemas.microsoft.com/office/powerpoint/2010/main" val="251677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Q4.	What was the process of determination 	for the status of your interns?</a:t>
            </a:r>
          </a:p>
          <a:p>
            <a:pPr marL="0" indent="0">
              <a:buNone/>
            </a:pPr>
            <a:endParaRPr lang="en-US" dirty="0" smtClean="0"/>
          </a:p>
          <a:p>
            <a:pPr marL="0" indent="0">
              <a:buNone/>
            </a:pPr>
            <a:r>
              <a:rPr lang="en-US" dirty="0" smtClean="0"/>
              <a:t>Answered: 65</a:t>
            </a:r>
          </a:p>
          <a:p>
            <a:pPr marL="0" indent="0">
              <a:buNone/>
            </a:pPr>
            <a:r>
              <a:rPr lang="en-US" dirty="0" smtClean="0"/>
              <a:t>Skipped: 12</a:t>
            </a:r>
            <a:endParaRPr lang="en-US" dirty="0"/>
          </a:p>
        </p:txBody>
      </p:sp>
    </p:spTree>
    <p:extLst>
      <p:ext uri="{BB962C8B-B14F-4D97-AF65-F5344CB8AC3E}">
        <p14:creationId xmlns:p14="http://schemas.microsoft.com/office/powerpoint/2010/main" val="353997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21650" t="29626" r="3780" b="1876"/>
          <a:stretch/>
        </p:blipFill>
        <p:spPr bwMode="auto">
          <a:xfrm>
            <a:off x="4419600" y="1524000"/>
            <a:ext cx="4429125" cy="47244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2400" y="1558636"/>
            <a:ext cx="4267200" cy="4062651"/>
          </a:xfrm>
          <a:prstGeom prst="rect">
            <a:avLst/>
          </a:prstGeom>
        </p:spPr>
        <p:txBody>
          <a:bodyPr wrap="square">
            <a:spAutoFit/>
          </a:bodyPr>
          <a:lstStyle/>
          <a:p>
            <a:r>
              <a:rPr lang="en-US" sz="1500" dirty="0"/>
              <a:t>Our center provided a rationale to the HR Department who took it under consideration</a:t>
            </a:r>
          </a:p>
          <a:p>
            <a:endParaRPr lang="en-US" sz="200" dirty="0" smtClean="0"/>
          </a:p>
          <a:p>
            <a:endParaRPr lang="en-US" sz="200" dirty="0"/>
          </a:p>
          <a:p>
            <a:endParaRPr lang="en-US" sz="200" dirty="0" smtClean="0"/>
          </a:p>
          <a:p>
            <a:endParaRPr lang="en-US" sz="200" dirty="0"/>
          </a:p>
          <a:p>
            <a:endParaRPr lang="en-US" sz="200" dirty="0" smtClean="0"/>
          </a:p>
          <a:p>
            <a:endParaRPr lang="en-US" sz="200" dirty="0"/>
          </a:p>
          <a:p>
            <a:endParaRPr lang="en-US" sz="200" dirty="0" smtClean="0"/>
          </a:p>
          <a:p>
            <a:endParaRPr lang="en-US" sz="200" dirty="0" smtClean="0"/>
          </a:p>
          <a:p>
            <a:r>
              <a:rPr lang="en-US" sz="1500" dirty="0" smtClean="0"/>
              <a:t>Our </a:t>
            </a:r>
            <a:r>
              <a:rPr lang="en-US" sz="1500" dirty="0"/>
              <a:t>HR Department made their own determination without input from our </a:t>
            </a:r>
            <a:r>
              <a:rPr lang="en-US" sz="1500" dirty="0" smtClean="0"/>
              <a:t>center</a:t>
            </a:r>
          </a:p>
          <a:p>
            <a:endParaRPr lang="en-US" sz="1500" dirty="0"/>
          </a:p>
          <a:p>
            <a:endParaRPr lang="en-US" sz="200" dirty="0"/>
          </a:p>
          <a:p>
            <a:r>
              <a:rPr lang="en-US" sz="1500" dirty="0" smtClean="0"/>
              <a:t>We </a:t>
            </a:r>
            <a:r>
              <a:rPr lang="en-US" sz="1500" dirty="0"/>
              <a:t>worked collaboratively in consultation with our HR Department</a:t>
            </a:r>
          </a:p>
          <a:p>
            <a:endParaRPr lang="en-US" sz="1500" dirty="0" smtClean="0"/>
          </a:p>
          <a:p>
            <a:r>
              <a:rPr lang="en-US" sz="1500" dirty="0" smtClean="0"/>
              <a:t>Our </a:t>
            </a:r>
            <a:r>
              <a:rPr lang="en-US" sz="1500" dirty="0"/>
              <a:t>HR Department left the decision to us even though interns are </a:t>
            </a:r>
            <a:r>
              <a:rPr lang="en-US" sz="1500" dirty="0" smtClean="0"/>
              <a:t>employees</a:t>
            </a:r>
            <a:endParaRPr lang="en-US" sz="200" dirty="0" smtClean="0"/>
          </a:p>
          <a:p>
            <a:endParaRPr lang="en-US" sz="1500" dirty="0"/>
          </a:p>
          <a:p>
            <a:r>
              <a:rPr lang="en-US" sz="1500" dirty="0" smtClean="0"/>
              <a:t>We </a:t>
            </a:r>
            <a:r>
              <a:rPr lang="en-US" sz="1500" dirty="0"/>
              <a:t>were able to make this determination as a center since our interns are not in an employment status</a:t>
            </a:r>
          </a:p>
          <a:p>
            <a:endParaRPr lang="en-US" sz="1500" dirty="0" smtClean="0"/>
          </a:p>
          <a:p>
            <a:r>
              <a:rPr lang="en-US" sz="1500" dirty="0" smtClean="0"/>
              <a:t>Other </a:t>
            </a:r>
            <a:r>
              <a:rPr lang="en-US" sz="1500" dirty="0"/>
              <a:t>(please specify)</a:t>
            </a:r>
            <a:endParaRPr lang="en-US" sz="1500" dirty="0">
              <a:effectLst/>
            </a:endParaRPr>
          </a:p>
        </p:txBody>
      </p:sp>
    </p:spTree>
    <p:extLst>
      <p:ext uri="{BB962C8B-B14F-4D97-AF65-F5344CB8AC3E}">
        <p14:creationId xmlns:p14="http://schemas.microsoft.com/office/powerpoint/2010/main" val="3798774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3" name="Picture 2"/>
          <p:cNvPicPr>
            <a:picLocks noChangeAspect="1"/>
          </p:cNvPicPr>
          <p:nvPr/>
        </p:nvPicPr>
        <p:blipFill>
          <a:blip r:embed="rId2"/>
          <a:stretch>
            <a:fillRect/>
          </a:stretch>
        </p:blipFill>
        <p:spPr>
          <a:xfrm>
            <a:off x="520700" y="1612900"/>
            <a:ext cx="8102600" cy="3619500"/>
          </a:xfrm>
          <a:prstGeom prst="rect">
            <a:avLst/>
          </a:prstGeom>
        </p:spPr>
      </p:pic>
    </p:spTree>
    <p:extLst>
      <p:ext uri="{BB962C8B-B14F-4D97-AF65-F5344CB8AC3E}">
        <p14:creationId xmlns:p14="http://schemas.microsoft.com/office/powerpoint/2010/main" val="201313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sz="quarter" idx="1"/>
          </p:nvPr>
        </p:nvSpPr>
        <p:spPr>
          <a:xfrm>
            <a:off x="301752" y="1527048"/>
            <a:ext cx="8503920" cy="4340352"/>
          </a:xfrm>
        </p:spPr>
        <p:txBody>
          <a:bodyPr/>
          <a:lstStyle/>
          <a:p>
            <a:r>
              <a:rPr lang="en-US" dirty="0" smtClean="0"/>
              <a:t>Sometimes a good thing is also a complicated thing….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2590800"/>
            <a:ext cx="4495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617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6" name="Content Placeholder 5"/>
          <p:cNvSpPr>
            <a:spLocks noGrp="1"/>
          </p:cNvSpPr>
          <p:nvPr>
            <p:ph sz="quarter" idx="1"/>
          </p:nvPr>
        </p:nvSpPr>
        <p:spPr/>
        <p:txBody>
          <a:bodyPr>
            <a:normAutofit/>
          </a:bodyPr>
          <a:lstStyle/>
          <a:p>
            <a:pPr marL="0" indent="0">
              <a:buNone/>
            </a:pPr>
            <a:r>
              <a:rPr lang="en-US" sz="2400" b="1" dirty="0" smtClean="0"/>
              <a:t>Other (please specify)		Responses 30.77%      20</a:t>
            </a:r>
          </a:p>
          <a:p>
            <a:pPr marL="0" indent="0">
              <a:buNone/>
            </a:pPr>
            <a:endParaRPr lang="en-US" sz="2400" b="1" dirty="0" smtClean="0"/>
          </a:p>
          <a:p>
            <a:pPr marL="0" indent="0">
              <a:buNone/>
            </a:pPr>
            <a:endParaRPr lang="en-US" sz="2400" b="1" dirty="0"/>
          </a:p>
          <a:p>
            <a:pPr marL="0" indent="0">
              <a:buNone/>
            </a:pPr>
            <a:r>
              <a:rPr lang="en-US" sz="2400" dirty="0" smtClean="0"/>
              <a:t>Majority of comments indicated that the HR Department was making the decision</a:t>
            </a:r>
            <a:endParaRPr lang="en-US" sz="2400" dirty="0"/>
          </a:p>
        </p:txBody>
      </p:sp>
    </p:spTree>
    <p:extLst>
      <p:ext uri="{BB962C8B-B14F-4D97-AF65-F5344CB8AC3E}">
        <p14:creationId xmlns:p14="http://schemas.microsoft.com/office/powerpoint/2010/main" val="2950252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Q5.	If you have determined that your interns 	will be non-exempt on Dec. 1, 2016, how 	are you planning to maintain a 40 hour 	work week? (Please check all that apply.)</a:t>
            </a:r>
          </a:p>
          <a:p>
            <a:endParaRPr lang="en-US" dirty="0"/>
          </a:p>
          <a:p>
            <a:pPr marL="0" indent="0">
              <a:buNone/>
            </a:pPr>
            <a:r>
              <a:rPr lang="en-US" dirty="0" smtClean="0"/>
              <a:t>Answered: 43</a:t>
            </a:r>
          </a:p>
          <a:p>
            <a:pPr marL="0" indent="0">
              <a:buNone/>
            </a:pPr>
            <a:r>
              <a:rPr lang="en-US" dirty="0" smtClean="0"/>
              <a:t>Skipped: 34</a:t>
            </a:r>
            <a:endParaRPr lang="en-US" dirty="0"/>
          </a:p>
        </p:txBody>
      </p:sp>
    </p:spTree>
    <p:extLst>
      <p:ext uri="{BB962C8B-B14F-4D97-AF65-F5344CB8AC3E}">
        <p14:creationId xmlns:p14="http://schemas.microsoft.com/office/powerpoint/2010/main" val="3936870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4" name="Picture 3"/>
          <p:cNvPicPr/>
          <p:nvPr/>
        </p:nvPicPr>
        <p:blipFill rotWithShape="1">
          <a:blip r:embed="rId2"/>
          <a:srcRect l="22256" t="31989" r="3417" b="1970"/>
          <a:stretch/>
        </p:blipFill>
        <p:spPr bwMode="auto">
          <a:xfrm>
            <a:off x="4571999" y="1600200"/>
            <a:ext cx="4413885" cy="46482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2400" y="1600200"/>
            <a:ext cx="4419599" cy="4201150"/>
          </a:xfrm>
          <a:prstGeom prst="rect">
            <a:avLst/>
          </a:prstGeom>
        </p:spPr>
        <p:txBody>
          <a:bodyPr wrap="square">
            <a:spAutoFit/>
          </a:bodyPr>
          <a:lstStyle/>
          <a:p>
            <a:r>
              <a:rPr lang="en-US" sz="1500" dirty="0"/>
              <a:t>We are reducing the </a:t>
            </a:r>
            <a:r>
              <a:rPr lang="en-US" sz="1500" dirty="0" smtClean="0"/>
              <a:t>number </a:t>
            </a:r>
            <a:r>
              <a:rPr lang="en-US" sz="1500" dirty="0"/>
              <a:t>of clinical hours interns will be expected to </a:t>
            </a:r>
            <a:r>
              <a:rPr lang="en-US" sz="1500" dirty="0" smtClean="0"/>
              <a:t>carry</a:t>
            </a:r>
            <a:endParaRPr lang="en-US" sz="200" dirty="0" smtClean="0"/>
          </a:p>
          <a:p>
            <a:endParaRPr lang="en-US" sz="200" dirty="0" smtClean="0"/>
          </a:p>
          <a:p>
            <a:endParaRPr lang="en-US" sz="200" dirty="0"/>
          </a:p>
          <a:p>
            <a:endParaRPr lang="en-US" sz="200" dirty="0"/>
          </a:p>
          <a:p>
            <a:r>
              <a:rPr lang="en-US" sz="1500" dirty="0"/>
              <a:t>We are eliminating any crisis coverage too close to the end of the </a:t>
            </a:r>
            <a:r>
              <a:rPr lang="en-US" sz="1500" dirty="0" smtClean="0"/>
              <a:t>day</a:t>
            </a:r>
            <a:endParaRPr lang="en-US" sz="200" dirty="0" smtClean="0"/>
          </a:p>
          <a:p>
            <a:endParaRPr lang="en-US" sz="200" dirty="0" smtClean="0"/>
          </a:p>
          <a:p>
            <a:endParaRPr lang="en-US" sz="200" dirty="0"/>
          </a:p>
          <a:p>
            <a:endParaRPr lang="en-US" sz="200" dirty="0"/>
          </a:p>
          <a:p>
            <a:r>
              <a:rPr lang="en-US" sz="1500" dirty="0"/>
              <a:t>We are eliminating offering any dissertation hours as part of their work </a:t>
            </a:r>
            <a:r>
              <a:rPr lang="en-US" sz="1500" dirty="0" smtClean="0"/>
              <a:t>week</a:t>
            </a:r>
            <a:endParaRPr lang="en-US" sz="200" dirty="0" smtClean="0"/>
          </a:p>
          <a:p>
            <a:endParaRPr lang="en-US" sz="200" dirty="0" smtClean="0"/>
          </a:p>
          <a:p>
            <a:endParaRPr lang="en-US" sz="200" dirty="0"/>
          </a:p>
          <a:p>
            <a:endParaRPr lang="en-US" sz="200" dirty="0"/>
          </a:p>
          <a:p>
            <a:r>
              <a:rPr lang="en-US" sz="1500" dirty="0"/>
              <a:t>We are eliminating professional development time as part of their work </a:t>
            </a:r>
            <a:r>
              <a:rPr lang="en-US" sz="1500" dirty="0" smtClean="0"/>
              <a:t>week</a:t>
            </a:r>
          </a:p>
          <a:p>
            <a:endParaRPr lang="en-US" sz="200" dirty="0"/>
          </a:p>
          <a:p>
            <a:endParaRPr lang="en-US" sz="200" dirty="0" smtClean="0"/>
          </a:p>
          <a:p>
            <a:endParaRPr lang="en-US" sz="200" dirty="0"/>
          </a:p>
          <a:p>
            <a:r>
              <a:rPr lang="en-US" sz="1500" dirty="0"/>
              <a:t>We are creating an overtime fund to pay for a limited number of overtime </a:t>
            </a:r>
            <a:r>
              <a:rPr lang="en-US" sz="1500" dirty="0" smtClean="0"/>
              <a:t>hours</a:t>
            </a:r>
            <a:endParaRPr lang="en-US" sz="200" dirty="0" smtClean="0"/>
          </a:p>
          <a:p>
            <a:endParaRPr lang="en-US" sz="200" dirty="0" smtClean="0"/>
          </a:p>
          <a:p>
            <a:endParaRPr lang="en-US" sz="200" dirty="0"/>
          </a:p>
          <a:p>
            <a:endParaRPr lang="en-US" sz="200" dirty="0"/>
          </a:p>
          <a:p>
            <a:r>
              <a:rPr lang="en-US" sz="1500" dirty="0"/>
              <a:t>We are reducing the number of reading we expect interns to read for any </a:t>
            </a:r>
            <a:r>
              <a:rPr lang="en-US" sz="1500" dirty="0" smtClean="0"/>
              <a:t>seminars</a:t>
            </a:r>
            <a:endParaRPr lang="en-US" sz="200" dirty="0" smtClean="0"/>
          </a:p>
          <a:p>
            <a:endParaRPr lang="en-US" sz="200" dirty="0" smtClean="0"/>
          </a:p>
          <a:p>
            <a:endParaRPr lang="en-US" sz="200" dirty="0"/>
          </a:p>
          <a:p>
            <a:endParaRPr lang="en-US" sz="200" dirty="0"/>
          </a:p>
          <a:p>
            <a:r>
              <a:rPr lang="en-US" sz="1500" dirty="0"/>
              <a:t>We are adding more notes and record keeping </a:t>
            </a:r>
            <a:r>
              <a:rPr lang="en-US" sz="1500" dirty="0" smtClean="0"/>
              <a:t>time</a:t>
            </a:r>
          </a:p>
          <a:p>
            <a:endParaRPr lang="en-US" sz="200" dirty="0" smtClean="0"/>
          </a:p>
          <a:p>
            <a:endParaRPr lang="en-US" sz="200" dirty="0"/>
          </a:p>
          <a:p>
            <a:endParaRPr lang="en-US" sz="200" dirty="0"/>
          </a:p>
          <a:p>
            <a:r>
              <a:rPr lang="en-US" sz="1500" dirty="0" smtClean="0"/>
              <a:t>Other (please specify)</a:t>
            </a:r>
            <a:endParaRPr lang="en-US" sz="1500" dirty="0"/>
          </a:p>
        </p:txBody>
      </p:sp>
    </p:spTree>
    <p:extLst>
      <p:ext uri="{BB962C8B-B14F-4D97-AF65-F5344CB8AC3E}">
        <p14:creationId xmlns:p14="http://schemas.microsoft.com/office/powerpoint/2010/main" val="1120861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3" name="Picture 2"/>
          <p:cNvPicPr>
            <a:picLocks noChangeAspect="1"/>
          </p:cNvPicPr>
          <p:nvPr/>
        </p:nvPicPr>
        <p:blipFill>
          <a:blip r:embed="rId2"/>
          <a:stretch>
            <a:fillRect/>
          </a:stretch>
        </p:blipFill>
        <p:spPr>
          <a:xfrm>
            <a:off x="558800" y="1612900"/>
            <a:ext cx="8026400" cy="3619500"/>
          </a:xfrm>
          <a:prstGeom prst="rect">
            <a:avLst/>
          </a:prstGeom>
        </p:spPr>
      </p:pic>
    </p:spTree>
    <p:extLst>
      <p:ext uri="{BB962C8B-B14F-4D97-AF65-F5344CB8AC3E}">
        <p14:creationId xmlns:p14="http://schemas.microsoft.com/office/powerpoint/2010/main" val="182798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 </a:t>
            </a:r>
            <a:endParaRPr lang="en-US" dirty="0"/>
          </a:p>
        </p:txBody>
      </p:sp>
      <p:sp>
        <p:nvSpPr>
          <p:cNvPr id="5" name="Content Placeholder 4"/>
          <p:cNvSpPr>
            <a:spLocks noGrp="1"/>
          </p:cNvSpPr>
          <p:nvPr>
            <p:ph sz="quarter" idx="1"/>
          </p:nvPr>
        </p:nvSpPr>
        <p:spPr/>
        <p:txBody>
          <a:bodyPr>
            <a:normAutofit/>
          </a:bodyPr>
          <a:lstStyle/>
          <a:p>
            <a:pPr marL="0" indent="0">
              <a:buNone/>
            </a:pPr>
            <a:r>
              <a:rPr lang="en-US" sz="2400" b="1" dirty="0" smtClean="0"/>
              <a:t>Other (please specify)	        Responses 60.74%         26</a:t>
            </a:r>
          </a:p>
          <a:p>
            <a:pPr marL="0" indent="0">
              <a:buNone/>
            </a:pPr>
            <a:endParaRPr lang="en-US" sz="2400" b="1" dirty="0"/>
          </a:p>
          <a:p>
            <a:pPr>
              <a:buFont typeface="Arial" panose="020B0604020202020204" pitchFamily="34" charset="0"/>
              <a:buChar char="•"/>
            </a:pPr>
            <a:r>
              <a:rPr lang="en-US" sz="2400" b="1" dirty="0" smtClean="0"/>
              <a:t>Reducing crisis coverage</a:t>
            </a:r>
          </a:p>
          <a:p>
            <a:pPr marL="0" indent="0">
              <a:buNone/>
            </a:pPr>
            <a:r>
              <a:rPr lang="en-US" sz="2400" b="1" dirty="0" smtClean="0"/>
              <a:t>		outreach*</a:t>
            </a:r>
          </a:p>
          <a:p>
            <a:pPr marL="0" indent="0">
              <a:buNone/>
            </a:pPr>
            <a:r>
              <a:rPr lang="en-US" sz="2400" b="1" dirty="0" smtClean="0"/>
              <a:t>		seminars</a:t>
            </a:r>
          </a:p>
          <a:p>
            <a:pPr marL="0" indent="0">
              <a:buNone/>
            </a:pPr>
            <a:r>
              <a:rPr lang="en-US" sz="2400" b="1" dirty="0" smtClean="0"/>
              <a:t>		testing</a:t>
            </a:r>
          </a:p>
          <a:p>
            <a:pPr>
              <a:buFont typeface="Arial" panose="020B0604020202020204" pitchFamily="34" charset="0"/>
              <a:buChar char="•"/>
            </a:pPr>
            <a:r>
              <a:rPr lang="en-US" sz="2400" b="1" dirty="0" smtClean="0"/>
              <a:t>Closely monitor time to keep to 40 hrs.</a:t>
            </a:r>
          </a:p>
          <a:p>
            <a:pPr>
              <a:buFont typeface="Arial" panose="020B0604020202020204" pitchFamily="34" charset="0"/>
              <a:buChar char="•"/>
            </a:pPr>
            <a:r>
              <a:rPr lang="en-US" sz="2400" b="1" dirty="0" smtClean="0"/>
              <a:t>Shifting groups to earlier in the day</a:t>
            </a:r>
          </a:p>
          <a:p>
            <a:pPr>
              <a:buFont typeface="Arial" panose="020B0604020202020204" pitchFamily="34" charset="0"/>
              <a:buChar char="•"/>
            </a:pPr>
            <a:r>
              <a:rPr lang="en-US" sz="2400" b="1" dirty="0" smtClean="0"/>
              <a:t>Use of comp time, flex time, over time pay</a:t>
            </a:r>
          </a:p>
          <a:p>
            <a:pPr marL="0" indent="0">
              <a:buNone/>
            </a:pPr>
            <a:endParaRPr lang="en-US" sz="2400" b="1" dirty="0"/>
          </a:p>
        </p:txBody>
      </p:sp>
    </p:spTree>
    <p:extLst>
      <p:ext uri="{BB962C8B-B14F-4D97-AF65-F5344CB8AC3E}">
        <p14:creationId xmlns:p14="http://schemas.microsoft.com/office/powerpoint/2010/main" val="3649623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Q6.	If you interns will be NON-EXEMPT, how 	will you track the interns hours?</a:t>
            </a:r>
          </a:p>
          <a:p>
            <a:endParaRPr lang="en-US" dirty="0"/>
          </a:p>
          <a:p>
            <a:pPr marL="0" indent="0">
              <a:buNone/>
            </a:pPr>
            <a:r>
              <a:rPr lang="en-US" dirty="0" smtClean="0"/>
              <a:t>Answered: 48</a:t>
            </a:r>
          </a:p>
          <a:p>
            <a:pPr marL="0" indent="0">
              <a:buNone/>
            </a:pPr>
            <a:r>
              <a:rPr lang="en-US" dirty="0" smtClean="0"/>
              <a:t>Skipped: 29</a:t>
            </a:r>
            <a:endParaRPr lang="en-US" dirty="0"/>
          </a:p>
        </p:txBody>
      </p:sp>
    </p:spTree>
    <p:extLst>
      <p:ext uri="{BB962C8B-B14F-4D97-AF65-F5344CB8AC3E}">
        <p14:creationId xmlns:p14="http://schemas.microsoft.com/office/powerpoint/2010/main" val="706213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1981" t="25324" r="3532" b="1299"/>
          <a:stretch/>
        </p:blipFill>
        <p:spPr bwMode="auto">
          <a:xfrm>
            <a:off x="4495800" y="1600200"/>
            <a:ext cx="4495800" cy="46482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2400" y="1600200"/>
            <a:ext cx="4572000" cy="4216539"/>
          </a:xfrm>
          <a:prstGeom prst="rect">
            <a:avLst/>
          </a:prstGeom>
        </p:spPr>
        <p:txBody>
          <a:bodyPr>
            <a:spAutoFit/>
          </a:bodyPr>
          <a:lstStyle/>
          <a:p>
            <a:r>
              <a:rPr lang="en-US" sz="1500" dirty="0" smtClean="0"/>
              <a:t>We </a:t>
            </a:r>
            <a:r>
              <a:rPr lang="en-US" sz="1500" dirty="0"/>
              <a:t>will be using time clocks to check in and out each </a:t>
            </a:r>
            <a:r>
              <a:rPr lang="en-US" sz="1500" dirty="0" smtClean="0"/>
              <a:t>day</a:t>
            </a:r>
            <a:endParaRPr lang="en-US" sz="200" dirty="0" smtClean="0"/>
          </a:p>
          <a:p>
            <a:endParaRPr lang="en-US" sz="200" dirty="0" smtClean="0"/>
          </a:p>
          <a:p>
            <a:endParaRPr lang="en-US" sz="200" dirty="0"/>
          </a:p>
          <a:p>
            <a:endParaRPr lang="en-US" sz="200" dirty="0" smtClean="0"/>
          </a:p>
          <a:p>
            <a:endParaRPr lang="en-US" sz="200" dirty="0"/>
          </a:p>
          <a:p>
            <a:endParaRPr lang="en-US" sz="200" dirty="0"/>
          </a:p>
          <a:p>
            <a:r>
              <a:rPr lang="en-US" sz="1500" dirty="0"/>
              <a:t>Interns will be expected to keep track of their time and provide the </a:t>
            </a:r>
            <a:r>
              <a:rPr lang="en-US" sz="1500" dirty="0" smtClean="0"/>
              <a:t>information</a:t>
            </a:r>
            <a:endParaRPr lang="en-US" sz="200" dirty="0" smtClean="0"/>
          </a:p>
          <a:p>
            <a:endParaRPr lang="en-US" sz="200" dirty="0" smtClean="0"/>
          </a:p>
          <a:p>
            <a:endParaRPr lang="en-US" sz="200" dirty="0"/>
          </a:p>
          <a:p>
            <a:endParaRPr lang="en-US" sz="200" dirty="0"/>
          </a:p>
          <a:p>
            <a:r>
              <a:rPr lang="en-US" sz="1500" dirty="0"/>
              <a:t>We will utilize a modified version of Time to Track to accurately assess the hours they are in the office doing work related </a:t>
            </a:r>
            <a:r>
              <a:rPr lang="en-US" sz="1500" dirty="0" smtClean="0"/>
              <a:t>tasks</a:t>
            </a:r>
            <a:endParaRPr lang="en-US" sz="200" dirty="0" smtClean="0"/>
          </a:p>
          <a:p>
            <a:endParaRPr lang="en-US" sz="200" dirty="0"/>
          </a:p>
          <a:p>
            <a:endParaRPr lang="en-US" sz="200" dirty="0"/>
          </a:p>
          <a:p>
            <a:r>
              <a:rPr lang="en-US" sz="1500" dirty="0"/>
              <a:t>Interns will clock in via a webmail time </a:t>
            </a:r>
            <a:r>
              <a:rPr lang="en-US" sz="1500" dirty="0" smtClean="0"/>
              <a:t>clock</a:t>
            </a:r>
          </a:p>
          <a:p>
            <a:endParaRPr lang="en-US" sz="1500" dirty="0"/>
          </a:p>
          <a:p>
            <a:endParaRPr lang="en-US" sz="200" dirty="0" smtClean="0"/>
          </a:p>
          <a:p>
            <a:endParaRPr lang="en-US" sz="200" dirty="0"/>
          </a:p>
          <a:p>
            <a:endParaRPr lang="en-US" sz="200" dirty="0" smtClean="0"/>
          </a:p>
          <a:p>
            <a:endParaRPr lang="en-US" sz="200" dirty="0"/>
          </a:p>
          <a:p>
            <a:r>
              <a:rPr lang="en-US" sz="1500" dirty="0" smtClean="0"/>
              <a:t>We </a:t>
            </a:r>
            <a:r>
              <a:rPr lang="en-US" sz="1500" dirty="0"/>
              <a:t>do not know </a:t>
            </a:r>
            <a:r>
              <a:rPr lang="en-US" sz="1500" dirty="0" smtClean="0"/>
              <a:t>yet</a:t>
            </a:r>
          </a:p>
          <a:p>
            <a:endParaRPr lang="en-US" sz="1500" dirty="0"/>
          </a:p>
          <a:p>
            <a:endParaRPr lang="en-US" sz="1500" dirty="0"/>
          </a:p>
          <a:p>
            <a:r>
              <a:rPr lang="en-US" sz="1500" dirty="0"/>
              <a:t>NA-our interns are </a:t>
            </a:r>
            <a:r>
              <a:rPr lang="en-US" sz="1500" dirty="0" smtClean="0"/>
              <a:t>exempt</a:t>
            </a:r>
          </a:p>
          <a:p>
            <a:endParaRPr lang="en-US" sz="1500" dirty="0"/>
          </a:p>
          <a:p>
            <a:endParaRPr lang="en-US" sz="1500" dirty="0"/>
          </a:p>
          <a:p>
            <a:r>
              <a:rPr lang="en-US" sz="1500" dirty="0"/>
              <a:t>Other (Please specify)</a:t>
            </a:r>
            <a:endParaRPr lang="en-US" sz="1500" dirty="0">
              <a:effectLst/>
            </a:endParaRPr>
          </a:p>
        </p:txBody>
      </p:sp>
    </p:spTree>
    <p:extLst>
      <p:ext uri="{BB962C8B-B14F-4D97-AF65-F5344CB8AC3E}">
        <p14:creationId xmlns:p14="http://schemas.microsoft.com/office/powerpoint/2010/main" val="2707134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3" name="Picture 2"/>
          <p:cNvPicPr>
            <a:picLocks noChangeAspect="1"/>
          </p:cNvPicPr>
          <p:nvPr/>
        </p:nvPicPr>
        <p:blipFill>
          <a:blip r:embed="rId2"/>
          <a:stretch>
            <a:fillRect/>
          </a:stretch>
        </p:blipFill>
        <p:spPr>
          <a:xfrm>
            <a:off x="508000" y="1460500"/>
            <a:ext cx="8128000" cy="3924300"/>
          </a:xfrm>
          <a:prstGeom prst="rect">
            <a:avLst/>
          </a:prstGeom>
        </p:spPr>
      </p:pic>
    </p:spTree>
    <p:extLst>
      <p:ext uri="{BB962C8B-B14F-4D97-AF65-F5344CB8AC3E}">
        <p14:creationId xmlns:p14="http://schemas.microsoft.com/office/powerpoint/2010/main" val="1542885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5" name="Content Placeholder 4"/>
          <p:cNvSpPr>
            <a:spLocks noGrp="1"/>
          </p:cNvSpPr>
          <p:nvPr>
            <p:ph sz="quarter" idx="1"/>
          </p:nvPr>
        </p:nvSpPr>
        <p:spPr/>
        <p:txBody>
          <a:bodyPr>
            <a:normAutofit fontScale="92500" lnSpcReduction="10000"/>
          </a:bodyPr>
          <a:lstStyle/>
          <a:p>
            <a:pPr marL="0" indent="0">
              <a:buNone/>
            </a:pPr>
            <a:r>
              <a:rPr lang="en-US" sz="2400" b="1" dirty="0" smtClean="0"/>
              <a:t>Other (please specify)		Responses	22.92%      11</a:t>
            </a:r>
          </a:p>
          <a:p>
            <a:pPr marL="0" indent="0">
              <a:buNone/>
            </a:pPr>
            <a:endParaRPr lang="en-US" sz="2400" b="1" dirty="0"/>
          </a:p>
          <a:p>
            <a:pPr>
              <a:buFont typeface="Arial" panose="020B0604020202020204" pitchFamily="34" charset="0"/>
              <a:buChar char="•"/>
            </a:pPr>
            <a:r>
              <a:rPr lang="en-US" sz="1800" dirty="0" smtClean="0"/>
              <a:t>Keep them to 40 hours/week via flex scheduling</a:t>
            </a:r>
          </a:p>
          <a:p>
            <a:pPr>
              <a:buFont typeface="Arial" panose="020B0604020202020204" pitchFamily="34" charset="0"/>
              <a:buChar char="•"/>
            </a:pPr>
            <a:r>
              <a:rPr lang="en-US" sz="1800" dirty="0" smtClean="0"/>
              <a:t>No decision yet made</a:t>
            </a:r>
          </a:p>
          <a:p>
            <a:pPr>
              <a:buFont typeface="Arial" panose="020B0604020202020204" pitchFamily="34" charset="0"/>
              <a:buChar char="•"/>
            </a:pPr>
            <a:r>
              <a:rPr lang="en-US" sz="1800" dirty="0" smtClean="0"/>
              <a:t>HR is still determining process</a:t>
            </a:r>
          </a:p>
          <a:p>
            <a:pPr>
              <a:buFont typeface="Arial" panose="020B0604020202020204" pitchFamily="34" charset="0"/>
              <a:buChar char="•"/>
            </a:pPr>
            <a:r>
              <a:rPr lang="en-US" sz="1800" dirty="0" smtClean="0"/>
              <a:t>Fill out HR timesheet at end of each day</a:t>
            </a:r>
          </a:p>
          <a:p>
            <a:pPr>
              <a:buFont typeface="Arial" panose="020B0604020202020204" pitchFamily="34" charset="0"/>
              <a:buChar char="•"/>
            </a:pPr>
            <a:r>
              <a:rPr lang="en-US" sz="1800" dirty="0" smtClean="0"/>
              <a:t>Combination of titanium, TD oversight (we do not have a very good system and it’s very time consuming)</a:t>
            </a:r>
          </a:p>
          <a:p>
            <a:pPr>
              <a:buFont typeface="Arial" panose="020B0604020202020204" pitchFamily="34" charset="0"/>
              <a:buChar char="•"/>
            </a:pPr>
            <a:r>
              <a:rPr lang="en-US" sz="1800" dirty="0" smtClean="0"/>
              <a:t>Our interns are hourly so clock in and out, plus we have them track their hours separately</a:t>
            </a:r>
          </a:p>
          <a:p>
            <a:pPr>
              <a:buFont typeface="Arial" panose="020B0604020202020204" pitchFamily="34" charset="0"/>
              <a:buChar char="•"/>
            </a:pPr>
            <a:r>
              <a:rPr lang="en-US" sz="1800" dirty="0" smtClean="0"/>
              <a:t>We track intern hours through our electronic software. Point and Click</a:t>
            </a:r>
          </a:p>
          <a:p>
            <a:pPr>
              <a:buFont typeface="Arial" panose="020B0604020202020204" pitchFamily="34" charset="0"/>
              <a:buChar char="•"/>
            </a:pPr>
            <a:r>
              <a:rPr lang="en-US" sz="1800" dirty="0" smtClean="0"/>
              <a:t>Interns hours are tracked from their schedules using our electronic record keeping system (</a:t>
            </a:r>
            <a:r>
              <a:rPr lang="en-US" sz="1800" dirty="0" err="1" smtClean="0"/>
              <a:t>Pyramed</a:t>
            </a:r>
            <a:r>
              <a:rPr lang="en-US" sz="1800" dirty="0" smtClean="0"/>
              <a:t>) with all “compensatory hours” tracked by one of our administrative staff</a:t>
            </a:r>
          </a:p>
          <a:p>
            <a:pPr>
              <a:buFont typeface="Arial" panose="020B0604020202020204" pitchFamily="34" charset="0"/>
              <a:buChar char="•"/>
            </a:pPr>
            <a:r>
              <a:rPr lang="en-US" sz="1800" dirty="0" smtClean="0"/>
              <a:t>Titanium as well as biweekly time sheets (similar to staff)</a:t>
            </a:r>
          </a:p>
          <a:p>
            <a:pPr>
              <a:buFont typeface="Arial" panose="020B0604020202020204" pitchFamily="34" charset="0"/>
              <a:buChar char="•"/>
            </a:pPr>
            <a:r>
              <a:rPr lang="en-US" sz="1800" dirty="0" smtClean="0"/>
              <a:t>n/a</a:t>
            </a:r>
            <a:endParaRPr lang="en-US" sz="1800" dirty="0"/>
          </a:p>
        </p:txBody>
      </p:sp>
    </p:spTree>
    <p:extLst>
      <p:ext uri="{BB962C8B-B14F-4D97-AF65-F5344CB8AC3E}">
        <p14:creationId xmlns:p14="http://schemas.microsoft.com/office/powerpoint/2010/main" val="300258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Q7.	What will your center do if interns go over 40 hours in a given week?</a:t>
            </a:r>
          </a:p>
          <a:p>
            <a:endParaRPr lang="en-US" dirty="0"/>
          </a:p>
          <a:p>
            <a:pPr marL="0" indent="0">
              <a:buNone/>
            </a:pPr>
            <a:r>
              <a:rPr lang="en-US" dirty="0" smtClean="0"/>
              <a:t>Answered: 51</a:t>
            </a:r>
          </a:p>
          <a:p>
            <a:pPr marL="0" indent="0">
              <a:buNone/>
            </a:pPr>
            <a:r>
              <a:rPr lang="en-US" dirty="0" smtClean="0"/>
              <a:t>Skipped: 26</a:t>
            </a:r>
            <a:endParaRPr lang="en-US" dirty="0"/>
          </a:p>
        </p:txBody>
      </p:sp>
    </p:spTree>
    <p:extLst>
      <p:ext uri="{BB962C8B-B14F-4D97-AF65-F5344CB8AC3E}">
        <p14:creationId xmlns:p14="http://schemas.microsoft.com/office/powerpoint/2010/main" val="355806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b="1" dirty="0"/>
              <a:t/>
            </a:r>
            <a:br>
              <a:rPr lang="en-US" sz="1400" b="1" dirty="0"/>
            </a:br>
            <a:r>
              <a:rPr lang="en-US" sz="1400" b="1" dirty="0" smtClean="0"/>
              <a:t>Final </a:t>
            </a:r>
            <a:r>
              <a:rPr lang="en-US" sz="1400" b="1" dirty="0"/>
              <a:t>Rule: Overtime</a:t>
            </a:r>
            <a:br>
              <a:rPr lang="en-US" sz="1400" b="1" dirty="0"/>
            </a:br>
            <a:r>
              <a:rPr lang="en-US" sz="1400" b="1" dirty="0"/>
              <a:t>Defining and Delimiting the Exemptions for Executive, Administrative, Professional, Outside Sales and Computer Employees under the Fair Labor Standards Act</a:t>
            </a:r>
            <a:endParaRPr lang="en-US" sz="1400" dirty="0"/>
          </a:p>
        </p:txBody>
      </p:sp>
      <p:sp>
        <p:nvSpPr>
          <p:cNvPr id="3" name="Content Placeholder 2"/>
          <p:cNvSpPr>
            <a:spLocks noGrp="1"/>
          </p:cNvSpPr>
          <p:nvPr>
            <p:ph sz="quarter" idx="1"/>
          </p:nvPr>
        </p:nvSpPr>
        <p:spPr/>
        <p:txBody>
          <a:bodyPr>
            <a:normAutofit fontScale="40000" lnSpcReduction="20000"/>
          </a:bodyPr>
          <a:lstStyle/>
          <a:p>
            <a:r>
              <a:rPr lang="en-US" sz="5000" dirty="0"/>
              <a:t>On May 18, 2016, President Obama and Secretary Perez announced the publication of the Department of Labor’s final rule updating the overtime regulations, which will automatically extend overtime pay protections to over 4 million workers within the first year of implementation. This long-awaited update will result in a meaningful boost to many workers’ wallets, and will go a long way toward realizing President Obama’s commitment to ensuring every worker is compensated fairly for their hard work</a:t>
            </a:r>
            <a:r>
              <a:rPr lang="en-US" sz="5000" dirty="0" smtClean="0"/>
              <a:t>.</a:t>
            </a:r>
          </a:p>
          <a:p>
            <a:endParaRPr lang="en-US" sz="3200" dirty="0"/>
          </a:p>
          <a:p>
            <a:r>
              <a:rPr lang="en-US" sz="3800" dirty="0"/>
              <a:t>In 2014, President Obama signed a Presidential Memorandum directing the Department to update the regulations defining which white collar workers are protected by the FLSA's minimum wage and overtime standards. Consistent with the President's goal of ensuring workers are paid a fair day's pay for a hard day's work, the memorandum instructed the Department to look for ways to modernize and simplify the regulations while ensuring that the FLSA's intended overtime protections are fully implemented.</a:t>
            </a:r>
          </a:p>
          <a:p>
            <a:r>
              <a:rPr lang="en-US" sz="3800" dirty="0"/>
              <a:t>The Department published a Notice of Proposed Rulemaking (NPRM) in the Federal Register on July 6, 2015 (</a:t>
            </a:r>
            <a:r>
              <a:rPr lang="en-US" sz="3800" dirty="0">
                <a:hlinkClick r:id="rId2"/>
              </a:rPr>
              <a:t>80 FR 38515</a:t>
            </a:r>
            <a:r>
              <a:rPr lang="en-US" sz="3800" dirty="0"/>
              <a:t>) and invited interested parties to submit written comments on the proposed rule at </a:t>
            </a:r>
            <a:r>
              <a:rPr lang="en-US" sz="3800" dirty="0">
                <a:hlinkClick r:id="rId3"/>
              </a:rPr>
              <a:t>www.regulations.gov</a:t>
            </a:r>
            <a:r>
              <a:rPr lang="en-US" sz="3800" dirty="0"/>
              <a:t> by September 4, 2015. The Department received over 270,000 comments in response to the NPRM from a variety of interested stakeholders. The feedback the Department received helped shape the Final Rule.</a:t>
            </a:r>
          </a:p>
          <a:p>
            <a:endParaRPr lang="en-US" dirty="0"/>
          </a:p>
        </p:txBody>
      </p:sp>
    </p:spTree>
    <p:extLst>
      <p:ext uri="{BB962C8B-B14F-4D97-AF65-F5344CB8AC3E}">
        <p14:creationId xmlns:p14="http://schemas.microsoft.com/office/powerpoint/2010/main" val="276034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21963" t="25635" r="3648" b="1479"/>
          <a:stretch/>
        </p:blipFill>
        <p:spPr bwMode="auto">
          <a:xfrm>
            <a:off x="4495800" y="1600200"/>
            <a:ext cx="4495800" cy="46482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2400" y="1600200"/>
            <a:ext cx="4343400" cy="4247317"/>
          </a:xfrm>
          <a:prstGeom prst="rect">
            <a:avLst/>
          </a:prstGeom>
        </p:spPr>
        <p:txBody>
          <a:bodyPr wrap="square">
            <a:spAutoFit/>
          </a:bodyPr>
          <a:lstStyle/>
          <a:p>
            <a:r>
              <a:rPr lang="en-US" sz="1500" dirty="0"/>
              <a:t>We will provide overtime pay</a:t>
            </a:r>
          </a:p>
          <a:p>
            <a:endParaRPr lang="en-US" sz="1500" dirty="0" smtClean="0"/>
          </a:p>
          <a:p>
            <a:endParaRPr lang="en-US" sz="1500" dirty="0"/>
          </a:p>
          <a:p>
            <a:r>
              <a:rPr lang="en-US" sz="1500" dirty="0" smtClean="0"/>
              <a:t>We </a:t>
            </a:r>
            <a:r>
              <a:rPr lang="en-US" sz="1500" dirty="0"/>
              <a:t>will provide overtime pay only for hours that were pre-authorized</a:t>
            </a:r>
          </a:p>
          <a:p>
            <a:endParaRPr lang="en-US" sz="1500" dirty="0" smtClean="0"/>
          </a:p>
          <a:p>
            <a:r>
              <a:rPr lang="en-US" sz="1500" dirty="0" smtClean="0"/>
              <a:t>We </a:t>
            </a:r>
            <a:r>
              <a:rPr lang="en-US" sz="1500" dirty="0"/>
              <a:t>will expect interns to take compensatory time in the same week</a:t>
            </a:r>
          </a:p>
          <a:p>
            <a:endParaRPr lang="en-US" sz="1500" dirty="0" smtClean="0"/>
          </a:p>
          <a:p>
            <a:r>
              <a:rPr lang="en-US" sz="1500" dirty="0" smtClean="0"/>
              <a:t>NA </a:t>
            </a:r>
            <a:r>
              <a:rPr lang="en-US" sz="1500" dirty="0"/>
              <a:t>– our interns are EXEMPT</a:t>
            </a:r>
          </a:p>
          <a:p>
            <a:endParaRPr lang="en-US" sz="1500" dirty="0" smtClean="0"/>
          </a:p>
          <a:p>
            <a:r>
              <a:rPr lang="en-US" sz="1500" dirty="0" smtClean="0"/>
              <a:t>Our </a:t>
            </a:r>
            <a:r>
              <a:rPr lang="en-US" sz="1500" dirty="0"/>
              <a:t>interns never work more than 40 hours per week anyway</a:t>
            </a:r>
          </a:p>
          <a:p>
            <a:endParaRPr lang="en-US" sz="1500" dirty="0" smtClean="0"/>
          </a:p>
          <a:p>
            <a:r>
              <a:rPr lang="en-US" sz="1500" dirty="0" smtClean="0"/>
              <a:t>We </a:t>
            </a:r>
            <a:r>
              <a:rPr lang="en-US" sz="1500" dirty="0"/>
              <a:t>will provide compensatory time at a rate of 1 and half time </a:t>
            </a:r>
            <a:r>
              <a:rPr lang="en-US" sz="1500" dirty="0" smtClean="0"/>
              <a:t>within </a:t>
            </a:r>
            <a:r>
              <a:rPr lang="en-US" sz="1500" dirty="0"/>
              <a:t>the next 180 days</a:t>
            </a:r>
          </a:p>
          <a:p>
            <a:endParaRPr lang="en-US" sz="1500" dirty="0" smtClean="0"/>
          </a:p>
          <a:p>
            <a:r>
              <a:rPr lang="en-US" sz="1500" dirty="0" smtClean="0"/>
              <a:t>Other </a:t>
            </a:r>
            <a:r>
              <a:rPr lang="en-US" sz="1500" dirty="0"/>
              <a:t>(Please specify)</a:t>
            </a:r>
            <a:endParaRPr lang="en-US" sz="1500" dirty="0">
              <a:effectLst/>
            </a:endParaRPr>
          </a:p>
        </p:txBody>
      </p:sp>
    </p:spTree>
    <p:extLst>
      <p:ext uri="{BB962C8B-B14F-4D97-AF65-F5344CB8AC3E}">
        <p14:creationId xmlns:p14="http://schemas.microsoft.com/office/powerpoint/2010/main" val="204597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3" name="Picture 2"/>
          <p:cNvPicPr>
            <a:picLocks noChangeAspect="1"/>
          </p:cNvPicPr>
          <p:nvPr/>
        </p:nvPicPr>
        <p:blipFill>
          <a:blip r:embed="rId2"/>
          <a:stretch>
            <a:fillRect/>
          </a:stretch>
        </p:blipFill>
        <p:spPr>
          <a:xfrm>
            <a:off x="558800" y="1778000"/>
            <a:ext cx="8026400" cy="3289300"/>
          </a:xfrm>
          <a:prstGeom prst="rect">
            <a:avLst/>
          </a:prstGeom>
        </p:spPr>
      </p:pic>
    </p:spTree>
    <p:extLst>
      <p:ext uri="{BB962C8B-B14F-4D97-AF65-F5344CB8AC3E}">
        <p14:creationId xmlns:p14="http://schemas.microsoft.com/office/powerpoint/2010/main" val="4181214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a:xfrm>
            <a:off x="304800" y="1524000"/>
            <a:ext cx="8503920" cy="4797552"/>
          </a:xfrm>
        </p:spPr>
        <p:txBody>
          <a:bodyPr>
            <a:normAutofit fontScale="62500" lnSpcReduction="20000"/>
          </a:bodyPr>
          <a:lstStyle/>
          <a:p>
            <a:pPr marL="0" indent="0">
              <a:buNone/>
            </a:pPr>
            <a:r>
              <a:rPr lang="en-US" sz="3100" b="1" dirty="0" smtClean="0"/>
              <a:t>Other (please specify) 		Responses	29.41%        15</a:t>
            </a:r>
          </a:p>
          <a:p>
            <a:pPr marL="0" indent="0">
              <a:buNone/>
            </a:pPr>
            <a:endParaRPr lang="en-US" sz="200" dirty="0" smtClean="0"/>
          </a:p>
          <a:p>
            <a:pPr marL="0" indent="0">
              <a:buNone/>
            </a:pPr>
            <a:endParaRPr lang="en-US" sz="200" dirty="0" smtClean="0"/>
          </a:p>
          <a:p>
            <a:pPr marL="0" indent="0">
              <a:buNone/>
            </a:pPr>
            <a:endParaRPr lang="en-US" sz="200" dirty="0"/>
          </a:p>
          <a:p>
            <a:pPr marL="0" indent="0">
              <a:buNone/>
            </a:pPr>
            <a:endParaRPr lang="en-US" sz="200" dirty="0" smtClean="0"/>
          </a:p>
          <a:p>
            <a:pPr marL="0" indent="0">
              <a:buNone/>
            </a:pPr>
            <a:endParaRPr lang="en-US" sz="200" dirty="0"/>
          </a:p>
          <a:p>
            <a:pPr marL="0" indent="0">
              <a:buNone/>
            </a:pPr>
            <a:endParaRPr lang="en-US" sz="200" dirty="0" smtClean="0"/>
          </a:p>
          <a:p>
            <a:pPr marL="0" indent="0">
              <a:buNone/>
            </a:pPr>
            <a:endParaRPr lang="en-US" sz="200" dirty="0"/>
          </a:p>
          <a:p>
            <a:pPr marL="0" indent="0">
              <a:buNone/>
            </a:pPr>
            <a:endParaRPr lang="en-US" sz="300" dirty="0"/>
          </a:p>
          <a:p>
            <a:r>
              <a:rPr lang="en-US" sz="2200" dirty="0" smtClean="0"/>
              <a:t>No decision yet made     (3)</a:t>
            </a:r>
          </a:p>
          <a:p>
            <a:r>
              <a:rPr lang="en-US" sz="2200" dirty="0" smtClean="0"/>
              <a:t>HR advised us to count the 2 hrs. of professional development leave we offer per week to interns, giving us a buffer of 2 hrs. a week before they accumulate 40 hrs. After 40 hrs., we plan to pay overtime only with prior request and approval.</a:t>
            </a:r>
          </a:p>
          <a:p>
            <a:r>
              <a:rPr lang="en-US" sz="2200" dirty="0" smtClean="0"/>
              <a:t>Still to be determined – do know that we will have some overtime.</a:t>
            </a:r>
          </a:p>
          <a:p>
            <a:r>
              <a:rPr lang="en-US" sz="2200" dirty="0" smtClean="0"/>
              <a:t>We are providing availability of overtime pay in lieu of a raise in salary. Interns will know about how much they can take per week if they do work overtime. We will adjust their schedules if they are unable to keep within budget.</a:t>
            </a:r>
          </a:p>
          <a:p>
            <a:r>
              <a:rPr lang="en-US" sz="2200" dirty="0" smtClean="0"/>
              <a:t>We will ask interns to use their accumulated comp time prior to using vacation time and prior to ending the internship. If additional overtime hours can’t be used we will pay the interns the remaining balance.</a:t>
            </a:r>
          </a:p>
          <a:p>
            <a:r>
              <a:rPr lang="en-US" sz="2200" dirty="0" smtClean="0"/>
              <a:t>Interns will get compensatory time to use at a later point.</a:t>
            </a:r>
          </a:p>
          <a:p>
            <a:r>
              <a:rPr lang="en-US" sz="2200" dirty="0" smtClean="0"/>
              <a:t>My understanding is that interns will have a choice between receiving overtime pay or comp time.</a:t>
            </a:r>
          </a:p>
          <a:p>
            <a:r>
              <a:rPr lang="en-US" sz="2200" dirty="0" smtClean="0"/>
              <a:t>Interns will be allowed to work up to 42 hours per week. If they go over that amount we will have to figure out how to decrease their work demands, hopefully without compromising direct contact hours.</a:t>
            </a:r>
          </a:p>
          <a:p>
            <a:r>
              <a:rPr lang="en-US" sz="2200" dirty="0" smtClean="0"/>
              <a:t>They will be required to not go over 42.5 hours this year. Next year our hourly rate will calibrate to an expected 42.5 hour week. </a:t>
            </a:r>
          </a:p>
          <a:p>
            <a:r>
              <a:rPr lang="en-US" sz="2200" dirty="0" smtClean="0"/>
              <a:t>We are going to provide a combination of comp pay at time and a half, and then overtime pay if they start accruing too much comp time. From my understanding, both of those need to be pre-approved by the TD and we have been told that we can approve the overtime as either pay or comp time.</a:t>
            </a:r>
          </a:p>
          <a:p>
            <a:r>
              <a:rPr lang="en-US" sz="2200" dirty="0" smtClean="0"/>
              <a:t>I have advised them that it is not expected or encouraged for them to go over 40 hours a week. Any time will be considered voluntary on their part and unpaid.</a:t>
            </a:r>
            <a:endParaRPr lang="en-US" sz="2200" dirty="0"/>
          </a:p>
        </p:txBody>
      </p:sp>
    </p:spTree>
    <p:extLst>
      <p:ext uri="{BB962C8B-B14F-4D97-AF65-F5344CB8AC3E}">
        <p14:creationId xmlns:p14="http://schemas.microsoft.com/office/powerpoint/2010/main" val="1597201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Q8.	If your interns will be NON-EXEMPT, 	how concerned are you with the interns 	being able to satisfy the following 	internship requirements?</a:t>
            </a:r>
          </a:p>
          <a:p>
            <a:endParaRPr lang="en-US" dirty="0"/>
          </a:p>
          <a:p>
            <a:pPr marL="0" indent="0">
              <a:buNone/>
            </a:pPr>
            <a:r>
              <a:rPr lang="en-US" dirty="0" smtClean="0"/>
              <a:t>Answered: 43</a:t>
            </a:r>
          </a:p>
          <a:p>
            <a:pPr marL="0" indent="0">
              <a:buNone/>
            </a:pPr>
            <a:r>
              <a:rPr lang="en-US" dirty="0" smtClean="0"/>
              <a:t>Skipped: 34</a:t>
            </a:r>
            <a:endParaRPr lang="en-US" dirty="0"/>
          </a:p>
        </p:txBody>
      </p:sp>
    </p:spTree>
    <p:extLst>
      <p:ext uri="{BB962C8B-B14F-4D97-AF65-F5344CB8AC3E}">
        <p14:creationId xmlns:p14="http://schemas.microsoft.com/office/powerpoint/2010/main" val="360942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21818" t="34425" r="2890" b="2067"/>
          <a:stretch/>
        </p:blipFill>
        <p:spPr bwMode="auto">
          <a:xfrm>
            <a:off x="4533900" y="1600200"/>
            <a:ext cx="4467225" cy="45720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69718" y="1600200"/>
            <a:ext cx="4364182" cy="4016484"/>
          </a:xfrm>
          <a:prstGeom prst="rect">
            <a:avLst/>
          </a:prstGeom>
        </p:spPr>
        <p:txBody>
          <a:bodyPr wrap="square">
            <a:spAutoFit/>
          </a:bodyPr>
          <a:lstStyle/>
          <a:p>
            <a:endParaRPr lang="en-US" sz="1500" dirty="0" smtClean="0"/>
          </a:p>
          <a:p>
            <a:r>
              <a:rPr lang="en-US" sz="1500" dirty="0" smtClean="0"/>
              <a:t>Total </a:t>
            </a:r>
            <a:r>
              <a:rPr lang="en-US" sz="1500" dirty="0"/>
              <a:t>number of hours required for our program</a:t>
            </a:r>
          </a:p>
          <a:p>
            <a:endParaRPr lang="en-US" sz="1500" dirty="0" smtClean="0"/>
          </a:p>
          <a:p>
            <a:endParaRPr lang="en-US" sz="1500" dirty="0"/>
          </a:p>
          <a:p>
            <a:endParaRPr lang="en-US" sz="1500" dirty="0" smtClean="0"/>
          </a:p>
          <a:p>
            <a:endParaRPr lang="en-US" sz="1500" dirty="0"/>
          </a:p>
          <a:p>
            <a:r>
              <a:rPr lang="en-US" sz="1500" dirty="0" smtClean="0"/>
              <a:t>Number </a:t>
            </a:r>
            <a:r>
              <a:rPr lang="en-US" sz="1500" dirty="0"/>
              <a:t>of direct face to face hours required for our program</a:t>
            </a:r>
          </a:p>
          <a:p>
            <a:endParaRPr lang="en-US" sz="1500" dirty="0" smtClean="0"/>
          </a:p>
          <a:p>
            <a:endParaRPr lang="en-US" sz="1500" dirty="0"/>
          </a:p>
          <a:p>
            <a:r>
              <a:rPr lang="en-US" sz="1500" dirty="0" smtClean="0"/>
              <a:t>Achieving </a:t>
            </a:r>
            <a:r>
              <a:rPr lang="en-US" sz="1500" dirty="0"/>
              <a:t>the </a:t>
            </a:r>
            <a:r>
              <a:rPr lang="en-US" sz="1500" dirty="0" smtClean="0"/>
              <a:t>designated </a:t>
            </a:r>
            <a:r>
              <a:rPr lang="en-US" sz="1500" dirty="0"/>
              <a:t>level of </a:t>
            </a:r>
            <a:r>
              <a:rPr lang="en-US" sz="1500" dirty="0" smtClean="0"/>
              <a:t>competency </a:t>
            </a:r>
            <a:r>
              <a:rPr lang="en-US" sz="1500" dirty="0"/>
              <a:t>in each </a:t>
            </a:r>
            <a:r>
              <a:rPr lang="en-US" sz="1500" dirty="0" smtClean="0"/>
              <a:t>competency </a:t>
            </a:r>
            <a:r>
              <a:rPr lang="en-US" sz="1500" dirty="0"/>
              <a:t>area</a:t>
            </a:r>
          </a:p>
          <a:p>
            <a:endParaRPr lang="en-US" sz="1500" dirty="0" smtClean="0"/>
          </a:p>
          <a:p>
            <a:endParaRPr lang="en-US" sz="1500" dirty="0" smtClean="0"/>
          </a:p>
          <a:p>
            <a:endParaRPr lang="en-US" sz="1500" dirty="0"/>
          </a:p>
          <a:p>
            <a:r>
              <a:rPr lang="en-US" sz="1500" dirty="0" smtClean="0"/>
              <a:t>Developing </a:t>
            </a:r>
            <a:r>
              <a:rPr lang="en-US" sz="1500" dirty="0"/>
              <a:t>an appropriate sense of professionalism</a:t>
            </a:r>
            <a:endParaRPr lang="en-US" sz="1500" dirty="0">
              <a:effectLst/>
            </a:endParaRPr>
          </a:p>
        </p:txBody>
      </p:sp>
    </p:spTree>
    <p:extLst>
      <p:ext uri="{BB962C8B-B14F-4D97-AF65-F5344CB8AC3E}">
        <p14:creationId xmlns:p14="http://schemas.microsoft.com/office/powerpoint/2010/main" val="679740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pic>
        <p:nvPicPr>
          <p:cNvPr id="3" name="Picture 2"/>
          <p:cNvPicPr>
            <a:picLocks noChangeAspect="1"/>
          </p:cNvPicPr>
          <p:nvPr/>
        </p:nvPicPr>
        <p:blipFill>
          <a:blip r:embed="rId2"/>
          <a:stretch>
            <a:fillRect/>
          </a:stretch>
        </p:blipFill>
        <p:spPr>
          <a:xfrm>
            <a:off x="228600" y="1828800"/>
            <a:ext cx="8661400" cy="4051300"/>
          </a:xfrm>
          <a:prstGeom prst="rect">
            <a:avLst/>
          </a:prstGeom>
        </p:spPr>
      </p:pic>
    </p:spTree>
    <p:extLst>
      <p:ext uri="{BB962C8B-B14F-4D97-AF65-F5344CB8AC3E}">
        <p14:creationId xmlns:p14="http://schemas.microsoft.com/office/powerpoint/2010/main" val="366430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Q9.	If you have developed a plan for your interns who will be NON-EXEMPT, what problems or concerns do you anticipate in implementing the plan you have developed?</a:t>
            </a:r>
          </a:p>
          <a:p>
            <a:pPr marL="0" indent="0">
              <a:buNone/>
            </a:pPr>
            <a:endParaRPr lang="en-US" dirty="0"/>
          </a:p>
          <a:p>
            <a:pPr marL="0" indent="0">
              <a:buNone/>
            </a:pPr>
            <a:r>
              <a:rPr lang="en-US" dirty="0" smtClean="0"/>
              <a:t>Answered: 25</a:t>
            </a:r>
          </a:p>
          <a:p>
            <a:pPr marL="0" indent="0">
              <a:buNone/>
            </a:pPr>
            <a:r>
              <a:rPr lang="en-US" dirty="0" smtClean="0"/>
              <a:t>Skipped: 52</a:t>
            </a:r>
            <a:endParaRPr lang="en-US" dirty="0"/>
          </a:p>
        </p:txBody>
      </p:sp>
    </p:spTree>
    <p:extLst>
      <p:ext uri="{BB962C8B-B14F-4D97-AF65-F5344CB8AC3E}">
        <p14:creationId xmlns:p14="http://schemas.microsoft.com/office/powerpoint/2010/main" val="1053008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Audience participation</a:t>
            </a:r>
            <a:endParaRPr lang="en-US" dirty="0"/>
          </a:p>
        </p:txBody>
      </p:sp>
    </p:spTree>
    <p:extLst>
      <p:ext uri="{BB962C8B-B14F-4D97-AF65-F5344CB8AC3E}">
        <p14:creationId xmlns:p14="http://schemas.microsoft.com/office/powerpoint/2010/main" val="3118511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r>
              <a:rPr lang="en-US" b="1" dirty="0" smtClean="0"/>
              <a:t>Q10.	Are there additional thoughts or concerns 	that you have regarding FLSA and your 	internship program?</a:t>
            </a:r>
          </a:p>
          <a:p>
            <a:endParaRPr lang="en-US" dirty="0"/>
          </a:p>
          <a:p>
            <a:pPr marL="0" indent="0">
              <a:buNone/>
            </a:pPr>
            <a:r>
              <a:rPr lang="en-US" dirty="0" smtClean="0"/>
              <a:t>Answered: 26</a:t>
            </a:r>
          </a:p>
          <a:p>
            <a:pPr marL="0" indent="0">
              <a:buNone/>
            </a:pPr>
            <a:r>
              <a:rPr lang="en-US" dirty="0" smtClean="0"/>
              <a:t>Skipped: 51</a:t>
            </a:r>
            <a:endParaRPr lang="en-US" dirty="0"/>
          </a:p>
        </p:txBody>
      </p:sp>
    </p:spTree>
    <p:extLst>
      <p:ext uri="{BB962C8B-B14F-4D97-AF65-F5344CB8AC3E}">
        <p14:creationId xmlns:p14="http://schemas.microsoft.com/office/powerpoint/2010/main" val="1726065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SURVEY</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r>
              <a:rPr lang="en-US" dirty="0" smtClean="0"/>
              <a:t>Audience participation</a:t>
            </a:r>
            <a:endParaRPr lang="en-US" dirty="0"/>
          </a:p>
        </p:txBody>
      </p:sp>
    </p:spTree>
    <p:extLst>
      <p:ext uri="{BB962C8B-B14F-4D97-AF65-F5344CB8AC3E}">
        <p14:creationId xmlns:p14="http://schemas.microsoft.com/office/powerpoint/2010/main" val="29514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this legislation</a:t>
            </a:r>
            <a:endParaRPr lang="en-US" dirty="0"/>
          </a:p>
        </p:txBody>
      </p:sp>
      <p:sp>
        <p:nvSpPr>
          <p:cNvPr id="3" name="Content Placeholder 2"/>
          <p:cNvSpPr>
            <a:spLocks noGrp="1"/>
          </p:cNvSpPr>
          <p:nvPr>
            <p:ph sz="quarter" idx="1"/>
          </p:nvPr>
        </p:nvSpPr>
        <p:spPr/>
        <p:txBody>
          <a:bodyPr/>
          <a:lstStyle/>
          <a:p>
            <a:r>
              <a:rPr lang="en-US" dirty="0" smtClean="0"/>
              <a:t>The minimum salary for employees who do not receive overtime pay has been raised from $23,660 to $47, 476 annually.</a:t>
            </a:r>
          </a:p>
          <a:p>
            <a:r>
              <a:rPr lang="en-US" dirty="0" smtClean="0"/>
              <a:t>Questions have been raised as to whether psychology interns are exempt from this requirement for overtime pay and the answers are not clear</a:t>
            </a:r>
            <a:endParaRPr lang="en-US" dirty="0"/>
          </a:p>
        </p:txBody>
      </p:sp>
    </p:spTree>
    <p:extLst>
      <p:ext uri="{BB962C8B-B14F-4D97-AF65-F5344CB8AC3E}">
        <p14:creationId xmlns:p14="http://schemas.microsoft.com/office/powerpoint/2010/main" val="408493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“exempt” mean?</a:t>
            </a:r>
            <a:endParaRPr lang="en-US" dirty="0"/>
          </a:p>
        </p:txBody>
      </p:sp>
      <p:sp>
        <p:nvSpPr>
          <p:cNvPr id="3" name="Content Placeholder 2"/>
          <p:cNvSpPr>
            <a:spLocks noGrp="1"/>
          </p:cNvSpPr>
          <p:nvPr>
            <p:ph sz="quarter" idx="1"/>
          </p:nvPr>
        </p:nvSpPr>
        <p:spPr/>
        <p:txBody>
          <a:bodyPr/>
          <a:lstStyle/>
          <a:p>
            <a:r>
              <a:rPr lang="en-US" dirty="0" smtClean="0"/>
              <a:t>Exempt can mean several things…</a:t>
            </a:r>
          </a:p>
          <a:p>
            <a:r>
              <a:rPr lang="en-US" dirty="0" smtClean="0"/>
              <a:t>For some sites interns are not in an employee category at their university- they get a stipend, not a salary and do not get regular university employee benefits- they are not considered employees by the institution and in this sense “exempt” from this legislation. </a:t>
            </a:r>
          </a:p>
          <a:p>
            <a:endParaRPr lang="en-US" dirty="0"/>
          </a:p>
        </p:txBody>
      </p:sp>
    </p:spTree>
    <p:extLst>
      <p:ext uri="{BB962C8B-B14F-4D97-AF65-F5344CB8AC3E}">
        <p14:creationId xmlns:p14="http://schemas.microsoft.com/office/powerpoint/2010/main" val="122199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For some sites interns are considered employees. They are in positions that are controlled by their </a:t>
            </a:r>
            <a:r>
              <a:rPr lang="en-US" dirty="0"/>
              <a:t>H</a:t>
            </a:r>
            <a:r>
              <a:rPr lang="en-US" dirty="0" smtClean="0"/>
              <a:t>uman Resources Departments, they are getting salaries and benefits that other employees get. They might be considered “exempt employees” under the terms of the statute because they meet certain requirements and therefore exempt from the requirement for overtime pay</a:t>
            </a:r>
            <a:endParaRPr lang="en-US" dirty="0"/>
          </a:p>
        </p:txBody>
      </p:sp>
    </p:spTree>
    <p:extLst>
      <p:ext uri="{BB962C8B-B14F-4D97-AF65-F5344CB8AC3E}">
        <p14:creationId xmlns:p14="http://schemas.microsoft.com/office/powerpoint/2010/main" val="271600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Finally some might be using the term exempt because the person already has a salary over the minimum of $47, 476 annually or fits within the exceptions in the law for medical residents and some others.</a:t>
            </a:r>
          </a:p>
          <a:p>
            <a:r>
              <a:rPr lang="en-US" dirty="0" smtClean="0"/>
              <a:t>We are not aware of any counseling centers paying a stipend this high.</a:t>
            </a:r>
          </a:p>
          <a:p>
            <a:endParaRPr lang="en-US" dirty="0"/>
          </a:p>
        </p:txBody>
      </p:sp>
    </p:spTree>
    <p:extLst>
      <p:ext uri="{BB962C8B-B14F-4D97-AF65-F5344CB8AC3E}">
        <p14:creationId xmlns:p14="http://schemas.microsoft.com/office/powerpoint/2010/main" val="82170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Historical Perspective</a:t>
            </a:r>
            <a:endParaRPr lang="en-US" dirty="0"/>
          </a:p>
        </p:txBody>
      </p:sp>
      <p:sp>
        <p:nvSpPr>
          <p:cNvPr id="3" name="Content Placeholder 2"/>
          <p:cNvSpPr>
            <a:spLocks noGrp="1"/>
          </p:cNvSpPr>
          <p:nvPr>
            <p:ph sz="quarter" idx="1"/>
          </p:nvPr>
        </p:nvSpPr>
        <p:spPr/>
        <p:txBody>
          <a:bodyPr/>
          <a:lstStyle/>
          <a:p>
            <a:r>
              <a:rPr lang="en-US" dirty="0" smtClean="0"/>
              <a:t>In preparing for this presentation I searched my own archives and I did a similar presentation with Mollie Hermann at ACCTA in Jacksonville in 2004 when the minimum was set at $23,660 and intern stipends were generally about $18,000 at the time.</a:t>
            </a:r>
          </a:p>
          <a:p>
            <a:r>
              <a:rPr lang="en-US" dirty="0" smtClean="0"/>
              <a:t>Reviewed folder of material both in electronic file and paper file from 2004-present.</a:t>
            </a:r>
          </a:p>
          <a:p>
            <a:r>
              <a:rPr lang="en-US" dirty="0" smtClean="0"/>
              <a:t>Reviewed ACCTA and APPIC listserv comments </a:t>
            </a:r>
            <a:r>
              <a:rPr lang="en-US" smtClean="0"/>
              <a:t>on this topic.</a:t>
            </a:r>
            <a:endParaRPr lang="en-US" dirty="0"/>
          </a:p>
        </p:txBody>
      </p:sp>
    </p:spTree>
    <p:extLst>
      <p:ext uri="{BB962C8B-B14F-4D97-AF65-F5344CB8AC3E}">
        <p14:creationId xmlns:p14="http://schemas.microsoft.com/office/powerpoint/2010/main" val="30873800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365</TotalTime>
  <Words>1587</Words>
  <Application>Microsoft Office PowerPoint</Application>
  <PresentationFormat>On-screen Show (4:3)</PresentationFormat>
  <Paragraphs>407</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Georgia</vt:lpstr>
      <vt:lpstr>Wingdings</vt:lpstr>
      <vt:lpstr>Wingdings 2</vt:lpstr>
      <vt:lpstr>Civic</vt:lpstr>
      <vt:lpstr>The Fair Labor Standards Act</vt:lpstr>
      <vt:lpstr>Introduction</vt:lpstr>
      <vt:lpstr>The Problem</vt:lpstr>
      <vt:lpstr> Final Rule: Overtime Defining and Delimiting the Exemptions for Executive, Administrative, Professional, Outside Sales and Computer Employees under the Fair Labor Standards Act</vt:lpstr>
      <vt:lpstr>Implications of this legislation</vt:lpstr>
      <vt:lpstr>What does “exempt” mean?</vt:lpstr>
      <vt:lpstr>PowerPoint Presentation</vt:lpstr>
      <vt:lpstr>PowerPoint Presentation</vt:lpstr>
      <vt:lpstr>   Historical Perspective</vt:lpstr>
      <vt:lpstr>APA Guidance</vt:lpstr>
      <vt:lpstr>Current Guidance from APA</vt:lpstr>
      <vt:lpstr>APA Employment Consultant’s Opinion</vt:lpstr>
      <vt:lpstr>PowerPoint Presentation</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 </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lpstr>ACCTA SURVEY</vt:lpstr>
    </vt:vector>
  </TitlesOfParts>
  <Company>The Pennsylvania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Fair Labor Standards Act</dc:title>
  <dc:creator>Joyce Illfelder-Kaye</dc:creator>
  <cp:lastModifiedBy>Taylor, Karen M.</cp:lastModifiedBy>
  <cp:revision>23</cp:revision>
  <cp:lastPrinted>2016-09-09T19:52:55Z</cp:lastPrinted>
  <dcterms:created xsi:type="dcterms:W3CDTF">2016-09-01T19:56:30Z</dcterms:created>
  <dcterms:modified xsi:type="dcterms:W3CDTF">2016-09-16T20:38:53Z</dcterms:modified>
</cp:coreProperties>
</file>