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59" r:id="rId5"/>
    <p:sldId id="260" r:id="rId6"/>
    <p:sldId id="283" r:id="rId7"/>
    <p:sldId id="261" r:id="rId8"/>
    <p:sldId id="262" r:id="rId9"/>
    <p:sldId id="263" r:id="rId10"/>
    <p:sldId id="265" r:id="rId11"/>
    <p:sldId id="264" r:id="rId12"/>
    <p:sldId id="274" r:id="rId13"/>
    <p:sldId id="270" r:id="rId14"/>
    <p:sldId id="282" r:id="rId15"/>
    <p:sldId id="271" r:id="rId16"/>
    <p:sldId id="273" r:id="rId17"/>
    <p:sldId id="269" r:id="rId18"/>
    <p:sldId id="266" r:id="rId19"/>
    <p:sldId id="267" r:id="rId20"/>
    <p:sldId id="275" r:id="rId21"/>
    <p:sldId id="276" r:id="rId22"/>
    <p:sldId id="281" r:id="rId23"/>
    <p:sldId id="277" r:id="rId24"/>
    <p:sldId id="278" r:id="rId25"/>
    <p:sldId id="279" r:id="rId26"/>
    <p:sldId id="280"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7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1172B-E593-45B0-A16A-CDCB7F8D1C0C}" type="datetimeFigureOut">
              <a:rPr lang="en-US" smtClean="0"/>
              <a:t>9/12/2016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B3919-C063-4B74-89D6-2AC6EFA24899}" type="slidenum">
              <a:rPr lang="en-US" smtClean="0"/>
              <a:t>‹#›</a:t>
            </a:fld>
            <a:endParaRPr lang="en-US"/>
          </a:p>
        </p:txBody>
      </p:sp>
    </p:spTree>
    <p:extLst>
      <p:ext uri="{BB962C8B-B14F-4D97-AF65-F5344CB8AC3E}">
        <p14:creationId xmlns:p14="http://schemas.microsoft.com/office/powerpoint/2010/main" val="251926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B3919-C063-4B74-89D6-2AC6EFA24899}" type="slidenum">
              <a:rPr lang="en-US" smtClean="0"/>
              <a:t>10</a:t>
            </a:fld>
            <a:endParaRPr lang="en-US"/>
          </a:p>
        </p:txBody>
      </p:sp>
    </p:spTree>
    <p:extLst>
      <p:ext uri="{BB962C8B-B14F-4D97-AF65-F5344CB8AC3E}">
        <p14:creationId xmlns:p14="http://schemas.microsoft.com/office/powerpoint/2010/main" val="119106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B3919-C063-4B74-89D6-2AC6EFA24899}" type="slidenum">
              <a:rPr lang="en-US" smtClean="0"/>
              <a:t>11</a:t>
            </a:fld>
            <a:endParaRPr lang="en-US"/>
          </a:p>
        </p:txBody>
      </p:sp>
    </p:spTree>
    <p:extLst>
      <p:ext uri="{BB962C8B-B14F-4D97-AF65-F5344CB8AC3E}">
        <p14:creationId xmlns:p14="http://schemas.microsoft.com/office/powerpoint/2010/main" val="107997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B3919-C063-4B74-89D6-2AC6EFA24899}" type="slidenum">
              <a:rPr lang="en-US" smtClean="0"/>
              <a:t>12</a:t>
            </a:fld>
            <a:endParaRPr lang="en-US"/>
          </a:p>
        </p:txBody>
      </p:sp>
    </p:spTree>
    <p:extLst>
      <p:ext uri="{BB962C8B-B14F-4D97-AF65-F5344CB8AC3E}">
        <p14:creationId xmlns:p14="http://schemas.microsoft.com/office/powerpoint/2010/main" val="158813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B3919-C063-4B74-89D6-2AC6EFA24899}" type="slidenum">
              <a:rPr lang="en-US" smtClean="0"/>
              <a:t>13</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531" y="4368801"/>
            <a:ext cx="4529136" cy="439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8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Peer </a:t>
            </a:r>
            <a:r>
              <a:rPr lang="en-US" dirty="0" smtClean="0"/>
              <a:t>Supervision for Licensed Supervisors: An Emotion and Supervisor Focused </a:t>
            </a:r>
            <a:r>
              <a:rPr lang="en-US" dirty="0" smtClean="0"/>
              <a:t>Model</a:t>
            </a:r>
            <a:endParaRPr lang="en-US" dirty="0"/>
          </a:p>
        </p:txBody>
      </p:sp>
      <p:sp>
        <p:nvSpPr>
          <p:cNvPr id="3" name="Subtitle 2"/>
          <p:cNvSpPr>
            <a:spLocks noGrp="1"/>
          </p:cNvSpPr>
          <p:nvPr>
            <p:ph type="subTitle" idx="1"/>
          </p:nvPr>
        </p:nvSpPr>
        <p:spPr/>
        <p:txBody>
          <a:bodyPr/>
          <a:lstStyle/>
          <a:p>
            <a:r>
              <a:rPr lang="en-US" dirty="0" smtClean="0"/>
              <a:t>Natasha </a:t>
            </a:r>
            <a:r>
              <a:rPr lang="en-US" dirty="0" err="1" smtClean="0"/>
              <a:t>Maynard-Pemba</a:t>
            </a:r>
            <a:r>
              <a:rPr lang="en-US" dirty="0" err="1" smtClean="0"/>
              <a:t>,</a:t>
            </a:r>
            <a:r>
              <a:rPr lang="en-US" dirty="0" smtClean="0"/>
              <a:t> Ph.D.</a:t>
            </a:r>
          </a:p>
          <a:p>
            <a:r>
              <a:rPr lang="en-US" dirty="0" smtClean="0"/>
              <a:t>University of Florida</a:t>
            </a:r>
            <a:endParaRPr lang="en-US" dirty="0"/>
          </a:p>
        </p:txBody>
      </p:sp>
    </p:spTree>
    <p:extLst>
      <p:ext uri="{BB962C8B-B14F-4D97-AF65-F5344CB8AC3E}">
        <p14:creationId xmlns:p14="http://schemas.microsoft.com/office/powerpoint/2010/main" val="336719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800" dirty="0" smtClean="0"/>
              <a:t>Counselman, Abernathy, </a:t>
            </a:r>
            <a:r>
              <a:rPr lang="en-US" sz="2800" dirty="0" err="1" smtClean="0"/>
              <a:t>Altfeld</a:t>
            </a:r>
            <a:r>
              <a:rPr lang="en-US" sz="2800" dirty="0" smtClean="0"/>
              <a:t>, and Bernard indicate that the best way to work through supervisory emotional reactions is within a group of supervisors:</a:t>
            </a:r>
          </a:p>
          <a:p>
            <a:endParaRPr lang="en-US" sz="2800" dirty="0">
              <a:solidFill>
                <a:srgbClr val="FF0000"/>
              </a:solidFill>
            </a:endParaRPr>
          </a:p>
          <a:p>
            <a:r>
              <a:rPr lang="en-US" sz="2800" dirty="0" smtClean="0">
                <a:latin typeface="Calibri" panose="020F0502020204030204" pitchFamily="34" charset="0"/>
                <a:cs typeface="Times New Roman" panose="02020603050405020304" pitchFamily="18" charset="0"/>
              </a:rPr>
              <a:t>“The </a:t>
            </a:r>
            <a:r>
              <a:rPr lang="en-US" sz="2800" dirty="0">
                <a:latin typeface="Calibri" panose="020F0502020204030204" pitchFamily="34" charset="0"/>
                <a:cs typeface="Times New Roman" panose="02020603050405020304" pitchFamily="18" charset="0"/>
              </a:rPr>
              <a:t>goal of the group is to help the supervisor </a:t>
            </a:r>
            <a:r>
              <a:rPr lang="en-US" sz="2800" b="1" dirty="0">
                <a:latin typeface="Calibri" panose="020F0502020204030204" pitchFamily="34" charset="0"/>
                <a:cs typeface="Times New Roman" panose="02020603050405020304" pitchFamily="18" charset="0"/>
              </a:rPr>
              <a:t>work through what they have not worked through on their own</a:t>
            </a:r>
            <a:r>
              <a:rPr lang="en-US" sz="2800" dirty="0">
                <a:latin typeface="Calibri" panose="020F0502020204030204" pitchFamily="34" charset="0"/>
                <a:cs typeface="Times New Roman" panose="02020603050405020304" pitchFamily="18" charset="0"/>
              </a:rPr>
              <a:t>.  “</a:t>
            </a:r>
            <a:r>
              <a:rPr lang="en-US" sz="2800" dirty="0"/>
              <a:t>We construe it as </a:t>
            </a:r>
            <a:r>
              <a:rPr lang="en-US" sz="2800" b="1" dirty="0"/>
              <a:t>working along with one's colleague </a:t>
            </a:r>
            <a:r>
              <a:rPr lang="en-US" sz="2800" dirty="0"/>
              <a:t>instead of only empathizing and sharing ideas… this collaboration,… releases creative energy that allows the presenter to </a:t>
            </a:r>
            <a:r>
              <a:rPr lang="en-US" sz="2800" b="1" dirty="0"/>
              <a:t>move from the initial difficult place </a:t>
            </a:r>
            <a:r>
              <a:rPr lang="en-US" sz="2800" dirty="0"/>
              <a:t>to an entirely different one emotionally by the end of the session</a:t>
            </a:r>
            <a:r>
              <a:rPr lang="en-US" sz="2800" dirty="0" smtClean="0"/>
              <a:t>.” (</a:t>
            </a:r>
            <a:r>
              <a:rPr lang="en-US" sz="2800" dirty="0" err="1" smtClean="0"/>
              <a:t>Altfeld</a:t>
            </a:r>
            <a:r>
              <a:rPr lang="en-US" sz="2800" dirty="0" smtClean="0"/>
              <a:t> &amp; Bernard, 1999)</a:t>
            </a:r>
            <a:endParaRPr lang="en-US" sz="2800" dirty="0"/>
          </a:p>
          <a:p>
            <a:endParaRPr lang="en-US" sz="2800" dirty="0">
              <a:solidFill>
                <a:srgbClr val="FF0000"/>
              </a:solidFill>
            </a:endParaRPr>
          </a:p>
        </p:txBody>
      </p:sp>
    </p:spTree>
    <p:extLst>
      <p:ext uri="{BB962C8B-B14F-4D97-AF65-F5344CB8AC3E}">
        <p14:creationId xmlns:p14="http://schemas.microsoft.com/office/powerpoint/2010/main" val="2456068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485907"/>
          </a:xfrm>
        </p:spPr>
        <p:txBody>
          <a:bodyPr>
            <a:normAutofit fontScale="90000"/>
          </a:bodyPr>
          <a:lstStyle/>
          <a:p>
            <a:r>
              <a:rPr lang="en-US" b="1" dirty="0" smtClean="0"/>
              <a:t>History of the model</a:t>
            </a:r>
            <a:endParaRPr lang="en-US" b="1" dirty="0"/>
          </a:p>
        </p:txBody>
      </p:sp>
      <p:sp>
        <p:nvSpPr>
          <p:cNvPr id="3" name="Content Placeholder 2"/>
          <p:cNvSpPr>
            <a:spLocks noGrp="1"/>
          </p:cNvSpPr>
          <p:nvPr>
            <p:ph idx="1"/>
          </p:nvPr>
        </p:nvSpPr>
        <p:spPr>
          <a:xfrm>
            <a:off x="1097280" y="867103"/>
            <a:ext cx="10058400" cy="5001991"/>
          </a:xfrm>
        </p:spPr>
        <p:txBody>
          <a:bodyPr>
            <a:normAutofit lnSpcReduction="10000"/>
          </a:bodyPr>
          <a:lstStyle/>
          <a:p>
            <a:r>
              <a:rPr lang="en-US" sz="2800" dirty="0" smtClean="0"/>
              <a:t>Experiential </a:t>
            </a:r>
            <a:r>
              <a:rPr lang="en-US" sz="2800" dirty="0"/>
              <a:t>group supervision </a:t>
            </a:r>
            <a:r>
              <a:rPr lang="en-US" sz="2800" dirty="0" smtClean="0"/>
              <a:t>model by </a:t>
            </a:r>
            <a:r>
              <a:rPr lang="en-US" sz="2800" dirty="0" err="1" smtClean="0"/>
              <a:t>Altfeld</a:t>
            </a:r>
            <a:r>
              <a:rPr lang="en-US" sz="2800" dirty="0" smtClean="0"/>
              <a:t> and Bernard</a:t>
            </a:r>
          </a:p>
          <a:p>
            <a:endParaRPr lang="en-US" sz="2800" dirty="0" smtClean="0"/>
          </a:p>
          <a:p>
            <a:r>
              <a:rPr lang="en-US" sz="2800" dirty="0" smtClean="0"/>
              <a:t>“The guiding spirit of this new format is </a:t>
            </a:r>
            <a:r>
              <a:rPr lang="en-US" sz="2800" b="1" dirty="0" smtClean="0"/>
              <a:t>experiential rather than cognitive</a:t>
            </a:r>
            <a:r>
              <a:rPr lang="en-US" sz="2800" dirty="0" smtClean="0"/>
              <a:t>: </a:t>
            </a:r>
          </a:p>
          <a:p>
            <a:r>
              <a:rPr lang="en-US" sz="2800" dirty="0" smtClean="0"/>
              <a:t>the group is asked to respond to clinical material </a:t>
            </a:r>
            <a:r>
              <a:rPr lang="en-US" sz="2800" b="1" dirty="0" smtClean="0"/>
              <a:t>personally rather than intellectually</a:t>
            </a:r>
            <a:r>
              <a:rPr lang="en-US" sz="2800" dirty="0" smtClean="0"/>
              <a:t>. </a:t>
            </a:r>
          </a:p>
          <a:p>
            <a:r>
              <a:rPr lang="en-US" sz="2800" dirty="0" smtClean="0"/>
              <a:t>The group is told that a member will present a case, and other members are instructed to respond in the following way: they are asked to take note of whatever images, fantasies, feelings, associations, and bodily sensations they experience while the case material is being presented and to report these "inner" data to the group</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endParaRPr lang="en-US" dirty="0">
              <a:latin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2385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Easier said than </a:t>
            </a:r>
            <a:r>
              <a:rPr lang="en-US" sz="2800" dirty="0" smtClean="0"/>
              <a:t>done:</a:t>
            </a:r>
            <a:endParaRPr lang="en-US" sz="2800" dirty="0" smtClean="0"/>
          </a:p>
          <a:p>
            <a:pPr lvl="1"/>
            <a:r>
              <a:rPr lang="en-US" sz="2400" dirty="0" smtClean="0"/>
              <a:t>Supervisors tend to lean toward interpreting, intellectualizing, </a:t>
            </a:r>
            <a:r>
              <a:rPr lang="en-US" sz="2400" dirty="0" smtClean="0"/>
              <a:t>advising, focusing externally, etc.</a:t>
            </a:r>
            <a:endParaRPr lang="en-US" sz="2400" dirty="0" smtClean="0"/>
          </a:p>
          <a:p>
            <a:pPr lvl="1"/>
            <a:endParaRPr lang="en-US" sz="2000" dirty="0"/>
          </a:p>
          <a:p>
            <a:r>
              <a:rPr lang="en-US" sz="2400" dirty="0" smtClean="0"/>
              <a:t>The facilitator is often in the position of gently redirecting members to share what feelings or internal experiences they </a:t>
            </a:r>
            <a:r>
              <a:rPr lang="en-US" sz="2400" dirty="0" smtClean="0"/>
              <a:t>had with regard to the emotional reactions.</a:t>
            </a:r>
            <a:endParaRPr lang="en-US" sz="2400" dirty="0" smtClean="0"/>
          </a:p>
          <a:p>
            <a:pPr lvl="1"/>
            <a:endParaRPr lang="en-US" sz="2000" dirty="0" smtClean="0"/>
          </a:p>
          <a:p>
            <a:r>
              <a:rPr lang="en-US" sz="2400" dirty="0" smtClean="0"/>
              <a:t>The process can feel ambiguous.</a:t>
            </a:r>
            <a:endParaRPr lang="en-US" sz="2400" dirty="0"/>
          </a:p>
        </p:txBody>
      </p:sp>
    </p:spTree>
    <p:extLst>
      <p:ext uri="{BB962C8B-B14F-4D97-AF65-F5344CB8AC3E}">
        <p14:creationId xmlns:p14="http://schemas.microsoft.com/office/powerpoint/2010/main" val="74436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400" dirty="0" smtClean="0"/>
              <a:t>Moore &amp; Rice (2007) modified the model as they worked to supervise trauma therapists in Northern Ireland.</a:t>
            </a:r>
          </a:p>
          <a:p>
            <a:pPr marL="0" indent="0">
              <a:buNone/>
            </a:pPr>
            <a:r>
              <a:rPr lang="en-US" sz="2400" dirty="0" smtClean="0"/>
              <a:t>The model needed to be adapted so that sharing content would not put </a:t>
            </a:r>
            <a:r>
              <a:rPr lang="en-US" sz="2400" dirty="0" smtClean="0"/>
              <a:t>therapists’ </a:t>
            </a:r>
            <a:r>
              <a:rPr lang="en-US" sz="2400" dirty="0" smtClean="0"/>
              <a:t>lives in danger (Protestant vs Catholic civil war).</a:t>
            </a:r>
          </a:p>
          <a:p>
            <a:pPr marL="0" indent="0">
              <a:buNone/>
            </a:pPr>
            <a:r>
              <a:rPr lang="en-US" sz="2400" dirty="0"/>
              <a:t>	</a:t>
            </a:r>
            <a:r>
              <a:rPr lang="en-US" sz="2400" dirty="0" smtClean="0"/>
              <a:t>Example</a:t>
            </a:r>
          </a:p>
          <a:p>
            <a:pPr marL="0" indent="0">
              <a:buNone/>
            </a:pPr>
            <a:endParaRPr lang="en-US" sz="2400" dirty="0" smtClean="0"/>
          </a:p>
          <a:p>
            <a:pPr marL="0" indent="0">
              <a:buNone/>
            </a:pPr>
            <a:r>
              <a:rPr lang="en-US" sz="2400" dirty="0" smtClean="0"/>
              <a:t>How do we do this on a less extreme basis?</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2064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Counselman and </a:t>
            </a:r>
            <a:r>
              <a:rPr lang="en-US" sz="2400" dirty="0" err="1" smtClean="0"/>
              <a:t>Hubbs</a:t>
            </a:r>
            <a:r>
              <a:rPr lang="en-US" sz="2400" dirty="0" smtClean="0"/>
              <a:t> </a:t>
            </a:r>
            <a:r>
              <a:rPr lang="en-US" sz="2400" dirty="0" err="1" smtClean="0"/>
              <a:t>Ulman</a:t>
            </a:r>
            <a:r>
              <a:rPr lang="en-US" sz="2400" dirty="0" smtClean="0"/>
              <a:t> modified the model </a:t>
            </a:r>
            <a:r>
              <a:rPr lang="en-US" sz="2400" dirty="0" smtClean="0"/>
              <a:t>further, by placing content </a:t>
            </a:r>
            <a:r>
              <a:rPr lang="en-US" sz="2400" dirty="0" smtClean="0"/>
              <a:t>at the end and </a:t>
            </a:r>
            <a:r>
              <a:rPr lang="en-US" sz="2400" dirty="0" smtClean="0"/>
              <a:t>affect at the beginning.</a:t>
            </a:r>
          </a:p>
          <a:p>
            <a:endParaRPr lang="en-US" sz="2400" dirty="0" smtClean="0"/>
          </a:p>
          <a:p>
            <a:pPr lvl="1"/>
            <a:r>
              <a:rPr lang="en-US" sz="2200" dirty="0" smtClean="0"/>
              <a:t>The more content shared:</a:t>
            </a:r>
          </a:p>
          <a:p>
            <a:pPr lvl="2"/>
            <a:r>
              <a:rPr lang="en-US" sz="1600" dirty="0" smtClean="0"/>
              <a:t>The more supervisors focus on the content</a:t>
            </a:r>
          </a:p>
          <a:p>
            <a:pPr lvl="2"/>
            <a:r>
              <a:rPr lang="en-US" sz="1600" dirty="0" smtClean="0"/>
              <a:t>The  easier it is for supervisors to say that the content of the situation does not warrant the supervisor’s reaction (whether thi</a:t>
            </a:r>
            <a:r>
              <a:rPr lang="en-US" sz="1600" dirty="0" smtClean="0"/>
              <a:t>s is said </a:t>
            </a:r>
            <a:r>
              <a:rPr lang="en-US" sz="1600" dirty="0" smtClean="0"/>
              <a:t>in a supportive or non-supportive way)</a:t>
            </a:r>
          </a:p>
          <a:p>
            <a:pPr lvl="1"/>
            <a:r>
              <a:rPr lang="en-US" dirty="0" smtClean="0"/>
              <a:t>The purpose is for the supervisor to work through their affective reactions with the group</a:t>
            </a:r>
            <a:endParaRPr lang="en-US" dirty="0" smtClean="0"/>
          </a:p>
          <a:p>
            <a:endParaRPr lang="en-US" sz="2400" dirty="0"/>
          </a:p>
        </p:txBody>
      </p:sp>
    </p:spTree>
    <p:extLst>
      <p:ext uri="{BB962C8B-B14F-4D97-AF65-F5344CB8AC3E}">
        <p14:creationId xmlns:p14="http://schemas.microsoft.com/office/powerpoint/2010/main" val="393366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280"/>
          </a:xfrm>
        </p:spPr>
        <p:txBody>
          <a:bodyPr/>
          <a:lstStyle/>
          <a:p>
            <a:endParaRPr lang="en-US" dirty="0"/>
          </a:p>
        </p:txBody>
      </p:sp>
      <p:sp>
        <p:nvSpPr>
          <p:cNvPr id="3" name="Content Placeholder 2"/>
          <p:cNvSpPr>
            <a:spLocks noGrp="1"/>
          </p:cNvSpPr>
          <p:nvPr>
            <p:ph idx="1"/>
          </p:nvPr>
        </p:nvSpPr>
        <p:spPr>
          <a:xfrm>
            <a:off x="1097280" y="1"/>
            <a:ext cx="10058400" cy="6858000"/>
          </a:xfrm>
        </p:spPr>
        <p:txBody>
          <a:bodyPr>
            <a:normAutofit/>
          </a:bodyPr>
          <a:lstStyle/>
          <a:p>
            <a:endParaRPr lang="en-US" dirty="0"/>
          </a:p>
          <a:p>
            <a:pPr lvl="0"/>
            <a:r>
              <a:rPr lang="en-US" i="1" dirty="0"/>
              <a:t>Purpose</a:t>
            </a:r>
            <a:r>
              <a:rPr lang="en-US" dirty="0"/>
              <a:t> – Focus on </a:t>
            </a:r>
            <a:r>
              <a:rPr lang="en-US" b="1" dirty="0"/>
              <a:t>supervisor development</a:t>
            </a:r>
            <a:r>
              <a:rPr lang="en-US" dirty="0"/>
              <a:t> vs problem solving or total supervisee focus.  The idea is that our emotions can often direct us to a clearer/truer path than our intellectual/cognitive selves.  This format hopefully decreases our tendency to theorize about supervisee behavior, which may come across as judging of the supervisor and supervisee.</a:t>
            </a:r>
          </a:p>
          <a:p>
            <a:r>
              <a:rPr lang="en-US" dirty="0"/>
              <a:t>  </a:t>
            </a:r>
          </a:p>
          <a:p>
            <a:pPr lvl="0"/>
            <a:r>
              <a:rPr lang="en-US" dirty="0"/>
              <a:t>Format – </a:t>
            </a:r>
            <a:r>
              <a:rPr lang="en-US" b="1" dirty="0"/>
              <a:t>Focus on what your emotional reactions are to a supervisory situation. </a:t>
            </a:r>
            <a:r>
              <a:rPr lang="en-US" b="1" i="1" dirty="0"/>
              <a:t>Start with this before describing the situation.</a:t>
            </a:r>
            <a:endParaRPr lang="en-US" dirty="0"/>
          </a:p>
          <a:p>
            <a:r>
              <a:rPr lang="en-US" b="1" dirty="0"/>
              <a:t> </a:t>
            </a:r>
            <a:endParaRPr lang="en-US" dirty="0"/>
          </a:p>
          <a:p>
            <a:pPr lvl="0"/>
            <a:r>
              <a:rPr lang="en-US" dirty="0"/>
              <a:t>Format - </a:t>
            </a:r>
            <a:r>
              <a:rPr lang="en-US" b="1" dirty="0"/>
              <a:t>Peers - Focus on what your emotional reactions are to your peer/supervisor.  Pay attention to the emotional content.</a:t>
            </a:r>
            <a:endParaRPr lang="en-US" dirty="0"/>
          </a:p>
          <a:p>
            <a:r>
              <a:rPr lang="en-US" dirty="0"/>
              <a:t> </a:t>
            </a:r>
          </a:p>
          <a:p>
            <a:pPr lvl="0"/>
            <a:r>
              <a:rPr lang="en-US" dirty="0"/>
              <a:t>Pay attention to </a:t>
            </a:r>
            <a:r>
              <a:rPr lang="en-US" b="1" dirty="0"/>
              <a:t>individual and cultural differences/biases</a:t>
            </a:r>
            <a:r>
              <a:rPr lang="en-US" dirty="0"/>
              <a:t> that come up </a:t>
            </a:r>
            <a:r>
              <a:rPr lang="en-US" b="1" dirty="0"/>
              <a:t>for you and the emotions behind/in front of them</a:t>
            </a:r>
            <a:r>
              <a:rPr lang="en-US" dirty="0"/>
              <a:t>. Pay attention to assumptions or guesses you may make about the supervisee. </a:t>
            </a:r>
          </a:p>
          <a:p>
            <a:endParaRPr lang="en-US" dirty="0"/>
          </a:p>
        </p:txBody>
      </p:sp>
    </p:spTree>
    <p:extLst>
      <p:ext uri="{BB962C8B-B14F-4D97-AF65-F5344CB8AC3E}">
        <p14:creationId xmlns:p14="http://schemas.microsoft.com/office/powerpoint/2010/main" val="322768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422845"/>
          </a:xfrm>
        </p:spPr>
        <p:txBody>
          <a:bodyPr>
            <a:normAutofit fontScale="90000"/>
          </a:bodyPr>
          <a:lstStyle/>
          <a:p>
            <a:endParaRPr lang="en-US" dirty="0"/>
          </a:p>
        </p:txBody>
      </p:sp>
      <p:sp>
        <p:nvSpPr>
          <p:cNvPr id="3" name="Content Placeholder 2"/>
          <p:cNvSpPr>
            <a:spLocks noGrp="1"/>
          </p:cNvSpPr>
          <p:nvPr>
            <p:ph idx="1"/>
          </p:nvPr>
        </p:nvSpPr>
        <p:spPr>
          <a:xfrm>
            <a:off x="1097280" y="283780"/>
            <a:ext cx="10058400" cy="6684580"/>
          </a:xfrm>
        </p:spPr>
        <p:txBody>
          <a:bodyPr>
            <a:normAutofit fontScale="92500" lnSpcReduction="10000"/>
          </a:bodyPr>
          <a:lstStyle/>
          <a:p>
            <a:pPr lvl="0"/>
            <a:r>
              <a:rPr lang="en-US" sz="2800" dirty="0"/>
              <a:t>Format Guidelines/Process – </a:t>
            </a:r>
          </a:p>
          <a:p>
            <a:pPr lvl="1"/>
            <a:r>
              <a:rPr lang="en-US" sz="2400" dirty="0"/>
              <a:t>A supervisor indicates if they would like to share their supervision </a:t>
            </a:r>
            <a:r>
              <a:rPr lang="en-US" sz="2400" dirty="0" smtClean="0"/>
              <a:t>experience</a:t>
            </a:r>
          </a:p>
          <a:p>
            <a:pPr lvl="1"/>
            <a:endParaRPr lang="en-US" sz="1200" dirty="0"/>
          </a:p>
          <a:p>
            <a:pPr lvl="1"/>
            <a:r>
              <a:rPr lang="en-US" sz="2400" dirty="0"/>
              <a:t>The supervisor describes </a:t>
            </a:r>
            <a:r>
              <a:rPr lang="en-US" sz="2400" b="1" dirty="0"/>
              <a:t>emotions/imagery/sensations/</a:t>
            </a:r>
            <a:r>
              <a:rPr lang="en-US" sz="2400" dirty="0"/>
              <a:t>etc. that are present for them with relation to the situation with which they are struggling.  (Note: the supervisor does not describe the content at this stage</a:t>
            </a:r>
            <a:r>
              <a:rPr lang="en-US" sz="2400" dirty="0" smtClean="0"/>
              <a:t>).</a:t>
            </a:r>
          </a:p>
          <a:p>
            <a:pPr lvl="1">
              <a:lnSpc>
                <a:spcPct val="100000"/>
              </a:lnSpc>
            </a:pPr>
            <a:endParaRPr lang="en-US" sz="1200" dirty="0"/>
          </a:p>
          <a:p>
            <a:pPr lvl="1"/>
            <a:r>
              <a:rPr lang="en-US" sz="2400" dirty="0"/>
              <a:t>The facilitator then encourages </a:t>
            </a:r>
            <a:r>
              <a:rPr lang="en-US" sz="2400" b="1" dirty="0"/>
              <a:t>peers</a:t>
            </a:r>
            <a:r>
              <a:rPr lang="en-US" sz="2400" dirty="0"/>
              <a:t> to respond with their emotions/imagery/sensations/etc. in response to what the supervisor shared</a:t>
            </a:r>
            <a:r>
              <a:rPr lang="en-US" sz="2400" dirty="0" smtClean="0"/>
              <a:t>.</a:t>
            </a:r>
          </a:p>
          <a:p>
            <a:pPr lvl="1"/>
            <a:endParaRPr lang="en-US" sz="2000" dirty="0"/>
          </a:p>
          <a:p>
            <a:pPr lvl="1"/>
            <a:r>
              <a:rPr lang="en-US" sz="2400" dirty="0"/>
              <a:t>The </a:t>
            </a:r>
            <a:r>
              <a:rPr lang="en-US" sz="2400" b="1" dirty="0"/>
              <a:t>supervisor</a:t>
            </a:r>
            <a:r>
              <a:rPr lang="en-US" sz="2400" dirty="0"/>
              <a:t> then responds to any reactions their peers have shared. </a:t>
            </a:r>
            <a:endParaRPr lang="en-US" sz="2400" dirty="0" smtClean="0"/>
          </a:p>
          <a:p>
            <a:pPr lvl="1"/>
            <a:endParaRPr lang="en-US" sz="2400" dirty="0"/>
          </a:p>
          <a:p>
            <a:pPr lvl="1"/>
            <a:r>
              <a:rPr lang="en-US" sz="2400" dirty="0"/>
              <a:t>At this point, the supervisor is invited to talk about the </a:t>
            </a:r>
            <a:r>
              <a:rPr lang="en-US" sz="2400" b="1" dirty="0"/>
              <a:t>content</a:t>
            </a:r>
            <a:r>
              <a:rPr lang="en-US" sz="2400" dirty="0"/>
              <a:t> of the situation they are struggling with and how the above process might help work through the issue.  </a:t>
            </a:r>
            <a:endParaRPr lang="en-US" sz="2400" dirty="0" smtClean="0"/>
          </a:p>
          <a:p>
            <a:pPr lvl="1"/>
            <a:endParaRPr lang="en-US" sz="2400" dirty="0"/>
          </a:p>
          <a:p>
            <a:pPr lvl="1"/>
            <a:r>
              <a:rPr lang="en-US" sz="2400" dirty="0"/>
              <a:t>A </a:t>
            </a:r>
            <a:r>
              <a:rPr lang="en-US" sz="2400" b="1" dirty="0"/>
              <a:t>facilitator</a:t>
            </a:r>
            <a:r>
              <a:rPr lang="en-US" sz="2400" dirty="0"/>
              <a:t> helps throughout the process to assist all sharing to stay affect/emotion focused.  </a:t>
            </a:r>
            <a:endParaRPr lang="en-US" sz="2400" dirty="0" smtClean="0"/>
          </a:p>
          <a:p>
            <a:pPr lvl="1"/>
            <a:endParaRPr lang="en-US" sz="2400" dirty="0"/>
          </a:p>
          <a:p>
            <a:pPr lvl="1"/>
            <a:r>
              <a:rPr lang="en-US" sz="2400" dirty="0"/>
              <a:t>Each week a different facilitator can direct the process.  </a:t>
            </a:r>
          </a:p>
          <a:p>
            <a:r>
              <a:rPr lang="en-US" dirty="0"/>
              <a:t> </a:t>
            </a:r>
          </a:p>
          <a:p>
            <a:endParaRPr lang="en-US" dirty="0"/>
          </a:p>
        </p:txBody>
      </p:sp>
    </p:spTree>
    <p:extLst>
      <p:ext uri="{BB962C8B-B14F-4D97-AF65-F5344CB8AC3E}">
        <p14:creationId xmlns:p14="http://schemas.microsoft.com/office/powerpoint/2010/main" val="213530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Fishbowl Enactment</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1-2 Volunteers </a:t>
            </a:r>
          </a:p>
          <a:p>
            <a:pPr lvl="1"/>
            <a:r>
              <a:rPr lang="en-US" sz="2000" dirty="0" smtClean="0"/>
              <a:t>Who wish to bring a supervisory experience for which they would like </a:t>
            </a:r>
            <a:r>
              <a:rPr lang="en-US" sz="2000" dirty="0" smtClean="0"/>
              <a:t>support/process</a:t>
            </a:r>
          </a:p>
          <a:p>
            <a:pPr lvl="1"/>
            <a:endParaRPr lang="en-US" sz="2000" dirty="0"/>
          </a:p>
          <a:p>
            <a:pPr marL="0" indent="0">
              <a:buNone/>
            </a:pPr>
            <a:endParaRPr lang="en-US" sz="2200"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2023829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Reactions</a:t>
            </a:r>
            <a:endParaRPr lang="en-US" dirty="0"/>
          </a:p>
        </p:txBody>
      </p:sp>
      <p:sp>
        <p:nvSpPr>
          <p:cNvPr id="3" name="Content Placeholder 2"/>
          <p:cNvSpPr>
            <a:spLocks noGrp="1"/>
          </p:cNvSpPr>
          <p:nvPr>
            <p:ph idx="1"/>
          </p:nvPr>
        </p:nvSpPr>
        <p:spPr/>
        <p:txBody>
          <a:bodyPr/>
          <a:lstStyle/>
          <a:p>
            <a:r>
              <a:rPr lang="en-US" sz="3200" dirty="0" smtClean="0"/>
              <a:t>1. </a:t>
            </a:r>
            <a:r>
              <a:rPr lang="en-US" sz="3200" dirty="0"/>
              <a:t>Reactions from the group members</a:t>
            </a:r>
          </a:p>
          <a:p>
            <a:pPr lvl="1"/>
            <a:r>
              <a:rPr lang="en-US" sz="2800" dirty="0"/>
              <a:t>A. Emotional reactions</a:t>
            </a:r>
          </a:p>
          <a:p>
            <a:pPr lvl="1"/>
            <a:r>
              <a:rPr lang="en-US" sz="2800" dirty="0"/>
              <a:t>B. Thoughts/questions</a:t>
            </a:r>
          </a:p>
          <a:p>
            <a:r>
              <a:rPr lang="en-US" sz="3200" dirty="0" smtClean="0"/>
              <a:t>2. Reactions </a:t>
            </a:r>
            <a:r>
              <a:rPr lang="en-US" sz="3200" dirty="0" smtClean="0"/>
              <a:t>from the observers</a:t>
            </a:r>
          </a:p>
          <a:p>
            <a:pPr lvl="1"/>
            <a:r>
              <a:rPr lang="en-US" sz="2800" dirty="0" smtClean="0"/>
              <a:t>A. Emotional reactions</a:t>
            </a:r>
          </a:p>
          <a:p>
            <a:pPr lvl="1"/>
            <a:r>
              <a:rPr lang="en-US" sz="2800" dirty="0" smtClean="0"/>
              <a:t>B. Thoughts/questions</a:t>
            </a:r>
          </a:p>
          <a:p>
            <a:endParaRPr lang="en-US" dirty="0"/>
          </a:p>
        </p:txBody>
      </p:sp>
    </p:spTree>
    <p:extLst>
      <p:ext uri="{BB962C8B-B14F-4D97-AF65-F5344CB8AC3E}">
        <p14:creationId xmlns:p14="http://schemas.microsoft.com/office/powerpoint/2010/main" val="179556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from the Sup of </a:t>
            </a:r>
            <a:r>
              <a:rPr lang="en-US" dirty="0"/>
              <a:t>S</a:t>
            </a:r>
            <a:r>
              <a:rPr lang="en-US" dirty="0" smtClean="0"/>
              <a:t>up Survey </a:t>
            </a:r>
            <a:r>
              <a:rPr lang="en-US" sz="2800" dirty="0" smtClean="0"/>
              <a:t>(16 respondents)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9405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dirty="0" smtClean="0"/>
              <a:t>Format and Informed Consent</a:t>
            </a:r>
          </a:p>
          <a:p>
            <a:pPr marL="0" indent="0">
              <a:buNone/>
            </a:pPr>
            <a:r>
              <a:rPr lang="en-US" dirty="0" smtClean="0"/>
              <a:t>Rationale </a:t>
            </a:r>
            <a:r>
              <a:rPr lang="en-US" dirty="0" smtClean="0"/>
              <a:t>and Process</a:t>
            </a:r>
          </a:p>
          <a:p>
            <a:pPr marL="0" indent="0">
              <a:buNone/>
            </a:pPr>
            <a:r>
              <a:rPr lang="en-US" dirty="0" smtClean="0"/>
              <a:t>The model and its origins</a:t>
            </a:r>
          </a:p>
          <a:p>
            <a:pPr marL="0" indent="0">
              <a:buNone/>
            </a:pPr>
            <a:r>
              <a:rPr lang="en-US" dirty="0" smtClean="0"/>
              <a:t>Demonstration</a:t>
            </a:r>
          </a:p>
          <a:p>
            <a:pPr marL="0" indent="0">
              <a:buNone/>
            </a:pPr>
            <a:r>
              <a:rPr lang="en-US" dirty="0" smtClean="0"/>
              <a:t>Reactions</a:t>
            </a:r>
          </a:p>
          <a:p>
            <a:pPr marL="0" indent="0">
              <a:buNone/>
            </a:pPr>
            <a:r>
              <a:rPr lang="en-US" dirty="0" smtClean="0"/>
              <a:t>Results of Sup of Sup Survey</a:t>
            </a:r>
          </a:p>
          <a:p>
            <a:endParaRPr lang="en-US" dirty="0"/>
          </a:p>
        </p:txBody>
      </p:sp>
    </p:spTree>
    <p:extLst>
      <p:ext uri="{BB962C8B-B14F-4D97-AF65-F5344CB8AC3E}">
        <p14:creationId xmlns:p14="http://schemas.microsoft.com/office/powerpoint/2010/main" val="364698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45025"/>
          </a:xfrm>
        </p:spPr>
        <p:txBody>
          <a:bodyPr>
            <a:normAutofit fontScale="90000"/>
          </a:bodyPr>
          <a:lstStyle/>
          <a:p>
            <a:endParaRPr lang="en-US" dirty="0"/>
          </a:p>
        </p:txBody>
      </p:sp>
      <p:sp>
        <p:nvSpPr>
          <p:cNvPr id="3" name="Content Placeholder 2"/>
          <p:cNvSpPr>
            <a:spLocks noGrp="1"/>
          </p:cNvSpPr>
          <p:nvPr>
            <p:ph idx="1"/>
          </p:nvPr>
        </p:nvSpPr>
        <p:spPr>
          <a:xfrm>
            <a:off x="1097280" y="1781503"/>
            <a:ext cx="10058400" cy="4507154"/>
          </a:xfrm>
        </p:spPr>
        <p:txBody>
          <a:bodyPr>
            <a:normAutofit/>
          </a:bodyPr>
          <a:lstStyle/>
          <a:p>
            <a:r>
              <a:rPr lang="en-US" sz="2400" b="1" dirty="0"/>
              <a:t>What have you liked specific to the model?</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13055218"/>
              </p:ext>
            </p:extLst>
          </p:nvPr>
        </p:nvGraphicFramePr>
        <p:xfrm>
          <a:off x="1874345" y="2438107"/>
          <a:ext cx="8128000" cy="2670048"/>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nSpc>
                          <a:spcPct val="120000"/>
                        </a:lnSpc>
                      </a:pPr>
                      <a:r>
                        <a:rPr lang="en-US" sz="1800" b="0" dirty="0" smtClean="0">
                          <a:solidFill>
                            <a:schemeClr val="tx1">
                              <a:lumMod val="75000"/>
                              <a:lumOff val="25000"/>
                            </a:schemeClr>
                          </a:solidFill>
                        </a:rPr>
                        <a:t>Connection</a:t>
                      </a:r>
                    </a:p>
                    <a:p>
                      <a:pPr>
                        <a:lnSpc>
                          <a:spcPct val="120000"/>
                        </a:lnSpc>
                      </a:pPr>
                      <a:r>
                        <a:rPr lang="en-US" sz="1800" b="0" dirty="0" smtClean="0">
                          <a:solidFill>
                            <a:schemeClr val="tx1">
                              <a:lumMod val="75000"/>
                              <a:lumOff val="25000"/>
                            </a:schemeClr>
                          </a:solidFill>
                        </a:rPr>
                        <a:t>Support</a:t>
                      </a:r>
                    </a:p>
                    <a:p>
                      <a:pPr>
                        <a:lnSpc>
                          <a:spcPct val="120000"/>
                        </a:lnSpc>
                      </a:pPr>
                      <a:r>
                        <a:rPr lang="en-US" sz="1800" b="0" dirty="0" smtClean="0">
                          <a:solidFill>
                            <a:schemeClr val="tx1">
                              <a:lumMod val="75000"/>
                              <a:lumOff val="25000"/>
                            </a:schemeClr>
                          </a:solidFill>
                        </a:rPr>
                        <a:t>Supervisor focused</a:t>
                      </a:r>
                    </a:p>
                    <a:p>
                      <a:pPr>
                        <a:lnSpc>
                          <a:spcPct val="120000"/>
                        </a:lnSpc>
                      </a:pPr>
                      <a:r>
                        <a:rPr lang="en-US" sz="1800" b="0" dirty="0" smtClean="0">
                          <a:solidFill>
                            <a:schemeClr val="tx1">
                              <a:lumMod val="75000"/>
                              <a:lumOff val="25000"/>
                            </a:schemeClr>
                          </a:solidFill>
                        </a:rPr>
                        <a:t>Non-judging of supervisor or supervisee</a:t>
                      </a:r>
                    </a:p>
                    <a:p>
                      <a:pPr>
                        <a:lnSpc>
                          <a:spcPct val="120000"/>
                        </a:lnSpc>
                      </a:pPr>
                      <a:r>
                        <a:rPr lang="en-US" sz="1800" b="0" dirty="0" smtClean="0">
                          <a:solidFill>
                            <a:schemeClr val="tx1">
                              <a:lumMod val="75000"/>
                              <a:lumOff val="25000"/>
                            </a:schemeClr>
                          </a:solidFill>
                        </a:rPr>
                        <a:t>Accessing biases</a:t>
                      </a:r>
                    </a:p>
                    <a:p>
                      <a:pPr>
                        <a:lnSpc>
                          <a:spcPct val="120000"/>
                        </a:lnSpc>
                      </a:pPr>
                      <a:r>
                        <a:rPr lang="en-US" sz="1800" b="0" dirty="0" smtClean="0">
                          <a:solidFill>
                            <a:schemeClr val="tx1">
                              <a:lumMod val="75000"/>
                              <a:lumOff val="25000"/>
                            </a:schemeClr>
                          </a:solidFill>
                        </a:rPr>
                        <a:t>Supervisor development</a:t>
                      </a:r>
                    </a:p>
                    <a:p>
                      <a:endParaRPr lang="en-US" b="0" dirty="0">
                        <a:solidFill>
                          <a:schemeClr val="tx1">
                            <a:lumMod val="75000"/>
                            <a:lumOff val="25000"/>
                          </a:schemeClr>
                        </a:solidFill>
                      </a:endParaRPr>
                    </a:p>
                  </a:txBody>
                  <a:tcPr>
                    <a:solidFill>
                      <a:schemeClr val="bg1"/>
                    </a:solidFill>
                  </a:tcPr>
                </a:tc>
                <a:tc>
                  <a:txBody>
                    <a:bodyPr/>
                    <a:lstStyle/>
                    <a:p>
                      <a:pPr>
                        <a:lnSpc>
                          <a:spcPct val="120000"/>
                        </a:lnSpc>
                      </a:pPr>
                      <a:r>
                        <a:rPr lang="en-US" sz="1800" b="0" dirty="0" smtClean="0">
                          <a:solidFill>
                            <a:schemeClr val="tx1">
                              <a:lumMod val="75000"/>
                              <a:lumOff val="25000"/>
                            </a:schemeClr>
                          </a:solidFill>
                        </a:rPr>
                        <a:t>Personal development</a:t>
                      </a:r>
                    </a:p>
                    <a:p>
                      <a:pPr>
                        <a:lnSpc>
                          <a:spcPct val="120000"/>
                        </a:lnSpc>
                      </a:pPr>
                      <a:r>
                        <a:rPr lang="en-US" sz="1800" b="0" dirty="0" smtClean="0">
                          <a:solidFill>
                            <a:schemeClr val="tx1">
                              <a:lumMod val="75000"/>
                              <a:lumOff val="25000"/>
                            </a:schemeClr>
                          </a:solidFill>
                        </a:rPr>
                        <a:t>Affect focused</a:t>
                      </a:r>
                    </a:p>
                    <a:p>
                      <a:pPr>
                        <a:lnSpc>
                          <a:spcPct val="120000"/>
                        </a:lnSpc>
                      </a:pPr>
                      <a:r>
                        <a:rPr lang="en-US" sz="1800" b="0" dirty="0" smtClean="0">
                          <a:solidFill>
                            <a:schemeClr val="tx1">
                              <a:lumMod val="75000"/>
                              <a:lumOff val="25000"/>
                            </a:schemeClr>
                          </a:solidFill>
                        </a:rPr>
                        <a:t>In-depth processing</a:t>
                      </a:r>
                    </a:p>
                    <a:p>
                      <a:pPr>
                        <a:lnSpc>
                          <a:spcPct val="120000"/>
                        </a:lnSpc>
                      </a:pPr>
                      <a:r>
                        <a:rPr lang="en-US" sz="1800" b="0" dirty="0" smtClean="0">
                          <a:solidFill>
                            <a:schemeClr val="tx1">
                              <a:lumMod val="75000"/>
                              <a:lumOff val="25000"/>
                            </a:schemeClr>
                          </a:solidFill>
                        </a:rPr>
                        <a:t>Increased self-awareness</a:t>
                      </a:r>
                    </a:p>
                    <a:p>
                      <a:pPr>
                        <a:lnSpc>
                          <a:spcPct val="120000"/>
                        </a:lnSpc>
                      </a:pPr>
                      <a:r>
                        <a:rPr lang="en-US" sz="1800" b="0" dirty="0" smtClean="0">
                          <a:solidFill>
                            <a:schemeClr val="tx1">
                              <a:lumMod val="75000"/>
                              <a:lumOff val="25000"/>
                            </a:schemeClr>
                          </a:solidFill>
                        </a:rPr>
                        <a:t>Vicarious learning</a:t>
                      </a:r>
                    </a:p>
                    <a:p>
                      <a:pPr>
                        <a:lnSpc>
                          <a:spcPct val="120000"/>
                        </a:lnSpc>
                      </a:pPr>
                      <a:r>
                        <a:rPr lang="en-US" sz="1800" b="0" dirty="0" smtClean="0">
                          <a:solidFill>
                            <a:schemeClr val="tx1">
                              <a:lumMod val="75000"/>
                              <a:lumOff val="25000"/>
                            </a:schemeClr>
                          </a:solidFill>
                        </a:rPr>
                        <a:t>Vulnerability</a:t>
                      </a:r>
                    </a:p>
                    <a:p>
                      <a:pPr>
                        <a:lnSpc>
                          <a:spcPct val="120000"/>
                        </a:lnSpc>
                      </a:pPr>
                      <a:r>
                        <a:rPr lang="en-US" sz="1800" b="0" dirty="0" smtClean="0">
                          <a:solidFill>
                            <a:schemeClr val="tx1">
                              <a:lumMod val="75000"/>
                              <a:lumOff val="25000"/>
                            </a:schemeClr>
                          </a:solidFill>
                        </a:rPr>
                        <a:t>Space to not know all the answers</a:t>
                      </a:r>
                    </a:p>
                    <a:p>
                      <a:endParaRPr lang="en-US" b="0" dirty="0"/>
                    </a:p>
                  </a:txBody>
                  <a:tcPr>
                    <a:solidFill>
                      <a:schemeClr val="bg1"/>
                    </a:solidFill>
                  </a:tcPr>
                </a:tc>
              </a:tr>
            </a:tbl>
          </a:graphicData>
        </a:graphic>
      </p:graphicFrame>
    </p:spTree>
    <p:extLst>
      <p:ext uri="{BB962C8B-B14F-4D97-AF65-F5344CB8AC3E}">
        <p14:creationId xmlns:p14="http://schemas.microsoft.com/office/powerpoint/2010/main" val="656015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What have you not liked? </a:t>
            </a:r>
            <a:endParaRPr lang="en-US" sz="2400" b="1" dirty="0" smtClean="0"/>
          </a:p>
          <a:p>
            <a:pPr marL="0" indent="0">
              <a:buNone/>
            </a:pPr>
            <a:r>
              <a:rPr lang="en-US" dirty="0" smtClean="0"/>
              <a:t>Process can be slow</a:t>
            </a:r>
          </a:p>
          <a:p>
            <a:pPr marL="0" indent="0">
              <a:buNone/>
            </a:pPr>
            <a:r>
              <a:rPr lang="en-US" dirty="0" smtClean="0"/>
              <a:t>Exhausting</a:t>
            </a:r>
          </a:p>
          <a:p>
            <a:pPr marL="0" indent="0">
              <a:buNone/>
            </a:pPr>
            <a:r>
              <a:rPr lang="en-US" dirty="0" smtClean="0"/>
              <a:t>Focus on one supervisor</a:t>
            </a:r>
          </a:p>
          <a:p>
            <a:pPr marL="0" indent="0">
              <a:buNone/>
            </a:pPr>
            <a:r>
              <a:rPr lang="en-US" dirty="0" smtClean="0"/>
              <a:t>Not enough time</a:t>
            </a:r>
          </a:p>
          <a:p>
            <a:pPr marL="0" indent="0">
              <a:buNone/>
            </a:pPr>
            <a:r>
              <a:rPr lang="en-US" dirty="0" smtClean="0"/>
              <a:t>Fear of not following the model – breaking the rules, at times felt a little harshness around this</a:t>
            </a:r>
          </a:p>
          <a:p>
            <a:pPr marL="0" indent="0">
              <a:buNone/>
            </a:pPr>
            <a:r>
              <a:rPr lang="en-US" dirty="0" smtClean="0"/>
              <a:t>Did not like the model</a:t>
            </a:r>
          </a:p>
        </p:txBody>
      </p:sp>
    </p:spTree>
    <p:extLst>
      <p:ext uri="{BB962C8B-B14F-4D97-AF65-F5344CB8AC3E}">
        <p14:creationId xmlns:p14="http://schemas.microsoft.com/office/powerpoint/2010/main" val="2770246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400" b="1" dirty="0"/>
              <a:t>What could be improved?</a:t>
            </a:r>
            <a:endParaRPr lang="en-US" sz="2400" dirty="0"/>
          </a:p>
          <a:p>
            <a:pPr marL="0" indent="0">
              <a:buNone/>
            </a:pPr>
            <a:r>
              <a:rPr lang="en-US" dirty="0"/>
              <a:t>More exposure to the model</a:t>
            </a:r>
          </a:p>
          <a:p>
            <a:pPr marL="0" indent="0">
              <a:buNone/>
            </a:pPr>
            <a:r>
              <a:rPr lang="en-US" dirty="0"/>
              <a:t>Alternating weeks of emotion focused and case conference</a:t>
            </a:r>
          </a:p>
          <a:p>
            <a:pPr marL="0" indent="0">
              <a:buNone/>
            </a:pPr>
            <a:r>
              <a:rPr lang="en-US" dirty="0"/>
              <a:t>Staying soft/reminders of what we are trying to do, inviting missteps and questions</a:t>
            </a:r>
          </a:p>
          <a:p>
            <a:pPr marL="0" indent="0">
              <a:buNone/>
            </a:pPr>
            <a:r>
              <a:rPr lang="en-US" dirty="0"/>
              <a:t>Focus on interpersonal dynamics among supervisors in terms of group process</a:t>
            </a:r>
          </a:p>
          <a:p>
            <a:pPr marL="0" indent="0">
              <a:buNone/>
            </a:pPr>
            <a:r>
              <a:rPr lang="en-US" dirty="0"/>
              <a:t>Intervention or theoretical focus at the end to help integrate new awareness.</a:t>
            </a:r>
          </a:p>
          <a:p>
            <a:endParaRPr lang="en-US" dirty="0"/>
          </a:p>
        </p:txBody>
      </p:sp>
    </p:spTree>
    <p:extLst>
      <p:ext uri="{BB962C8B-B14F-4D97-AF65-F5344CB8AC3E}">
        <p14:creationId xmlns:p14="http://schemas.microsoft.com/office/powerpoint/2010/main" val="2994192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a:t>Has sup of sup affected your effectiveness as a </a:t>
            </a:r>
            <a:r>
              <a:rPr lang="en-US" sz="2400" b="1" dirty="0" smtClean="0"/>
              <a:t>supervisor</a:t>
            </a:r>
            <a:r>
              <a:rPr lang="en-US" sz="2400" b="1" dirty="0"/>
              <a:t>?</a:t>
            </a:r>
            <a:endParaRPr lang="en-US" sz="2400" dirty="0"/>
          </a:p>
          <a:p>
            <a:r>
              <a:rPr lang="en-US" dirty="0" smtClean="0"/>
              <a:t>3 </a:t>
            </a:r>
            <a:r>
              <a:rPr lang="en-US" dirty="0"/>
              <a:t>No</a:t>
            </a:r>
          </a:p>
          <a:p>
            <a:r>
              <a:rPr lang="en-US" dirty="0" smtClean="0"/>
              <a:t>4 </a:t>
            </a:r>
            <a:r>
              <a:rPr lang="en-US" dirty="0"/>
              <a:t>Maybe</a:t>
            </a:r>
          </a:p>
          <a:p>
            <a:r>
              <a:rPr lang="en-US" dirty="0" smtClean="0"/>
              <a:t>9 </a:t>
            </a:r>
            <a:r>
              <a:rPr lang="en-US" dirty="0"/>
              <a:t>Yes</a:t>
            </a:r>
          </a:p>
          <a:p>
            <a:endParaRPr lang="en-US" dirty="0"/>
          </a:p>
        </p:txBody>
      </p:sp>
    </p:spTree>
    <p:extLst>
      <p:ext uri="{BB962C8B-B14F-4D97-AF65-F5344CB8AC3E}">
        <p14:creationId xmlns:p14="http://schemas.microsoft.com/office/powerpoint/2010/main" val="398554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3"/>
            <a:ext cx="10058400" cy="4633895"/>
          </a:xfrm>
        </p:spPr>
        <p:txBody>
          <a:bodyPr>
            <a:normAutofit fontScale="92500" lnSpcReduction="20000"/>
          </a:bodyPr>
          <a:lstStyle/>
          <a:p>
            <a:r>
              <a:rPr lang="en-US" sz="2600" b="1" dirty="0"/>
              <a:t>How has it improved it?</a:t>
            </a:r>
            <a:endParaRPr lang="en-US" sz="2600" dirty="0"/>
          </a:p>
          <a:p>
            <a:r>
              <a:rPr lang="en-US" dirty="0" smtClean="0"/>
              <a:t>Increased </a:t>
            </a:r>
            <a:r>
              <a:rPr lang="en-US" b="1" dirty="0" smtClean="0"/>
              <a:t>awareness</a:t>
            </a:r>
            <a:r>
              <a:rPr lang="en-US" dirty="0" smtClean="0"/>
              <a:t> around being a </a:t>
            </a:r>
            <a:r>
              <a:rPr lang="en-US" b="1" dirty="0" smtClean="0"/>
              <a:t>good enough </a:t>
            </a:r>
            <a:r>
              <a:rPr lang="en-US" dirty="0" smtClean="0"/>
              <a:t>supervisor </a:t>
            </a:r>
            <a:r>
              <a:rPr lang="en-US" dirty="0"/>
              <a:t> </a:t>
            </a:r>
          </a:p>
          <a:p>
            <a:r>
              <a:rPr lang="en-US" dirty="0" smtClean="0"/>
              <a:t>Space to </a:t>
            </a:r>
            <a:r>
              <a:rPr lang="en-US" b="1" dirty="0" smtClean="0"/>
              <a:t>work through supervisory issues </a:t>
            </a:r>
            <a:r>
              <a:rPr lang="en-US" dirty="0" smtClean="0"/>
              <a:t>helped </a:t>
            </a:r>
            <a:r>
              <a:rPr lang="en-US" b="1" dirty="0" smtClean="0"/>
              <a:t>enhance supervisory work </a:t>
            </a:r>
            <a:r>
              <a:rPr lang="en-US" dirty="0" smtClean="0"/>
              <a:t>and </a:t>
            </a:r>
            <a:r>
              <a:rPr lang="en-US" b="1" dirty="0" smtClean="0"/>
              <a:t>model growth for supervisee</a:t>
            </a:r>
            <a:r>
              <a:rPr lang="en-US" dirty="0" smtClean="0"/>
              <a:t>. </a:t>
            </a:r>
            <a:endParaRPr lang="en-US" dirty="0"/>
          </a:p>
          <a:p>
            <a:r>
              <a:rPr lang="en-US" b="1" dirty="0" smtClean="0"/>
              <a:t>Validation</a:t>
            </a:r>
            <a:r>
              <a:rPr lang="en-US" dirty="0" smtClean="0"/>
              <a:t> of </a:t>
            </a:r>
            <a:r>
              <a:rPr lang="en-US" dirty="0"/>
              <a:t>my experience and </a:t>
            </a:r>
            <a:r>
              <a:rPr lang="en-US" dirty="0" smtClean="0"/>
              <a:t>increased reassurance/confidence </a:t>
            </a:r>
            <a:endParaRPr lang="en-US" dirty="0"/>
          </a:p>
          <a:p>
            <a:r>
              <a:rPr lang="en-US" dirty="0" smtClean="0"/>
              <a:t>Helped </a:t>
            </a:r>
            <a:r>
              <a:rPr lang="en-US" dirty="0"/>
              <a:t>me </a:t>
            </a:r>
            <a:r>
              <a:rPr lang="en-US" b="1" dirty="0"/>
              <a:t>identify blind spots </a:t>
            </a:r>
            <a:endParaRPr lang="en-US" b="1" dirty="0" smtClean="0"/>
          </a:p>
          <a:p>
            <a:r>
              <a:rPr lang="en-US" dirty="0" smtClean="0"/>
              <a:t>Helped </a:t>
            </a:r>
            <a:r>
              <a:rPr lang="en-US" b="1" dirty="0" smtClean="0"/>
              <a:t>confirm feelings </a:t>
            </a:r>
            <a:r>
              <a:rPr lang="en-US" dirty="0"/>
              <a:t>of what might be going </a:t>
            </a:r>
            <a:r>
              <a:rPr lang="en-US" dirty="0" smtClean="0"/>
              <a:t>on. </a:t>
            </a:r>
            <a:endParaRPr lang="en-US" dirty="0"/>
          </a:p>
          <a:p>
            <a:r>
              <a:rPr lang="en-US" dirty="0" smtClean="0"/>
              <a:t>Provided </a:t>
            </a:r>
            <a:r>
              <a:rPr lang="en-US" dirty="0"/>
              <a:t>ways to </a:t>
            </a:r>
            <a:r>
              <a:rPr lang="en-US" b="1" dirty="0"/>
              <a:t>problem </a:t>
            </a:r>
            <a:r>
              <a:rPr lang="en-US" b="1" dirty="0" smtClean="0"/>
              <a:t>solve</a:t>
            </a:r>
            <a:r>
              <a:rPr lang="en-US" dirty="0" smtClean="0"/>
              <a:t>. </a:t>
            </a:r>
          </a:p>
          <a:p>
            <a:r>
              <a:rPr lang="en-US" dirty="0" smtClean="0"/>
              <a:t>Learned </a:t>
            </a:r>
            <a:r>
              <a:rPr lang="en-US" dirty="0"/>
              <a:t>ways to </a:t>
            </a:r>
            <a:r>
              <a:rPr lang="en-US" b="1" dirty="0"/>
              <a:t>deepen</a:t>
            </a:r>
            <a:r>
              <a:rPr lang="en-US" dirty="0"/>
              <a:t> the experience for both </a:t>
            </a:r>
            <a:r>
              <a:rPr lang="en-US" dirty="0" smtClean="0"/>
              <a:t>supervisor and supervisee. </a:t>
            </a:r>
            <a:endParaRPr lang="en-US" dirty="0"/>
          </a:p>
          <a:p>
            <a:r>
              <a:rPr lang="en-US" dirty="0" smtClean="0"/>
              <a:t>Helped deepen </a:t>
            </a:r>
            <a:r>
              <a:rPr lang="en-US" b="1" dirty="0" smtClean="0"/>
              <a:t>empathy</a:t>
            </a:r>
            <a:r>
              <a:rPr lang="en-US" dirty="0"/>
              <a:t>.</a:t>
            </a:r>
          </a:p>
          <a:p>
            <a:r>
              <a:rPr lang="en-US" dirty="0" smtClean="0"/>
              <a:t>Increased </a:t>
            </a:r>
            <a:r>
              <a:rPr lang="en-US" b="1" dirty="0" smtClean="0"/>
              <a:t>comfort in the discomfort</a:t>
            </a:r>
            <a:r>
              <a:rPr lang="en-US" dirty="0" smtClean="0"/>
              <a:t>. </a:t>
            </a:r>
          </a:p>
          <a:p>
            <a:r>
              <a:rPr lang="en-US" dirty="0" smtClean="0"/>
              <a:t>Learned to </a:t>
            </a:r>
            <a:r>
              <a:rPr lang="en-US" b="1" dirty="0" smtClean="0"/>
              <a:t>trust</a:t>
            </a:r>
            <a:r>
              <a:rPr lang="en-US" dirty="0" smtClean="0"/>
              <a:t> </a:t>
            </a:r>
            <a:r>
              <a:rPr lang="en-US" dirty="0"/>
              <a:t>the process, </a:t>
            </a:r>
            <a:r>
              <a:rPr lang="en-US" b="1" dirty="0"/>
              <a:t>not</a:t>
            </a:r>
            <a:r>
              <a:rPr lang="en-US" dirty="0"/>
              <a:t> having to </a:t>
            </a:r>
            <a:r>
              <a:rPr lang="en-US" b="1" dirty="0"/>
              <a:t>fix</a:t>
            </a:r>
            <a:r>
              <a:rPr lang="en-US" dirty="0"/>
              <a:t>. </a:t>
            </a:r>
          </a:p>
          <a:p>
            <a:endParaRPr lang="en-US" dirty="0"/>
          </a:p>
        </p:txBody>
      </p:sp>
    </p:spTree>
    <p:extLst>
      <p:ext uri="{BB962C8B-B14F-4D97-AF65-F5344CB8AC3E}">
        <p14:creationId xmlns:p14="http://schemas.microsoft.com/office/powerpoint/2010/main" val="17997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t>Additional Comments</a:t>
            </a:r>
            <a:endParaRPr lang="en-US" sz="2400" dirty="0"/>
          </a:p>
          <a:p>
            <a:r>
              <a:rPr lang="en-US" dirty="0" smtClean="0"/>
              <a:t>Wished to be able to attend, but not able to due to time constraints</a:t>
            </a:r>
          </a:p>
          <a:p>
            <a:r>
              <a:rPr lang="en-US" dirty="0" smtClean="0"/>
              <a:t>Wished to attend, but believed that they couldn’t. </a:t>
            </a:r>
          </a:p>
          <a:p>
            <a:r>
              <a:rPr lang="en-US" dirty="0" smtClean="0"/>
              <a:t>Keep this format going</a:t>
            </a:r>
            <a:endParaRPr lang="en-US" dirty="0"/>
          </a:p>
          <a:p>
            <a:r>
              <a:rPr lang="en-US" dirty="0" smtClean="0"/>
              <a:t>This format feels more appealing than previous format that primarily focused on checking in.</a:t>
            </a:r>
          </a:p>
          <a:p>
            <a:r>
              <a:rPr lang="en-US" dirty="0" smtClean="0"/>
              <a:t> </a:t>
            </a:r>
            <a:endParaRPr lang="en-US" dirty="0"/>
          </a:p>
        </p:txBody>
      </p:sp>
    </p:spTree>
    <p:extLst>
      <p:ext uri="{BB962C8B-B14F-4D97-AF65-F5344CB8AC3E}">
        <p14:creationId xmlns:p14="http://schemas.microsoft.com/office/powerpoint/2010/main" val="2402440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smtClean="0"/>
              <a:t>What are your take-</a:t>
            </a:r>
            <a:r>
              <a:rPr lang="en-US" sz="3200" dirty="0" err="1" smtClean="0"/>
              <a:t>aways</a:t>
            </a:r>
            <a:r>
              <a:rPr lang="en-US" sz="3200" dirty="0" smtClean="0"/>
              <a:t> for your supervision?</a:t>
            </a:r>
            <a:endParaRPr lang="en-US" sz="3200" dirty="0"/>
          </a:p>
        </p:txBody>
      </p:sp>
    </p:spTree>
    <p:extLst>
      <p:ext uri="{BB962C8B-B14F-4D97-AF65-F5344CB8AC3E}">
        <p14:creationId xmlns:p14="http://schemas.microsoft.com/office/powerpoint/2010/main" val="272804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smtClean="0"/>
              <a:t>Alonso, A. &amp; </a:t>
            </a:r>
            <a:r>
              <a:rPr lang="en-US" dirty="0" err="1" smtClean="0"/>
              <a:t>Rutan</a:t>
            </a:r>
            <a:r>
              <a:rPr lang="en-US" dirty="0" smtClean="0"/>
              <a:t>, S. (1988). Shame and guilt in supervision. </a:t>
            </a:r>
            <a:r>
              <a:rPr lang="en-US" i="1" dirty="0" smtClean="0"/>
              <a:t>Psychotherapy, 25</a:t>
            </a:r>
            <a:r>
              <a:rPr lang="en-US" dirty="0" smtClean="0"/>
              <a:t>, 576-581.</a:t>
            </a:r>
          </a:p>
          <a:p>
            <a:pPr indent="0">
              <a:buNone/>
            </a:pPr>
            <a:r>
              <a:rPr lang="en-US" dirty="0" err="1" smtClean="0"/>
              <a:t>Altfeld</a:t>
            </a:r>
            <a:r>
              <a:rPr lang="en-US" dirty="0"/>
              <a:t>, D.A</a:t>
            </a:r>
            <a:r>
              <a:rPr lang="en-US" dirty="0" smtClean="0"/>
              <a:t>. &amp; Bernard, H.S. (1999</a:t>
            </a:r>
            <a:r>
              <a:rPr lang="en-US" dirty="0"/>
              <a:t>). An experiential group model for psychotherapy supervision. 	</a:t>
            </a:r>
            <a:r>
              <a:rPr lang="en-US" i="1" dirty="0" smtClean="0"/>
              <a:t>Group, 23, </a:t>
            </a:r>
            <a:r>
              <a:rPr lang="en-US" dirty="0" smtClean="0"/>
              <a:t>1-17.</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err="1" smtClean="0"/>
              <a:t>Counselman</a:t>
            </a:r>
            <a:r>
              <a:rPr lang="en-US" dirty="0"/>
              <a:t>, E.F. &amp; Abernethy, A. D. (2011) Powerful supervisory reactions: An aspect of</a:t>
            </a:r>
          </a:p>
          <a:p>
            <a:pPr>
              <a:lnSpc>
                <a:spcPct val="100000"/>
              </a:lnSpc>
              <a:spcBef>
                <a:spcPts val="0"/>
              </a:spcBef>
              <a:spcAft>
                <a:spcPts val="0"/>
              </a:spcAft>
            </a:pPr>
            <a:r>
              <a:rPr lang="en-US" dirty="0"/>
              <a:t>supervision</a:t>
            </a:r>
            <a:r>
              <a:rPr lang="en-US" i="1" dirty="0"/>
              <a:t>. </a:t>
            </a:r>
            <a:r>
              <a:rPr lang="en-US" i="1" dirty="0" smtClean="0"/>
              <a:t> International </a:t>
            </a:r>
            <a:r>
              <a:rPr lang="en-US" i="1" dirty="0"/>
              <a:t>Journal of Group Psychotherapy, 61, </a:t>
            </a:r>
            <a:r>
              <a:rPr lang="en-US" dirty="0"/>
              <a:t>197-216</a:t>
            </a:r>
            <a:r>
              <a:rPr lang="en-US" dirty="0" smtClean="0"/>
              <a:t>.</a:t>
            </a:r>
          </a:p>
          <a:p>
            <a:pPr>
              <a:lnSpc>
                <a:spcPct val="100000"/>
              </a:lnSpc>
              <a:spcBef>
                <a:spcPts val="0"/>
              </a:spcBef>
              <a:spcAft>
                <a:spcPts val="0"/>
              </a:spcAft>
            </a:pPr>
            <a:endParaRPr lang="en-US" dirty="0"/>
          </a:p>
          <a:p>
            <a:pPr>
              <a:lnSpc>
                <a:spcPct val="100000"/>
              </a:lnSpc>
              <a:spcBef>
                <a:spcPts val="0"/>
              </a:spcBef>
              <a:spcAft>
                <a:spcPts val="0"/>
              </a:spcAft>
            </a:pPr>
            <a:r>
              <a:rPr lang="en-US" dirty="0" err="1" smtClean="0"/>
              <a:t>Counselman</a:t>
            </a:r>
            <a:r>
              <a:rPr lang="en-US" dirty="0" smtClean="0"/>
              <a:t>, E. &amp; </a:t>
            </a:r>
            <a:r>
              <a:rPr lang="en-US" dirty="0" err="1" smtClean="0"/>
              <a:t>Hubbs</a:t>
            </a:r>
            <a:r>
              <a:rPr lang="en-US" dirty="0" smtClean="0"/>
              <a:t> </a:t>
            </a:r>
            <a:r>
              <a:rPr lang="en-US" dirty="0" err="1"/>
              <a:t>Ulman</a:t>
            </a:r>
            <a:r>
              <a:rPr lang="en-US" dirty="0" smtClean="0"/>
              <a:t>, K. (2015). Affect in supervision. Presented at the Annual American Group Psychotherapy Association: San Francisco, CA.</a:t>
            </a:r>
          </a:p>
          <a:p>
            <a:pPr>
              <a:lnSpc>
                <a:spcPct val="100000"/>
              </a:lnSpc>
              <a:spcBef>
                <a:spcPts val="0"/>
              </a:spcBef>
              <a:spcAft>
                <a:spcPts val="0"/>
              </a:spcAft>
            </a:pPr>
            <a:endParaRPr lang="en-US" dirty="0" smtClean="0"/>
          </a:p>
          <a:p>
            <a:pPr>
              <a:spcBef>
                <a:spcPts val="0"/>
              </a:spcBef>
              <a:spcAft>
                <a:spcPts val="0"/>
              </a:spcAft>
            </a:pPr>
            <a:r>
              <a:rPr lang="en-US" dirty="0" smtClean="0"/>
              <a:t>Moore</a:t>
            </a:r>
            <a:r>
              <a:rPr lang="en-US" dirty="0"/>
              <a:t>, R, &amp; Rice, C.A. (2007). Group supervision for trauma therapists following civil war,</a:t>
            </a:r>
          </a:p>
          <a:p>
            <a:pPr>
              <a:spcBef>
                <a:spcPts val="0"/>
              </a:spcBef>
              <a:spcAft>
                <a:spcPts val="0"/>
              </a:spcAft>
            </a:pPr>
            <a:r>
              <a:rPr lang="en-US" i="1" dirty="0" smtClean="0"/>
              <a:t>Group </a:t>
            </a:r>
            <a:r>
              <a:rPr lang="en-US" i="1" dirty="0"/>
              <a:t>31.4</a:t>
            </a:r>
            <a:r>
              <a:rPr lang="en-US" dirty="0"/>
              <a:t>, </a:t>
            </a:r>
            <a:r>
              <a:rPr lang="en-US" dirty="0" smtClean="0"/>
              <a:t>251-263.</a:t>
            </a:r>
          </a:p>
          <a:p>
            <a:pPr>
              <a:spcBef>
                <a:spcPts val="0"/>
              </a:spcBef>
              <a:spcAft>
                <a:spcPts val="0"/>
              </a:spcAft>
            </a:pPr>
            <a:endParaRPr lang="en-US" dirty="0" smtClean="0"/>
          </a:p>
          <a:p>
            <a:pPr>
              <a:lnSpc>
                <a:spcPct val="100000"/>
              </a:lnSpc>
              <a:spcBef>
                <a:spcPts val="0"/>
              </a:spcBef>
              <a:spcAft>
                <a:spcPts val="0"/>
              </a:spcAft>
            </a:pPr>
            <a:r>
              <a:rPr lang="en-US" dirty="0"/>
              <a:t>Rosenthal, L. (1999). Group supervision of groups: A modern psychoanalytic </a:t>
            </a:r>
            <a:r>
              <a:rPr lang="en-US" dirty="0" smtClean="0"/>
              <a:t>perspective. </a:t>
            </a:r>
            <a:r>
              <a:rPr lang="en-US" i="1" dirty="0" smtClean="0"/>
              <a:t>International </a:t>
            </a:r>
            <a:r>
              <a:rPr lang="en-US" i="1" dirty="0"/>
              <a:t>Journal of Group Psychotherapy, 49, </a:t>
            </a:r>
            <a:r>
              <a:rPr lang="en-US" dirty="0"/>
              <a:t>197-213</a:t>
            </a:r>
            <a:r>
              <a:rPr lang="en-US" dirty="0" smtClean="0"/>
              <a:t>.</a:t>
            </a:r>
            <a:endParaRPr lang="en-US" dirty="0"/>
          </a:p>
          <a:p>
            <a:endParaRPr lang="en-US" dirty="0"/>
          </a:p>
        </p:txBody>
      </p:sp>
    </p:spTree>
    <p:extLst>
      <p:ext uri="{BB962C8B-B14F-4D97-AF65-F5344CB8AC3E}">
        <p14:creationId xmlns:p14="http://schemas.microsoft.com/office/powerpoint/2010/main" val="2890243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endParaRPr lang="en-US" sz="2800" dirty="0" smtClean="0"/>
          </a:p>
          <a:p>
            <a:pPr lvl="0" algn="ctr"/>
            <a:endParaRPr lang="en-US" sz="2800" dirty="0"/>
          </a:p>
          <a:p>
            <a:pPr lvl="0" algn="ctr"/>
            <a:r>
              <a:rPr lang="en-US" sz="2800" dirty="0" smtClean="0"/>
              <a:t>How </a:t>
            </a:r>
            <a:r>
              <a:rPr lang="en-US" sz="2800" dirty="0"/>
              <a:t>do you feel about being here </a:t>
            </a:r>
            <a:r>
              <a:rPr lang="en-US" sz="2800" dirty="0" smtClean="0"/>
              <a:t>now?</a:t>
            </a:r>
            <a:endParaRPr lang="en-US" sz="2800" dirty="0"/>
          </a:p>
          <a:p>
            <a:endParaRPr lang="en-US" dirty="0"/>
          </a:p>
        </p:txBody>
      </p:sp>
    </p:spTree>
    <p:extLst>
      <p:ext uri="{BB962C8B-B14F-4D97-AF65-F5344CB8AC3E}">
        <p14:creationId xmlns:p14="http://schemas.microsoft.com/office/powerpoint/2010/main" val="205589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2800" dirty="0" smtClean="0"/>
          </a:p>
          <a:p>
            <a:pPr algn="ctr"/>
            <a:r>
              <a:rPr lang="en-US" sz="2800" dirty="0" smtClean="0"/>
              <a:t>What </a:t>
            </a:r>
            <a:r>
              <a:rPr lang="en-US" sz="2800" dirty="0"/>
              <a:t>do you want to get out of being </a:t>
            </a:r>
            <a:r>
              <a:rPr lang="en-US" sz="2800" dirty="0" smtClean="0"/>
              <a:t>here?</a:t>
            </a:r>
            <a:endParaRPr lang="en-US" sz="2800" dirty="0"/>
          </a:p>
        </p:txBody>
      </p:sp>
    </p:spTree>
    <p:extLst>
      <p:ext uri="{BB962C8B-B14F-4D97-AF65-F5344CB8AC3E}">
        <p14:creationId xmlns:p14="http://schemas.microsoft.com/office/powerpoint/2010/main" val="127459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different model?	</a:t>
            </a:r>
            <a:endParaRPr lang="en-US" dirty="0"/>
          </a:p>
        </p:txBody>
      </p:sp>
      <p:sp>
        <p:nvSpPr>
          <p:cNvPr id="3" name="Content Placeholder 2"/>
          <p:cNvSpPr>
            <a:spLocks noGrp="1"/>
          </p:cNvSpPr>
          <p:nvPr>
            <p:ph idx="1"/>
          </p:nvPr>
        </p:nvSpPr>
        <p:spPr>
          <a:xfrm>
            <a:off x="1097280" y="1845733"/>
            <a:ext cx="10058400" cy="4944681"/>
          </a:xfrm>
        </p:spPr>
        <p:txBody>
          <a:bodyPr>
            <a:normAutofit/>
          </a:bodyPr>
          <a:lstStyle/>
          <a:p>
            <a:r>
              <a:rPr lang="en-US" dirty="0" smtClean="0"/>
              <a:t>1. </a:t>
            </a:r>
            <a:r>
              <a:rPr lang="en-US" dirty="0" smtClean="0"/>
              <a:t>To address dissatisfaction </a:t>
            </a:r>
            <a:r>
              <a:rPr lang="en-US" dirty="0" smtClean="0"/>
              <a:t>with typical case conference model: lack of depth, too much information, intellectual, competitive, etc</a:t>
            </a:r>
            <a:r>
              <a:rPr lang="en-US" dirty="0" smtClean="0"/>
              <a:t>.</a:t>
            </a:r>
          </a:p>
          <a:p>
            <a:endParaRPr lang="en-US" dirty="0" smtClean="0"/>
          </a:p>
          <a:p>
            <a:r>
              <a:rPr lang="en-US" dirty="0" smtClean="0"/>
              <a:t>“A </a:t>
            </a:r>
            <a:r>
              <a:rPr lang="en-US" dirty="0"/>
              <a:t>problem that frequently arises when using a group setting to conduct supervision stems from the </a:t>
            </a:r>
            <a:r>
              <a:rPr lang="en-US" b="1" dirty="0"/>
              <a:t>abundance of information </a:t>
            </a:r>
            <a:r>
              <a:rPr lang="en-US" dirty="0"/>
              <a:t>that can flow from the group to the presenting member in a short period of time. In fact, the presenter can become nearly </a:t>
            </a:r>
            <a:r>
              <a:rPr lang="en-US" b="1" dirty="0"/>
              <a:t>overwhelmed with the profusion of information and opinions offered</a:t>
            </a:r>
            <a:r>
              <a:rPr lang="en-US" dirty="0"/>
              <a:t>. This is not unusual in group supervisory work, since it is often not difficult for group members to </a:t>
            </a:r>
            <a:r>
              <a:rPr lang="en-US" b="1" dirty="0"/>
              <a:t>interpret</a:t>
            </a:r>
            <a:r>
              <a:rPr lang="en-US" dirty="0"/>
              <a:t> </a:t>
            </a:r>
            <a:r>
              <a:rPr lang="en-US" dirty="0" err="1"/>
              <a:t>psychodynamically</a:t>
            </a:r>
            <a:r>
              <a:rPr lang="en-US" dirty="0"/>
              <a:t> given a modest amount of clinical information. Further, in a field in which much is hypothesized and little proven and in which many differing theoretical viewpoints hold sway, </a:t>
            </a:r>
            <a:r>
              <a:rPr lang="en-US" b="1" dirty="0"/>
              <a:t>possibilities for challenging and criticizing are abundant.</a:t>
            </a:r>
            <a:r>
              <a:rPr lang="en-US" dirty="0"/>
              <a:t> Before such judgments of his or her peers, </a:t>
            </a:r>
            <a:r>
              <a:rPr lang="en-US" b="1" dirty="0"/>
              <a:t>the presenter can experience feelings of inadequacy and shame </a:t>
            </a:r>
            <a:r>
              <a:rPr lang="en-US" dirty="0"/>
              <a:t>(Alonso &amp; </a:t>
            </a:r>
            <a:r>
              <a:rPr lang="en-US" dirty="0" err="1"/>
              <a:t>Rutan</a:t>
            </a:r>
            <a:r>
              <a:rPr lang="en-US" dirty="0"/>
              <a:t>, 1988</a:t>
            </a:r>
            <a:r>
              <a:rPr lang="en-US" dirty="0" smtClean="0"/>
              <a:t>).”  </a:t>
            </a:r>
            <a:r>
              <a:rPr lang="en-US" dirty="0" err="1" smtClean="0"/>
              <a:t>Altfeld</a:t>
            </a:r>
            <a:r>
              <a:rPr lang="en-US" dirty="0" smtClean="0"/>
              <a:t> &amp; Bernard, </a:t>
            </a:r>
            <a:r>
              <a:rPr lang="en-US" dirty="0" smtClean="0"/>
              <a:t>1999</a:t>
            </a:r>
            <a:endParaRPr lang="en-US" dirty="0" smtClean="0"/>
          </a:p>
          <a:p>
            <a:endParaRPr lang="en-US" dirty="0"/>
          </a:p>
        </p:txBody>
      </p:sp>
    </p:spTree>
    <p:extLst>
      <p:ext uri="{BB962C8B-B14F-4D97-AF65-F5344CB8AC3E}">
        <p14:creationId xmlns:p14="http://schemas.microsoft.com/office/powerpoint/2010/main" val="167872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800" dirty="0"/>
              <a:t>2. To create a space for supervisor focused work</a:t>
            </a:r>
          </a:p>
          <a:p>
            <a:pPr marL="0" indent="0">
              <a:buNone/>
            </a:pPr>
            <a:r>
              <a:rPr lang="en-US" sz="2800" dirty="0"/>
              <a:t>	The supervisor also needs attention and time </a:t>
            </a:r>
            <a:r>
              <a:rPr lang="en-US" sz="2800" dirty="0" smtClean="0"/>
              <a:t>(Self-care)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00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3200" b="1" dirty="0" smtClean="0"/>
              <a:t>The importance of supervisory reactions: </a:t>
            </a:r>
          </a:p>
          <a:p>
            <a:pPr lvl="1"/>
            <a:r>
              <a:rPr lang="en-US" sz="2800" dirty="0" smtClean="0"/>
              <a:t>Supervisors experience powerful emotional reactions</a:t>
            </a:r>
          </a:p>
          <a:p>
            <a:pPr lvl="1"/>
            <a:r>
              <a:rPr lang="en-US" sz="2800" dirty="0" smtClean="0"/>
              <a:t>They can be informative about the </a:t>
            </a:r>
            <a:r>
              <a:rPr lang="en-US" sz="2800" dirty="0" smtClean="0"/>
              <a:t>supervisory </a:t>
            </a:r>
            <a:r>
              <a:rPr lang="en-US" sz="2800" dirty="0" smtClean="0"/>
              <a:t>relationship or the supervisor</a:t>
            </a:r>
          </a:p>
          <a:p>
            <a:pPr lvl="1"/>
            <a:r>
              <a:rPr lang="en-US" sz="2800" dirty="0" smtClean="0"/>
              <a:t>“Supervisors need self-awareness in order to identify their own contribution to their affective responses in supervision.” (</a:t>
            </a:r>
            <a:r>
              <a:rPr lang="en-US" sz="2800" dirty="0" err="1" smtClean="0"/>
              <a:t>Counselman</a:t>
            </a:r>
            <a:r>
              <a:rPr lang="en-US" sz="2800" dirty="0" smtClean="0"/>
              <a:t> </a:t>
            </a:r>
            <a:r>
              <a:rPr lang="en-US" sz="2800" dirty="0"/>
              <a:t>&amp; </a:t>
            </a:r>
            <a:r>
              <a:rPr lang="en-US" sz="2800" dirty="0" smtClean="0"/>
              <a:t>Abernathy, 2011)</a:t>
            </a:r>
            <a:endParaRPr lang="en-US" sz="2800" dirty="0" smtClean="0">
              <a:solidFill>
                <a:srgbClr val="FF0000"/>
              </a:solidFill>
            </a:endParaRPr>
          </a:p>
          <a:p>
            <a:pPr lvl="1"/>
            <a:r>
              <a:rPr lang="en-US" sz="2800" dirty="0" smtClean="0"/>
              <a:t>Unrecognized emotional reactions/conflicts in the supervisor ultimately prevents effective treatment of clients by the therapist/supervisee. </a:t>
            </a:r>
          </a:p>
          <a:p>
            <a:pPr lvl="1"/>
            <a:endParaRPr lang="en-US" dirty="0"/>
          </a:p>
          <a:p>
            <a:endParaRPr lang="en-US" dirty="0" smtClean="0"/>
          </a:p>
          <a:p>
            <a:endParaRPr lang="en-US" dirty="0"/>
          </a:p>
        </p:txBody>
      </p:sp>
    </p:spTree>
    <p:extLst>
      <p:ext uri="{BB962C8B-B14F-4D97-AF65-F5344CB8AC3E}">
        <p14:creationId xmlns:p14="http://schemas.microsoft.com/office/powerpoint/2010/main" val="3155499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404513"/>
          </a:xfrm>
        </p:spPr>
        <p:txBody>
          <a:bodyPr>
            <a:normAutofit fontScale="90000"/>
          </a:bodyPr>
          <a:lstStyle/>
          <a:p>
            <a:endParaRPr lang="en-US" dirty="0"/>
          </a:p>
        </p:txBody>
      </p:sp>
      <p:sp>
        <p:nvSpPr>
          <p:cNvPr id="3" name="Content Placeholder 2"/>
          <p:cNvSpPr>
            <a:spLocks noGrp="1"/>
          </p:cNvSpPr>
          <p:nvPr>
            <p:ph idx="1"/>
          </p:nvPr>
        </p:nvSpPr>
        <p:spPr>
          <a:xfrm>
            <a:off x="1097280" y="839972"/>
            <a:ext cx="10058400" cy="5465412"/>
          </a:xfrm>
        </p:spPr>
        <p:txBody>
          <a:bodyPr>
            <a:normAutofit/>
          </a:bodyPr>
          <a:lstStyle/>
          <a:p>
            <a:r>
              <a:rPr lang="en-US" sz="2800" dirty="0" smtClean="0"/>
              <a:t>The importance of </a:t>
            </a:r>
            <a:r>
              <a:rPr lang="en-US" sz="2800" b="1" dirty="0" smtClean="0"/>
              <a:t>Supervisory </a:t>
            </a:r>
            <a:r>
              <a:rPr lang="en-US" sz="2800" b="1" dirty="0"/>
              <a:t>Countertransference </a:t>
            </a:r>
            <a:r>
              <a:rPr lang="en-US" sz="2800" dirty="0" smtClean="0"/>
              <a:t>(all </a:t>
            </a:r>
            <a:r>
              <a:rPr lang="en-US" sz="2800" dirty="0"/>
              <a:t>reactions the supervisor experiences during or in relation to the </a:t>
            </a:r>
            <a:r>
              <a:rPr lang="en-US" sz="2800" dirty="0" smtClean="0"/>
              <a:t>supervision)</a:t>
            </a:r>
            <a:endParaRPr lang="en-US" sz="2800" dirty="0"/>
          </a:p>
          <a:p>
            <a:r>
              <a:rPr lang="en-US" sz="2800" dirty="0" smtClean="0"/>
              <a:t>Examples:</a:t>
            </a:r>
            <a:endParaRPr lang="en-US" sz="2400" dirty="0" smtClean="0"/>
          </a:p>
          <a:p>
            <a:pPr lvl="1"/>
            <a:r>
              <a:rPr lang="en-US" sz="2400" dirty="0" smtClean="0"/>
              <a:t>Supervisor </a:t>
            </a:r>
            <a:r>
              <a:rPr lang="en-US" sz="2400" dirty="0" smtClean="0"/>
              <a:t>Over-Identification</a:t>
            </a:r>
          </a:p>
          <a:p>
            <a:pPr lvl="1"/>
            <a:r>
              <a:rPr lang="en-US" sz="2400" dirty="0" smtClean="0"/>
              <a:t>Sexual Attraction in the Supervisory Relationship</a:t>
            </a:r>
          </a:p>
          <a:p>
            <a:pPr lvl="1"/>
            <a:r>
              <a:rPr lang="en-US" sz="2400" dirty="0" smtClean="0"/>
              <a:t>Supervisory Anxiety (being overly protective or critical)</a:t>
            </a:r>
          </a:p>
          <a:p>
            <a:pPr lvl="2"/>
            <a:r>
              <a:rPr lang="en-US" sz="1800" dirty="0" smtClean="0"/>
              <a:t>Transparency among a community of supervisors can be the “antidote to supervisory shame”</a:t>
            </a:r>
          </a:p>
          <a:p>
            <a:pPr lvl="1"/>
            <a:r>
              <a:rPr lang="en-US" sz="2400" dirty="0" smtClean="0"/>
              <a:t>Supervisory Anger</a:t>
            </a:r>
          </a:p>
          <a:p>
            <a:pPr lvl="1"/>
            <a:r>
              <a:rPr lang="en-US" sz="2400" dirty="0" err="1" smtClean="0"/>
              <a:t>Ethnocultual</a:t>
            </a:r>
            <a:r>
              <a:rPr lang="en-US" sz="2400" dirty="0" smtClean="0"/>
              <a:t> Countertransference</a:t>
            </a:r>
          </a:p>
          <a:p>
            <a:pPr lvl="2"/>
            <a:r>
              <a:rPr lang="en-US" sz="1800" dirty="0" smtClean="0"/>
              <a:t>Interethnic, </a:t>
            </a:r>
            <a:r>
              <a:rPr lang="en-US" sz="1800" dirty="0" err="1" smtClean="0"/>
              <a:t>intraethnic</a:t>
            </a:r>
            <a:r>
              <a:rPr lang="en-US" sz="1800" dirty="0" smtClean="0"/>
              <a:t>, </a:t>
            </a:r>
            <a:r>
              <a:rPr lang="en-US" sz="1800" dirty="0" err="1" smtClean="0"/>
              <a:t>religio</a:t>
            </a:r>
            <a:r>
              <a:rPr lang="en-US" sz="1800" dirty="0" smtClean="0"/>
              <a:t>-cultural, professional discipline transference and countertransference</a:t>
            </a:r>
          </a:p>
          <a:p>
            <a:pPr lvl="1"/>
            <a:r>
              <a:rPr lang="en-US" sz="2400" dirty="0" smtClean="0"/>
              <a:t>Supervisor Reactions to Difficult Materials</a:t>
            </a:r>
          </a:p>
          <a:p>
            <a:pPr lvl="1"/>
            <a:r>
              <a:rPr lang="en-US" sz="2400" dirty="0" smtClean="0"/>
              <a:t>Supervisor Shame</a:t>
            </a:r>
          </a:p>
          <a:p>
            <a:pPr lvl="2"/>
            <a:r>
              <a:rPr lang="en-US" sz="1800" dirty="0" smtClean="0"/>
              <a:t>Supervisor idealization</a:t>
            </a:r>
            <a:endParaRPr lang="en-US" sz="1800" dirty="0"/>
          </a:p>
          <a:p>
            <a:endParaRPr lang="en-US" dirty="0"/>
          </a:p>
        </p:txBody>
      </p:sp>
    </p:spTree>
    <p:extLst>
      <p:ext uri="{BB962C8B-B14F-4D97-AF65-F5344CB8AC3E}">
        <p14:creationId xmlns:p14="http://schemas.microsoft.com/office/powerpoint/2010/main" val="331418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through reactions</a:t>
            </a:r>
            <a:endParaRPr lang="en-US" b="1" dirty="0"/>
          </a:p>
        </p:txBody>
      </p:sp>
      <p:sp>
        <p:nvSpPr>
          <p:cNvPr id="3" name="Content Placeholder 2"/>
          <p:cNvSpPr>
            <a:spLocks noGrp="1"/>
          </p:cNvSpPr>
          <p:nvPr>
            <p:ph idx="1"/>
          </p:nvPr>
        </p:nvSpPr>
        <p:spPr/>
        <p:txBody>
          <a:bodyPr>
            <a:normAutofit fontScale="92500" lnSpcReduction="20000"/>
          </a:bodyPr>
          <a:lstStyle/>
          <a:p>
            <a:r>
              <a:rPr lang="en-US" sz="3500" dirty="0" smtClean="0"/>
              <a:t>Supervisor Decision Tree</a:t>
            </a:r>
          </a:p>
          <a:p>
            <a:pPr lvl="1"/>
            <a:r>
              <a:rPr lang="en-US" sz="3000" dirty="0" smtClean="0"/>
              <a:t>Awareness of reaction</a:t>
            </a:r>
          </a:p>
          <a:p>
            <a:pPr lvl="1"/>
            <a:r>
              <a:rPr lang="en-US" sz="3000" dirty="0" smtClean="0"/>
              <a:t>Identification of its source</a:t>
            </a:r>
          </a:p>
          <a:p>
            <a:pPr lvl="1"/>
            <a:r>
              <a:rPr lang="en-US" sz="3000" dirty="0" smtClean="0"/>
              <a:t>Relevance to the current supervision</a:t>
            </a:r>
          </a:p>
          <a:p>
            <a:pPr lvl="1"/>
            <a:r>
              <a:rPr lang="en-US" sz="3000" dirty="0" smtClean="0"/>
              <a:t>Appropriate use of the reaction in the current supervision</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Counselman &amp; Abernathy (2011)</a:t>
            </a:r>
            <a:endParaRPr lang="en-US" dirty="0"/>
          </a:p>
        </p:txBody>
      </p:sp>
    </p:spTree>
    <p:extLst>
      <p:ext uri="{BB962C8B-B14F-4D97-AF65-F5344CB8AC3E}">
        <p14:creationId xmlns:p14="http://schemas.microsoft.com/office/powerpoint/2010/main" val="3424256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466</TotalTime>
  <Words>1330</Words>
  <Application>Microsoft Office PowerPoint</Application>
  <PresentationFormat>Widescreen</PresentationFormat>
  <Paragraphs>183</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Calibri Light</vt:lpstr>
      <vt:lpstr>Times New Roman</vt:lpstr>
      <vt:lpstr>Retrospect</vt:lpstr>
      <vt:lpstr>Peer Supervision for Licensed Supervisors: An Emotion and Supervisor Focused Model</vt:lpstr>
      <vt:lpstr>Overview</vt:lpstr>
      <vt:lpstr>PowerPoint Presentation</vt:lpstr>
      <vt:lpstr>PowerPoint Presentation</vt:lpstr>
      <vt:lpstr>Why a different model? </vt:lpstr>
      <vt:lpstr>PowerPoint Presentation</vt:lpstr>
      <vt:lpstr>PowerPoint Presentation</vt:lpstr>
      <vt:lpstr>PowerPoint Presentation</vt:lpstr>
      <vt:lpstr>Working through reactions</vt:lpstr>
      <vt:lpstr>PowerPoint Presentation</vt:lpstr>
      <vt:lpstr>History of the model</vt:lpstr>
      <vt:lpstr>PowerPoint Presentation</vt:lpstr>
      <vt:lpstr>PowerPoint Presentation</vt:lpstr>
      <vt:lpstr>PowerPoint Presentation</vt:lpstr>
      <vt:lpstr>PowerPoint Presentation</vt:lpstr>
      <vt:lpstr>PowerPoint Presentation</vt:lpstr>
      <vt:lpstr>Fishbowl Enactment</vt:lpstr>
      <vt:lpstr>Reactions</vt:lpstr>
      <vt:lpstr>Themes from the Sup of Sup Survey (16 respondents)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UF Counseling and Wellness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Supervision of Supervision: A Supervisor Affect Focused Model</dc:title>
  <dc:creator>MAYNARD-PEMBA, NATASHA</dc:creator>
  <cp:lastModifiedBy>MAYNARD-PEMBA, NATASHA</cp:lastModifiedBy>
  <cp:revision>50</cp:revision>
  <dcterms:created xsi:type="dcterms:W3CDTF">2016-09-06T04:44:22Z</dcterms:created>
  <dcterms:modified xsi:type="dcterms:W3CDTF">2016-09-12T23:23:22Z</dcterms:modified>
</cp:coreProperties>
</file>