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0"/>
  </p:handout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01F3D-297D-4E3B-A348-2EEBE60F4408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383D3-7979-47AB-8868-A06B0A04D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00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7E9-C770-44A8-A53F-B6E598EDB48E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94D1-831D-43F7-ABB4-AF8972D9F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7E9-C770-44A8-A53F-B6E598EDB48E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94D1-831D-43F7-ABB4-AF8972D9F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7E9-C770-44A8-A53F-B6E598EDB48E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94D1-831D-43F7-ABB4-AF8972D9F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7E9-C770-44A8-A53F-B6E598EDB48E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94D1-831D-43F7-ABB4-AF8972D9F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7E9-C770-44A8-A53F-B6E598EDB48E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94D1-831D-43F7-ABB4-AF8972D9F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7E9-C770-44A8-A53F-B6E598EDB48E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94D1-831D-43F7-ABB4-AF8972D9F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7E9-C770-44A8-A53F-B6E598EDB48E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94D1-831D-43F7-ABB4-AF8972D9F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7E9-C770-44A8-A53F-B6E598EDB48E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94D1-831D-43F7-ABB4-AF8972D9F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7E9-C770-44A8-A53F-B6E598EDB48E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94D1-831D-43F7-ABB4-AF8972D9F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7E9-C770-44A8-A53F-B6E598EDB48E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94D1-831D-43F7-ABB4-AF8972D9F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87E9-C770-44A8-A53F-B6E598EDB48E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94D1-831D-43F7-ABB4-AF8972D9FE82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F7087E9-C770-44A8-A53F-B6E598EDB48E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83AE94D1-831D-43F7-ABB4-AF8972D9FE82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00"/>
            <a:ext cx="7117180" cy="1470025"/>
          </a:xfrm>
        </p:spPr>
        <p:txBody>
          <a:bodyPr/>
          <a:lstStyle/>
          <a:p>
            <a:r>
              <a:rPr lang="en-US" sz="7200" dirty="0" smtClean="0"/>
              <a:t>Passages: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8000"/>
            <a:ext cx="7117180" cy="861420"/>
          </a:xfrm>
        </p:spPr>
        <p:txBody>
          <a:bodyPr>
            <a:noAutofit/>
          </a:bodyPr>
          <a:lstStyle/>
          <a:p>
            <a:r>
              <a:rPr lang="en-US" sz="3200" dirty="0"/>
              <a:t>The Process of Training Director </a:t>
            </a:r>
            <a:endParaRPr lang="en-US" sz="3200" dirty="0" smtClean="0"/>
          </a:p>
          <a:p>
            <a:r>
              <a:rPr lang="en-US" sz="3200" dirty="0" smtClean="0"/>
              <a:t>Professional </a:t>
            </a:r>
            <a:r>
              <a:rPr lang="en-US" sz="3200" dirty="0"/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32016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125113" cy="924475"/>
          </a:xfrm>
        </p:spPr>
        <p:txBody>
          <a:bodyPr/>
          <a:lstStyle/>
          <a:p>
            <a:r>
              <a:rPr lang="en-US" sz="3600" dirty="0" smtClean="0"/>
              <a:t>CE Program Objectives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600200"/>
            <a:ext cx="7753557" cy="4876799"/>
          </a:xfrm>
        </p:spPr>
        <p:txBody>
          <a:bodyPr/>
          <a:lstStyle/>
          <a:p>
            <a:r>
              <a:rPr lang="en-US" sz="2000" dirty="0"/>
              <a:t>Learning Objective 1: </a:t>
            </a:r>
            <a:endParaRPr lang="en-US" sz="2000" dirty="0" smtClean="0"/>
          </a:p>
          <a:p>
            <a:pPr lvl="1"/>
            <a:r>
              <a:rPr lang="en-US" sz="2000" dirty="0" smtClean="0"/>
              <a:t>Participants </a:t>
            </a:r>
            <a:r>
              <a:rPr lang="en-US" sz="2000" dirty="0"/>
              <a:t>will identify the stage that is most relevant to them using the Passages stage model for Training Directors.   </a:t>
            </a:r>
          </a:p>
          <a:p>
            <a:r>
              <a:rPr lang="en-US" sz="2000" dirty="0"/>
              <a:t>Learning Objective 2: </a:t>
            </a:r>
            <a:endParaRPr lang="en-US" sz="2000" dirty="0" smtClean="0"/>
          </a:p>
          <a:p>
            <a:pPr lvl="1"/>
            <a:r>
              <a:rPr lang="en-US" sz="2000" dirty="0" smtClean="0"/>
              <a:t>Participants </a:t>
            </a:r>
            <a:r>
              <a:rPr lang="en-US" sz="2000" dirty="0"/>
              <a:t>will discuss experiences and factors associated with a particular stage with others who self‐identify as being in that same stage.   </a:t>
            </a:r>
          </a:p>
          <a:p>
            <a:r>
              <a:rPr lang="en-US" sz="2000" dirty="0"/>
              <a:t>Learning Objective 3: </a:t>
            </a:r>
            <a:endParaRPr lang="en-US" sz="2000" dirty="0" smtClean="0"/>
          </a:p>
          <a:p>
            <a:pPr lvl="1"/>
            <a:r>
              <a:rPr lang="en-US" sz="2000" dirty="0" smtClean="0"/>
              <a:t>Participants </a:t>
            </a:r>
            <a:r>
              <a:rPr lang="en-US" sz="2000" dirty="0"/>
              <a:t>will discuss experiences and factors that would contribute to remaining in the same stage or moving into another stage.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84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/>
          <a:lstStyle/>
          <a:p>
            <a:r>
              <a:rPr lang="en-US" sz="4400" dirty="0" smtClean="0"/>
              <a:t>Developmental Statuses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219201"/>
            <a:ext cx="7125112" cy="5257800"/>
          </a:xfrm>
        </p:spPr>
        <p:txBody>
          <a:bodyPr/>
          <a:lstStyle/>
          <a:p>
            <a:r>
              <a:rPr lang="en-US" sz="3200" dirty="0" smtClean="0"/>
              <a:t>Entry/New Training Director</a:t>
            </a:r>
          </a:p>
          <a:p>
            <a:r>
              <a:rPr lang="en-US" sz="3200" dirty="0" smtClean="0"/>
              <a:t>Identity/Immersion</a:t>
            </a:r>
          </a:p>
          <a:p>
            <a:r>
              <a:rPr lang="en-US" sz="3200" dirty="0" smtClean="0"/>
              <a:t>Doubt</a:t>
            </a:r>
          </a:p>
          <a:p>
            <a:r>
              <a:rPr lang="en-US" sz="3200" dirty="0" smtClean="0"/>
              <a:t>Re-immersion</a:t>
            </a:r>
          </a:p>
          <a:p>
            <a:r>
              <a:rPr lang="en-US" sz="3200" dirty="0" smtClean="0"/>
              <a:t>Continuously Evolving</a:t>
            </a:r>
          </a:p>
          <a:p>
            <a:r>
              <a:rPr lang="en-US" sz="3200" dirty="0" smtClean="0"/>
              <a:t>Exit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924475"/>
          </a:xfrm>
        </p:spPr>
        <p:txBody>
          <a:bodyPr/>
          <a:lstStyle/>
          <a:p>
            <a:r>
              <a:rPr lang="en-US" sz="4000" dirty="0" smtClean="0"/>
              <a:t>The Developmenta</a:t>
            </a:r>
            <a:r>
              <a:rPr lang="en-US" sz="4000" dirty="0"/>
              <a:t>l</a:t>
            </a:r>
            <a:r>
              <a:rPr lang="en-US" sz="4000" dirty="0" smtClean="0"/>
              <a:t> Journey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219200"/>
            <a:ext cx="7753557" cy="5105399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Entry</a:t>
            </a:r>
            <a:r>
              <a:rPr lang="en-US" sz="2400" dirty="0" smtClean="0"/>
              <a:t>: First </a:t>
            </a:r>
            <a:r>
              <a:rPr lang="en-US" sz="2400" dirty="0"/>
              <a:t>f</a:t>
            </a:r>
            <a:r>
              <a:rPr lang="en-US" sz="2400" dirty="0" smtClean="0"/>
              <a:t>ew years, making the transition to the role &amp; responsibilities</a:t>
            </a:r>
          </a:p>
          <a:p>
            <a:r>
              <a:rPr lang="en-US" sz="2400" b="1" dirty="0" smtClean="0"/>
              <a:t>Identity/Immersion</a:t>
            </a:r>
            <a:r>
              <a:rPr lang="en-US" sz="2400" dirty="0" smtClean="0"/>
              <a:t>: Getting </a:t>
            </a:r>
            <a:r>
              <a:rPr lang="en-US" sz="2400" dirty="0"/>
              <a:t>m</a:t>
            </a:r>
            <a:r>
              <a:rPr lang="en-US" sz="2400" dirty="0" smtClean="0"/>
              <a:t>ore </a:t>
            </a:r>
            <a:r>
              <a:rPr lang="en-US" sz="2400" dirty="0"/>
              <a:t>c</a:t>
            </a:r>
            <a:r>
              <a:rPr lang="en-US" sz="2400" dirty="0" smtClean="0"/>
              <a:t>omfortable &amp; </a:t>
            </a:r>
            <a:r>
              <a:rPr lang="en-US" sz="2400" dirty="0"/>
              <a:t>k</a:t>
            </a:r>
            <a:r>
              <a:rPr lang="en-US" sz="2400" dirty="0" smtClean="0"/>
              <a:t>nowledgeable, becoming </a:t>
            </a:r>
            <a:r>
              <a:rPr lang="en-US" sz="2400" dirty="0"/>
              <a:t>m</a:t>
            </a:r>
            <a:r>
              <a:rPr lang="en-US" sz="2400" dirty="0" smtClean="0"/>
              <a:t>ore involved in ACCTA &amp;/or other organizations</a:t>
            </a:r>
          </a:p>
          <a:p>
            <a:r>
              <a:rPr lang="en-US" sz="2400" b="1" dirty="0" smtClean="0"/>
              <a:t>Doubt</a:t>
            </a:r>
            <a:r>
              <a:rPr lang="en-US" sz="2400" dirty="0" smtClean="0"/>
              <a:t>: Facing challenges, uncertainty, questioning costs &amp; benefits, feelings of burn out</a:t>
            </a:r>
          </a:p>
          <a:p>
            <a:r>
              <a:rPr lang="en-US" sz="2400" b="1" dirty="0" smtClean="0"/>
              <a:t>Re-immersion</a:t>
            </a:r>
            <a:r>
              <a:rPr lang="en-US" sz="2400" dirty="0" smtClean="0"/>
              <a:t>: Reinvesting in role, utilizing experience gained over time</a:t>
            </a:r>
          </a:p>
          <a:p>
            <a:r>
              <a:rPr lang="en-US" sz="2400" b="1" dirty="0" smtClean="0"/>
              <a:t>Continuously Evolving</a:t>
            </a:r>
            <a:r>
              <a:rPr lang="en-US" sz="2400" dirty="0" smtClean="0"/>
              <a:t>: Committing to role long-term, mentoring others, assuming leadership roles (in ACCTA, regionally, nationally)</a:t>
            </a:r>
          </a:p>
          <a:p>
            <a:r>
              <a:rPr lang="en-US" sz="2400" b="1" dirty="0" smtClean="0"/>
              <a:t>Exit</a:t>
            </a:r>
            <a:r>
              <a:rPr lang="en-US" sz="2400" dirty="0" smtClean="0"/>
              <a:t>: Deciding to end </a:t>
            </a:r>
            <a:r>
              <a:rPr lang="en-US" sz="2400" dirty="0"/>
              <a:t>t</a:t>
            </a:r>
            <a:r>
              <a:rPr lang="en-US" sz="2400" dirty="0" smtClean="0"/>
              <a:t>ime as TD &amp;/or retire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19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125113" cy="924475"/>
          </a:xfrm>
        </p:spPr>
        <p:txBody>
          <a:bodyPr/>
          <a:lstStyle/>
          <a:p>
            <a:r>
              <a:rPr lang="en-US" sz="4400" dirty="0" smtClean="0"/>
              <a:t>Break Out Discussions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125112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Groups formed based on how you self-identify</a:t>
            </a:r>
          </a:p>
          <a:p>
            <a:pPr lvl="1"/>
            <a:r>
              <a:rPr lang="en-US" sz="2400" dirty="0" smtClean="0"/>
              <a:t>Other discussion group topics?</a:t>
            </a:r>
          </a:p>
          <a:p>
            <a:r>
              <a:rPr lang="en-US" sz="2400" dirty="0" smtClean="0"/>
              <a:t>Groups no larger than 10-12</a:t>
            </a:r>
          </a:p>
          <a:p>
            <a:r>
              <a:rPr lang="en-US" sz="2400" dirty="0" smtClean="0"/>
              <a:t>Begin with brief introductions, decision to attend particular group</a:t>
            </a:r>
          </a:p>
          <a:p>
            <a:r>
              <a:rPr lang="en-US" sz="2400" dirty="0" smtClean="0"/>
              <a:t>Use prompting questions or don’t to get discussion started</a:t>
            </a:r>
          </a:p>
          <a:p>
            <a:r>
              <a:rPr lang="en-US" sz="2400" dirty="0" smtClean="0"/>
              <a:t>Be mindful of time, allow space for others to share, check-in about transitions to new topics</a:t>
            </a:r>
          </a:p>
        </p:txBody>
      </p:sp>
    </p:spTree>
    <p:extLst>
      <p:ext uri="{BB962C8B-B14F-4D97-AF65-F5344CB8AC3E}">
        <p14:creationId xmlns:p14="http://schemas.microsoft.com/office/powerpoint/2010/main" val="35880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Other possible groups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524957" cy="405143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Seeking accreditation</a:t>
            </a:r>
          </a:p>
          <a:p>
            <a:r>
              <a:rPr lang="en-US" sz="2800" dirty="0" smtClean="0"/>
              <a:t>Working </a:t>
            </a:r>
            <a:r>
              <a:rPr lang="en-US" sz="2800" dirty="0"/>
              <a:t>on remediation </a:t>
            </a:r>
            <a:r>
              <a:rPr lang="en-US" sz="2800" dirty="0" smtClean="0"/>
              <a:t>plans</a:t>
            </a:r>
          </a:p>
          <a:p>
            <a:r>
              <a:rPr lang="en-US" sz="2800" dirty="0" smtClean="0"/>
              <a:t>Working </a:t>
            </a:r>
            <a:r>
              <a:rPr lang="en-US" sz="2800" dirty="0"/>
              <a:t>with challenging </a:t>
            </a:r>
            <a:r>
              <a:rPr lang="en-US" sz="2800" dirty="0" smtClean="0"/>
              <a:t>staff</a:t>
            </a:r>
          </a:p>
          <a:p>
            <a:r>
              <a:rPr lang="en-US" sz="2800" dirty="0" smtClean="0"/>
              <a:t>Difficulties </a:t>
            </a:r>
            <a:r>
              <a:rPr lang="en-US" sz="2800" dirty="0"/>
              <a:t>with senior staff</a:t>
            </a:r>
          </a:p>
          <a:p>
            <a:r>
              <a:rPr lang="en-US" sz="2800" dirty="0"/>
              <a:t>Difficulties with </a:t>
            </a:r>
            <a:r>
              <a:rPr lang="en-US" sz="2800" dirty="0" smtClean="0"/>
              <a:t>Directors/Admin </a:t>
            </a:r>
            <a:r>
              <a:rPr lang="en-US" sz="2800" dirty="0"/>
              <a:t>staff</a:t>
            </a:r>
          </a:p>
          <a:p>
            <a:r>
              <a:rPr lang="en-US" sz="2800" dirty="0"/>
              <a:t>Ready for retirement or to leave TD </a:t>
            </a:r>
            <a:r>
              <a:rPr lang="en-US" sz="2800" dirty="0" smtClean="0"/>
              <a:t>role</a:t>
            </a:r>
          </a:p>
          <a:p>
            <a:r>
              <a:rPr lang="en-US" sz="2800" dirty="0" smtClean="0"/>
              <a:t>Working in an integrated center</a:t>
            </a:r>
          </a:p>
          <a:p>
            <a:r>
              <a:rPr lang="en-US" sz="2800" i="1" dirty="0" smtClean="0"/>
              <a:t>Other suggestions?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73515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20000" cy="924475"/>
          </a:xfrm>
        </p:spPr>
        <p:txBody>
          <a:bodyPr/>
          <a:lstStyle/>
          <a:p>
            <a:r>
              <a:rPr lang="en-US" sz="4000" dirty="0" smtClean="0"/>
              <a:t>Other Things to Consider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219200"/>
            <a:ext cx="7125112" cy="5257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600" dirty="0" smtClean="0"/>
              <a:t>Identify themes and ways to build on strengths/progress, address concerns/challenges</a:t>
            </a:r>
          </a:p>
          <a:p>
            <a:r>
              <a:rPr lang="en-US" sz="2600" dirty="0" smtClean="0"/>
              <a:t>Exchange names and emails for follow up in the year ahead</a:t>
            </a:r>
          </a:p>
          <a:p>
            <a:pPr lvl="1"/>
            <a:r>
              <a:rPr lang="en-US" sz="2600" dirty="0"/>
              <a:t>A mini-</a:t>
            </a:r>
            <a:r>
              <a:rPr lang="en-US" sz="2600" dirty="0" err="1"/>
              <a:t>listserve</a:t>
            </a:r>
            <a:r>
              <a:rPr lang="en-US" sz="2600" dirty="0"/>
              <a:t> for your group or a way to follow up on an individual </a:t>
            </a:r>
            <a:r>
              <a:rPr lang="en-US" sz="2600" dirty="0" smtClean="0"/>
              <a:t>basis</a:t>
            </a:r>
          </a:p>
          <a:p>
            <a:pPr marL="342900" lvl="1" indent="-342900"/>
            <a:r>
              <a:rPr lang="en-US" sz="2600" dirty="0" smtClean="0"/>
              <a:t>Opportunity for groups to identify </a:t>
            </a:r>
            <a:r>
              <a:rPr lang="en-US" sz="2600" dirty="0"/>
              <a:t>future questions or concerns </a:t>
            </a:r>
            <a:r>
              <a:rPr lang="en-US" sz="2600" dirty="0" smtClean="0"/>
              <a:t>for ACCTA leadership or via ACCTA listserv</a:t>
            </a:r>
            <a:endParaRPr lang="en-US" sz="2600" dirty="0"/>
          </a:p>
          <a:p>
            <a:endParaRPr lang="en-US" sz="24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85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125113" cy="924475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334001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Barón</a:t>
            </a:r>
            <a:r>
              <a:rPr lang="en-US" dirty="0"/>
              <a:t>, A., </a:t>
            </a:r>
            <a:r>
              <a:rPr lang="en-US" dirty="0" err="1"/>
              <a:t>Sekel</a:t>
            </a:r>
            <a:r>
              <a:rPr lang="en-US" dirty="0"/>
              <a:t>, A., Stott, F. (1984). Early career issues for counseling center psychologists: The first six years. The Counseling Psychologist, 12(1), 121-125.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Lamb, D., Anderson, S., Rapp, D., </a:t>
            </a:r>
            <a:r>
              <a:rPr lang="en-US" dirty="0" err="1"/>
              <a:t>Rathnow</a:t>
            </a:r>
            <a:r>
              <a:rPr lang="en-US" dirty="0"/>
              <a:t>, S., &amp; </a:t>
            </a:r>
            <a:r>
              <a:rPr lang="en-US" dirty="0" err="1"/>
              <a:t>Sesan</a:t>
            </a:r>
            <a:r>
              <a:rPr lang="en-US" dirty="0"/>
              <a:t>, R. (1986). Perspectives on an internship: The passages of training directors during the internship year. Professional Psychology: Research and Practice, 17(2), 100-105.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Lamb, D., </a:t>
            </a:r>
            <a:r>
              <a:rPr lang="en-US" dirty="0" err="1"/>
              <a:t>Roehlke</a:t>
            </a:r>
            <a:r>
              <a:rPr lang="en-US" dirty="0"/>
              <a:t>, H., &amp; Butler, A. (1986). Passages of psychologists: Career stages of intern- ship directors. Professional Psychology: Research and Practice, 17(2), 158-160.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Wachowiak</a:t>
            </a:r>
            <a:r>
              <a:rPr lang="en-US" dirty="0"/>
              <a:t>, D., Bauer, G., &amp; Simon, R. (1979). Passages: Career ladders for college </a:t>
            </a:r>
            <a:r>
              <a:rPr lang="en-US" dirty="0" err="1"/>
              <a:t>coun</a:t>
            </a:r>
            <a:r>
              <a:rPr lang="en-US" dirty="0"/>
              <a:t>- </a:t>
            </a:r>
            <a:r>
              <a:rPr lang="en-US" dirty="0" err="1"/>
              <a:t>seling</a:t>
            </a:r>
            <a:r>
              <a:rPr lang="en-US" dirty="0"/>
              <a:t> center psychologists. Professional Psychology: Research and Practice, 10(1), 723-731.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46592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236</TotalTime>
  <Words>455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Autumn</vt:lpstr>
      <vt:lpstr>Passages:</vt:lpstr>
      <vt:lpstr>CE Program Objectives</vt:lpstr>
      <vt:lpstr>Developmental Statuses</vt:lpstr>
      <vt:lpstr>The Developmental Journey</vt:lpstr>
      <vt:lpstr>Break Out Discussions</vt:lpstr>
      <vt:lpstr>Other possible groups</vt:lpstr>
      <vt:lpstr>Other Things to Consider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Passages Through ACCTA:</dc:title>
  <dc:creator>Owner</dc:creator>
  <cp:lastModifiedBy>Dr. Carmen Cruz</cp:lastModifiedBy>
  <cp:revision>36</cp:revision>
  <cp:lastPrinted>2015-09-28T22:46:35Z</cp:lastPrinted>
  <dcterms:created xsi:type="dcterms:W3CDTF">2013-09-15T16:52:32Z</dcterms:created>
  <dcterms:modified xsi:type="dcterms:W3CDTF">2016-08-15T22:05:32Z</dcterms:modified>
</cp:coreProperties>
</file>