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9"/>
  </p:notesMasterIdLst>
  <p:sldIdLst>
    <p:sldId id="256" r:id="rId2"/>
    <p:sldId id="292" r:id="rId3"/>
    <p:sldId id="293" r:id="rId4"/>
    <p:sldId id="259" r:id="rId5"/>
    <p:sldId id="260" r:id="rId6"/>
    <p:sldId id="261" r:id="rId7"/>
    <p:sldId id="257" r:id="rId8"/>
    <p:sldId id="264" r:id="rId9"/>
    <p:sldId id="291" r:id="rId10"/>
    <p:sldId id="258"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97" r:id="rId26"/>
    <p:sldId id="298" r:id="rId27"/>
    <p:sldId id="299" r:id="rId28"/>
    <p:sldId id="300" r:id="rId29"/>
    <p:sldId id="301" r:id="rId30"/>
    <p:sldId id="302" r:id="rId31"/>
    <p:sldId id="303" r:id="rId32"/>
    <p:sldId id="304" r:id="rId33"/>
    <p:sldId id="305" r:id="rId34"/>
    <p:sldId id="306" r:id="rId35"/>
    <p:sldId id="294" r:id="rId36"/>
    <p:sldId id="290" r:id="rId37"/>
    <p:sldId id="295"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1965274-AE2E-4F4D-8A82-4D4CFC476C9A}">
          <p14:sldIdLst>
            <p14:sldId id="256"/>
            <p14:sldId id="292"/>
            <p14:sldId id="293"/>
            <p14:sldId id="259"/>
            <p14:sldId id="260"/>
            <p14:sldId id="261"/>
            <p14:sldId id="257"/>
          </p14:sldIdLst>
        </p14:section>
        <p14:section name="Untitled Section" id="{B583F2BE-4F52-4CCF-81CC-0F6E8CBC7AD8}">
          <p14:sldIdLst>
            <p14:sldId id="264"/>
            <p14:sldId id="291"/>
            <p14:sldId id="258"/>
            <p14:sldId id="266"/>
            <p14:sldId id="267"/>
            <p14:sldId id="268"/>
            <p14:sldId id="269"/>
            <p14:sldId id="270"/>
            <p14:sldId id="271"/>
            <p14:sldId id="272"/>
            <p14:sldId id="273"/>
            <p14:sldId id="274"/>
            <p14:sldId id="275"/>
            <p14:sldId id="276"/>
            <p14:sldId id="277"/>
            <p14:sldId id="278"/>
            <p14:sldId id="279"/>
            <p14:sldId id="297"/>
            <p14:sldId id="298"/>
            <p14:sldId id="299"/>
            <p14:sldId id="300"/>
            <p14:sldId id="301"/>
            <p14:sldId id="302"/>
            <p14:sldId id="303"/>
            <p14:sldId id="304"/>
            <p14:sldId id="305"/>
            <p14:sldId id="306"/>
            <p14:sldId id="294"/>
            <p14:sldId id="290"/>
            <p14:sldId id="29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5" d="100"/>
          <a:sy n="115" d="100"/>
        </p:scale>
        <p:origin x="37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B00F66-AFF4-4A5F-8EE7-DB92C1D8086C}" type="datetimeFigureOut">
              <a:rPr lang="en-US" smtClean="0"/>
              <a:t>9/9/2016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A321-7716-40F6-B7A5-6115588D85E0}" type="slidenum">
              <a:rPr lang="en-US" smtClean="0"/>
              <a:t>‹#›</a:t>
            </a:fld>
            <a:endParaRPr lang="en-US"/>
          </a:p>
        </p:txBody>
      </p:sp>
    </p:spTree>
    <p:extLst>
      <p:ext uri="{BB962C8B-B14F-4D97-AF65-F5344CB8AC3E}">
        <p14:creationId xmlns:p14="http://schemas.microsoft.com/office/powerpoint/2010/main" val="1644219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Have</a:t>
            </a:r>
            <a:r>
              <a:rPr lang="en-US" baseline="0" dirty="0" smtClean="0"/>
              <a:t> you heard of the drinking game “”Never Have I Ever?” One person names an experience and everyone who has ever done the thing has to take a drink.</a:t>
            </a:r>
            <a:endParaRPr lang="en-US" dirty="0"/>
          </a:p>
        </p:txBody>
      </p:sp>
      <p:sp>
        <p:nvSpPr>
          <p:cNvPr id="4" name="Slide Number Placeholder 3"/>
          <p:cNvSpPr>
            <a:spLocks noGrp="1"/>
          </p:cNvSpPr>
          <p:nvPr>
            <p:ph type="sldNum" sz="quarter" idx="10"/>
          </p:nvPr>
        </p:nvSpPr>
        <p:spPr/>
        <p:txBody>
          <a:bodyPr/>
          <a:lstStyle/>
          <a:p>
            <a:fld id="{CCDBE597-9E6D-4B72-9ECF-D0FC11DD064B}" type="slidenum">
              <a:rPr lang="en-US" smtClean="0"/>
              <a:t>12</a:t>
            </a:fld>
            <a:endParaRPr lang="en-US"/>
          </a:p>
        </p:txBody>
      </p:sp>
    </p:spTree>
    <p:extLst>
      <p:ext uri="{BB962C8B-B14F-4D97-AF65-F5344CB8AC3E}">
        <p14:creationId xmlns:p14="http://schemas.microsoft.com/office/powerpoint/2010/main" val="25013518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Numerous books</a:t>
            </a:r>
            <a:r>
              <a:rPr lang="en-US" baseline="0" dirty="0" smtClean="0"/>
              <a:t> and articles give tips of “how to have it all”, so why aren’t we all “balanced” yet?</a:t>
            </a:r>
            <a:endParaRPr lang="en-US" dirty="0"/>
          </a:p>
        </p:txBody>
      </p:sp>
      <p:sp>
        <p:nvSpPr>
          <p:cNvPr id="4" name="Slide Number Placeholder 3"/>
          <p:cNvSpPr>
            <a:spLocks noGrp="1"/>
          </p:cNvSpPr>
          <p:nvPr>
            <p:ph type="sldNum" sz="quarter" idx="10"/>
          </p:nvPr>
        </p:nvSpPr>
        <p:spPr/>
        <p:txBody>
          <a:bodyPr/>
          <a:lstStyle/>
          <a:p>
            <a:fld id="{CCDBE597-9E6D-4B72-9ECF-D0FC11DD064B}" type="slidenum">
              <a:rPr lang="en-US" smtClean="0"/>
              <a:t>16</a:t>
            </a:fld>
            <a:endParaRPr lang="en-US"/>
          </a:p>
        </p:txBody>
      </p:sp>
    </p:spTree>
    <p:extLst>
      <p:ext uri="{BB962C8B-B14F-4D97-AF65-F5344CB8AC3E}">
        <p14:creationId xmlns:p14="http://schemas.microsoft.com/office/powerpoint/2010/main" val="3216651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Examine the presumptions</a:t>
            </a:r>
            <a:r>
              <a:rPr lang="en-US" baseline="0" dirty="0" smtClean="0"/>
              <a:t> of work-life balance – is it really attainable or does it cause more guilt when we don’t achieve it?</a:t>
            </a:r>
            <a:endParaRPr lang="en-US" dirty="0"/>
          </a:p>
        </p:txBody>
      </p:sp>
      <p:sp>
        <p:nvSpPr>
          <p:cNvPr id="4" name="Slide Number Placeholder 3"/>
          <p:cNvSpPr>
            <a:spLocks noGrp="1"/>
          </p:cNvSpPr>
          <p:nvPr>
            <p:ph type="sldNum" sz="quarter" idx="10"/>
          </p:nvPr>
        </p:nvSpPr>
        <p:spPr/>
        <p:txBody>
          <a:bodyPr/>
          <a:lstStyle/>
          <a:p>
            <a:fld id="{CCDBE597-9E6D-4B72-9ECF-D0FC11DD064B}" type="slidenum">
              <a:rPr lang="en-US" smtClean="0"/>
              <a:t>17</a:t>
            </a:fld>
            <a:endParaRPr lang="en-US"/>
          </a:p>
        </p:txBody>
      </p:sp>
    </p:spTree>
    <p:extLst>
      <p:ext uri="{BB962C8B-B14F-4D97-AF65-F5344CB8AC3E}">
        <p14:creationId xmlns:p14="http://schemas.microsoft.com/office/powerpoint/2010/main" val="123691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coping strategies</a:t>
            </a:r>
            <a:r>
              <a:rPr lang="en-US" baseline="0" dirty="0" smtClean="0"/>
              <a:t> are always good, the specific ones used or the amount of time or energy devoted to each may change according to ebb and flow in your work and personal life.</a:t>
            </a:r>
            <a:endParaRPr lang="en-US" dirty="0"/>
          </a:p>
        </p:txBody>
      </p:sp>
      <p:sp>
        <p:nvSpPr>
          <p:cNvPr id="4" name="Slide Number Placeholder 3"/>
          <p:cNvSpPr>
            <a:spLocks noGrp="1"/>
          </p:cNvSpPr>
          <p:nvPr>
            <p:ph type="sldNum" sz="quarter" idx="10"/>
          </p:nvPr>
        </p:nvSpPr>
        <p:spPr/>
        <p:txBody>
          <a:bodyPr/>
          <a:lstStyle/>
          <a:p>
            <a:fld id="{CCDBE597-9E6D-4B72-9ECF-D0FC11DD064B}" type="slidenum">
              <a:rPr lang="en-US" smtClean="0"/>
              <a:t>19</a:t>
            </a:fld>
            <a:endParaRPr lang="en-US"/>
          </a:p>
        </p:txBody>
      </p:sp>
    </p:spTree>
    <p:extLst>
      <p:ext uri="{BB962C8B-B14F-4D97-AF65-F5344CB8AC3E}">
        <p14:creationId xmlns:p14="http://schemas.microsoft.com/office/powerpoint/2010/main" val="20817839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9/9/2016</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9/9/2016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9/9/2016</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apps.apa.org/accredcomment/commentNew.aspx" TargetMode="External"/><Relationship Id="rId2" Type="http://schemas.openxmlformats.org/officeDocument/2006/relationships/hyperlink" Target="http://www.apa.org/ethics/code/principles.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hyperlink" Target="http://www.apa.org/practice/resources/assistance/acca-toolkit.pdf"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Leading by Example:  </a:t>
            </a:r>
            <a:br>
              <a:rPr lang="en-US" dirty="0" smtClean="0"/>
            </a:br>
            <a:r>
              <a:rPr lang="en-US" dirty="0" smtClean="0"/>
              <a:t>Training Directors as models of self-care</a:t>
            </a:r>
            <a:endParaRPr lang="en-US" dirty="0"/>
          </a:p>
        </p:txBody>
      </p:sp>
      <p:sp>
        <p:nvSpPr>
          <p:cNvPr id="3" name="Subtitle 2"/>
          <p:cNvSpPr>
            <a:spLocks noGrp="1"/>
          </p:cNvSpPr>
          <p:nvPr>
            <p:ph type="subTitle" idx="1"/>
          </p:nvPr>
        </p:nvSpPr>
        <p:spPr/>
        <p:txBody>
          <a:bodyPr/>
          <a:lstStyle/>
          <a:p>
            <a:r>
              <a:rPr lang="en-US" dirty="0" err="1" smtClean="0"/>
              <a:t>Cathye</a:t>
            </a:r>
            <a:r>
              <a:rPr lang="en-US" dirty="0" smtClean="0"/>
              <a:t> Griffin </a:t>
            </a:r>
            <a:r>
              <a:rPr lang="en-US" dirty="0" err="1" smtClean="0"/>
              <a:t>Betzel</a:t>
            </a:r>
            <a:endParaRPr lang="en-US" dirty="0" smtClean="0"/>
          </a:p>
          <a:p>
            <a:r>
              <a:rPr lang="en-US" dirty="0" smtClean="0"/>
              <a:t> Mack Bowers</a:t>
            </a:r>
          </a:p>
          <a:p>
            <a:r>
              <a:rPr lang="en-US" dirty="0" smtClean="0"/>
              <a:t>Daniela </a:t>
            </a:r>
            <a:r>
              <a:rPr lang="en-US" dirty="0" err="1" smtClean="0"/>
              <a:t>Linnebach</a:t>
            </a:r>
            <a:r>
              <a:rPr lang="en-US" dirty="0" smtClean="0"/>
              <a:t> </a:t>
            </a:r>
            <a:r>
              <a:rPr lang="en-US" dirty="0" err="1" smtClean="0"/>
              <a:t>Burnworth</a:t>
            </a:r>
            <a:endParaRPr lang="en-US" dirty="0"/>
          </a:p>
        </p:txBody>
      </p:sp>
    </p:spTree>
    <p:extLst>
      <p:ext uri="{BB962C8B-B14F-4D97-AF65-F5344CB8AC3E}">
        <p14:creationId xmlns:p14="http://schemas.microsoft.com/office/powerpoint/2010/main" val="18114856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Standards</a:t>
            </a:r>
            <a:endParaRPr lang="en-US" dirty="0"/>
          </a:p>
        </p:txBody>
      </p:sp>
      <p:sp>
        <p:nvSpPr>
          <p:cNvPr id="3" name="Content Placeholder 2"/>
          <p:cNvSpPr>
            <a:spLocks noGrp="1"/>
          </p:cNvSpPr>
          <p:nvPr>
            <p:ph idx="1"/>
          </p:nvPr>
        </p:nvSpPr>
        <p:spPr/>
        <p:txBody>
          <a:bodyPr>
            <a:normAutofit lnSpcReduction="10000"/>
          </a:bodyPr>
          <a:lstStyle/>
          <a:p>
            <a:r>
              <a:rPr lang="en-US" dirty="0"/>
              <a:t>Section 2 – Competence</a:t>
            </a:r>
          </a:p>
          <a:p>
            <a:pPr lvl="1"/>
            <a:r>
              <a:rPr lang="en-US" b="1" dirty="0"/>
              <a:t>2.06 Personal Problems and Conflicts </a:t>
            </a:r>
            <a:br>
              <a:rPr lang="en-US" b="1" dirty="0"/>
            </a:br>
            <a:r>
              <a:rPr lang="en-US" dirty="0"/>
              <a:t>(a) Psychologists refrain from initiating an activity when they know or should know that there is a substantial likelihood that their personal problems will prevent them from performing their work-related activities in a competent manner.</a:t>
            </a:r>
          </a:p>
          <a:p>
            <a:pPr lvl="1"/>
            <a:r>
              <a:rPr lang="en-US" dirty="0"/>
              <a:t>(b) When psychologists become aware of personal problems that may interfere with their performing work-related duties adequately, they take appropriate measures, such as obtaining professional consultation or assistance and determine whether they should limit, suspend or terminate their work-related duties.</a:t>
            </a:r>
          </a:p>
          <a:p>
            <a:pPr lvl="1"/>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646" y="734117"/>
            <a:ext cx="4019550" cy="285750"/>
          </a:xfrm>
          <a:prstGeom prst="rect">
            <a:avLst/>
          </a:prstGeom>
        </p:spPr>
      </p:pic>
    </p:spTree>
    <p:extLst>
      <p:ext uri="{BB962C8B-B14F-4D97-AF65-F5344CB8AC3E}">
        <p14:creationId xmlns:p14="http://schemas.microsoft.com/office/powerpoint/2010/main" val="14577584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Self care and Real life: The Balancing Act</a:t>
            </a:r>
          </a:p>
        </p:txBody>
      </p:sp>
      <p:sp>
        <p:nvSpPr>
          <p:cNvPr id="3" name="Subtitle 2"/>
          <p:cNvSpPr>
            <a:spLocks noGrp="1"/>
          </p:cNvSpPr>
          <p:nvPr>
            <p:ph type="subTitle" idx="1"/>
          </p:nvPr>
        </p:nvSpPr>
        <p:spPr/>
        <p:txBody>
          <a:bodyPr/>
          <a:lstStyle/>
          <a:p>
            <a:endParaRPr lang="en-US" dirty="0" smtClean="0"/>
          </a:p>
        </p:txBody>
      </p:sp>
    </p:spTree>
    <p:extLst>
      <p:ext uri="{BB962C8B-B14F-4D97-AF65-F5344CB8AC3E}">
        <p14:creationId xmlns:p14="http://schemas.microsoft.com/office/powerpoint/2010/main" val="25896831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48991"/>
            <a:ext cx="10131425" cy="1167685"/>
          </a:xfrm>
        </p:spPr>
        <p:txBody>
          <a:bodyPr/>
          <a:lstStyle/>
          <a:p>
            <a:r>
              <a:rPr lang="en-US" dirty="0" smtClean="0"/>
              <a:t>Never Have I ever…</a:t>
            </a:r>
            <a:endParaRPr lang="en-US" dirty="0"/>
          </a:p>
        </p:txBody>
      </p:sp>
      <p:sp>
        <p:nvSpPr>
          <p:cNvPr id="3" name="Content Placeholder 2"/>
          <p:cNvSpPr>
            <a:spLocks noGrp="1"/>
          </p:cNvSpPr>
          <p:nvPr>
            <p:ph idx="1"/>
          </p:nvPr>
        </p:nvSpPr>
        <p:spPr>
          <a:xfrm>
            <a:off x="685801" y="1244991"/>
            <a:ext cx="10131425" cy="5613009"/>
          </a:xfrm>
        </p:spPr>
        <p:txBody>
          <a:bodyPr>
            <a:normAutofit lnSpcReduction="10000"/>
          </a:bodyPr>
          <a:lstStyle/>
          <a:p>
            <a:r>
              <a:rPr lang="en-US" sz="2000" dirty="0" smtClean="0"/>
              <a:t>Stayed in the office after regular working hours to “catch up” or “get ahead”</a:t>
            </a:r>
          </a:p>
          <a:p>
            <a:r>
              <a:rPr lang="en-US" sz="2000" dirty="0" smtClean="0"/>
              <a:t>Worked at home the night before to finish preparing for the next day</a:t>
            </a:r>
          </a:p>
          <a:p>
            <a:r>
              <a:rPr lang="en-US" sz="2000" dirty="0" smtClean="0"/>
              <a:t>Sent work-related emails that were time stamped in the wee hours</a:t>
            </a:r>
          </a:p>
          <a:p>
            <a:r>
              <a:rPr lang="en-US" sz="2000" dirty="0"/>
              <a:t>Felt your eyelids drooping closed during a </a:t>
            </a:r>
            <a:r>
              <a:rPr lang="en-US" sz="2000" dirty="0" smtClean="0"/>
              <a:t>meeting</a:t>
            </a:r>
          </a:p>
          <a:p>
            <a:r>
              <a:rPr lang="en-US" sz="2000" dirty="0" smtClean="0"/>
              <a:t>Came to work when not feeling well</a:t>
            </a:r>
          </a:p>
          <a:p>
            <a:r>
              <a:rPr lang="en-US" sz="2000" dirty="0" smtClean="0"/>
              <a:t>Felt resentful (or envious) of a colleague who called in sick</a:t>
            </a:r>
          </a:p>
          <a:p>
            <a:r>
              <a:rPr lang="en-US" sz="2000" dirty="0" smtClean="0"/>
              <a:t>Cancelled </a:t>
            </a:r>
            <a:r>
              <a:rPr lang="en-US" sz="2000" dirty="0"/>
              <a:t>or cut short a seminar or supervision session because of having “too much to do</a:t>
            </a:r>
            <a:r>
              <a:rPr lang="en-US" sz="2000" dirty="0" smtClean="0"/>
              <a:t>”</a:t>
            </a:r>
          </a:p>
          <a:p>
            <a:r>
              <a:rPr lang="en-US" sz="2000" dirty="0"/>
              <a:t>Felt distracted at work due to a personal or family </a:t>
            </a:r>
            <a:r>
              <a:rPr lang="en-US" sz="2000" dirty="0" smtClean="0"/>
              <a:t>situation</a:t>
            </a:r>
          </a:p>
          <a:p>
            <a:r>
              <a:rPr lang="en-US" sz="2000" dirty="0" smtClean="0"/>
              <a:t>Completed a task yourself “just to make sure it gets done right”</a:t>
            </a:r>
          </a:p>
          <a:p>
            <a:r>
              <a:rPr lang="en-US" sz="2000" dirty="0" smtClean="0"/>
              <a:t>Chosen a work obligation over family time</a:t>
            </a:r>
            <a:endParaRPr lang="en-US" sz="2000" dirty="0"/>
          </a:p>
          <a:p>
            <a:r>
              <a:rPr lang="en-US" sz="2000" dirty="0"/>
              <a:t>Taken work with you on vacation</a:t>
            </a:r>
          </a:p>
          <a:p>
            <a:r>
              <a:rPr lang="en-US" sz="2000" dirty="0"/>
              <a:t>Kept your phone with you at all times “just in case</a:t>
            </a:r>
            <a:r>
              <a:rPr lang="en-US" sz="2000" dirty="0" smtClean="0"/>
              <a:t>” you might be needed</a:t>
            </a:r>
            <a:endParaRPr lang="en-US" sz="2000" dirty="0"/>
          </a:p>
          <a:p>
            <a:endParaRPr lang="en-US" sz="2000" dirty="0"/>
          </a:p>
        </p:txBody>
      </p:sp>
    </p:spTree>
    <p:extLst>
      <p:ext uri="{BB962C8B-B14F-4D97-AF65-F5344CB8AC3E}">
        <p14:creationId xmlns:p14="http://schemas.microsoft.com/office/powerpoint/2010/main" val="2985636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you Experience…</a:t>
            </a:r>
            <a:r>
              <a:rPr lang="en-US" b="1" dirty="0"/>
              <a:t/>
            </a:r>
            <a:br>
              <a:rPr lang="en-US" b="1" dirty="0"/>
            </a:br>
            <a:endParaRPr lang="en-US" dirty="0"/>
          </a:p>
        </p:txBody>
      </p:sp>
      <p:sp>
        <p:nvSpPr>
          <p:cNvPr id="9" name="TextBox 8"/>
          <p:cNvSpPr txBox="1"/>
          <p:nvPr/>
        </p:nvSpPr>
        <p:spPr>
          <a:xfrm>
            <a:off x="914400" y="1522621"/>
            <a:ext cx="4230805" cy="5632311"/>
          </a:xfrm>
          <a:prstGeom prst="rect">
            <a:avLst/>
          </a:prstGeom>
          <a:noFill/>
        </p:spPr>
        <p:txBody>
          <a:bodyPr wrap="square" rtlCol="0">
            <a:spAutoFit/>
          </a:bodyPr>
          <a:lstStyle/>
          <a:p>
            <a:r>
              <a:rPr lang="en-US" sz="3200" dirty="0" smtClean="0"/>
              <a:t>Feeling of overwhelm </a:t>
            </a:r>
          </a:p>
          <a:p>
            <a:r>
              <a:rPr lang="en-US" sz="3200" dirty="0" smtClean="0"/>
              <a:t>Feelings of guilt</a:t>
            </a:r>
            <a:endParaRPr lang="en-US" sz="3200" dirty="0"/>
          </a:p>
          <a:p>
            <a:r>
              <a:rPr lang="en-US" sz="3200" dirty="0" smtClean="0"/>
              <a:t>Irritability</a:t>
            </a:r>
          </a:p>
          <a:p>
            <a:r>
              <a:rPr lang="en-US" sz="3200" dirty="0" smtClean="0"/>
              <a:t>Sleep deprivation</a:t>
            </a:r>
          </a:p>
          <a:p>
            <a:r>
              <a:rPr lang="en-US" sz="3200" dirty="0" smtClean="0"/>
              <a:t>Fatigue</a:t>
            </a:r>
          </a:p>
          <a:p>
            <a:r>
              <a:rPr lang="en-US" sz="3200" dirty="0"/>
              <a:t>Anxiety</a:t>
            </a:r>
          </a:p>
          <a:p>
            <a:r>
              <a:rPr lang="en-US" sz="3200" dirty="0" smtClean="0"/>
              <a:t>Physical health issues</a:t>
            </a:r>
          </a:p>
          <a:p>
            <a:r>
              <a:rPr lang="en-US" sz="3200" dirty="0" smtClean="0"/>
              <a:t>Feelings of resentment</a:t>
            </a:r>
            <a:endParaRPr lang="en-US" sz="3200" dirty="0"/>
          </a:p>
          <a:p>
            <a:r>
              <a:rPr lang="en-US" sz="3200" dirty="0" smtClean="0"/>
              <a:t>FOMO</a:t>
            </a:r>
          </a:p>
          <a:p>
            <a:endParaRPr lang="en-US" sz="2400" dirty="0"/>
          </a:p>
          <a:p>
            <a:endParaRPr lang="en-US" sz="2400" dirty="0"/>
          </a:p>
          <a:p>
            <a:endParaRPr lang="en-US" sz="2400" dirty="0"/>
          </a:p>
        </p:txBody>
      </p:sp>
      <p:sp>
        <p:nvSpPr>
          <p:cNvPr id="8" name="Rectangle 7"/>
          <p:cNvSpPr/>
          <p:nvPr/>
        </p:nvSpPr>
        <p:spPr>
          <a:xfrm>
            <a:off x="6597674" y="1522621"/>
            <a:ext cx="6096000" cy="3539430"/>
          </a:xfrm>
          <a:prstGeom prst="rect">
            <a:avLst/>
          </a:prstGeom>
        </p:spPr>
        <p:txBody>
          <a:bodyPr>
            <a:spAutoFit/>
          </a:bodyPr>
          <a:lstStyle/>
          <a:p>
            <a:r>
              <a:rPr lang="en-US" sz="3200" dirty="0"/>
              <a:t>Burnout</a:t>
            </a:r>
          </a:p>
          <a:p>
            <a:r>
              <a:rPr lang="en-US" sz="3200" dirty="0" smtClean="0"/>
              <a:t>Errors on tasks</a:t>
            </a:r>
            <a:endParaRPr lang="en-US" sz="3200" dirty="0"/>
          </a:p>
          <a:p>
            <a:r>
              <a:rPr lang="en-US" sz="3200" dirty="0" smtClean="0"/>
              <a:t>Decreased productivity</a:t>
            </a:r>
          </a:p>
          <a:p>
            <a:r>
              <a:rPr lang="en-US" sz="3200" dirty="0" smtClean="0"/>
              <a:t>Frustration with coworkers</a:t>
            </a:r>
            <a:endParaRPr lang="en-US" sz="3200" dirty="0"/>
          </a:p>
          <a:p>
            <a:r>
              <a:rPr lang="en-US" sz="3200" dirty="0" smtClean="0"/>
              <a:t>Job </a:t>
            </a:r>
            <a:r>
              <a:rPr lang="en-US" sz="3200" dirty="0"/>
              <a:t>d</a:t>
            </a:r>
            <a:r>
              <a:rPr lang="en-US" sz="3200" dirty="0" smtClean="0"/>
              <a:t>issatisfaction</a:t>
            </a:r>
            <a:endParaRPr lang="en-US" sz="3200" dirty="0"/>
          </a:p>
          <a:p>
            <a:r>
              <a:rPr lang="en-US" sz="3200" dirty="0" smtClean="0"/>
              <a:t>Lowered workplace morale</a:t>
            </a:r>
          </a:p>
          <a:p>
            <a:r>
              <a:rPr lang="en-US" sz="3200" dirty="0" smtClean="0"/>
              <a:t>Escape fantasies</a:t>
            </a:r>
            <a:endParaRPr lang="en-US" sz="3200" dirty="0"/>
          </a:p>
        </p:txBody>
      </p:sp>
    </p:spTree>
    <p:extLst>
      <p:ext uri="{BB962C8B-B14F-4D97-AF65-F5344CB8AC3E}">
        <p14:creationId xmlns:p14="http://schemas.microsoft.com/office/powerpoint/2010/main" val="10245096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marL="0" lvl="0" indent="0">
              <a:buClr>
                <a:prstClr val="white"/>
              </a:buClr>
              <a:buNone/>
            </a:pPr>
            <a:r>
              <a:rPr lang="en-US" sz="4000" dirty="0">
                <a:solidFill>
                  <a:prstClr val="white"/>
                </a:solidFill>
              </a:rPr>
              <a:t>What do my trainees, colleagues, friends, partner, children learn from observing my example?</a:t>
            </a:r>
          </a:p>
          <a:p>
            <a:endParaRPr lang="en-US" dirty="0"/>
          </a:p>
        </p:txBody>
      </p:sp>
    </p:spTree>
    <p:extLst>
      <p:ext uri="{BB962C8B-B14F-4D97-AF65-F5344CB8AC3E}">
        <p14:creationId xmlns:p14="http://schemas.microsoft.com/office/powerpoint/2010/main" val="355867416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708" y="376709"/>
            <a:ext cx="10131425" cy="1456267"/>
          </a:xfrm>
        </p:spPr>
        <p:txBody>
          <a:bodyPr/>
          <a:lstStyle/>
          <a:p>
            <a:r>
              <a:rPr lang="en-US" dirty="0" smtClean="0"/>
              <a:t>You are not alone</a:t>
            </a:r>
            <a:endParaRPr lang="en-US" dirty="0"/>
          </a:p>
        </p:txBody>
      </p:sp>
      <p:sp>
        <p:nvSpPr>
          <p:cNvPr id="3" name="Content Placeholder 2"/>
          <p:cNvSpPr>
            <a:spLocks noGrp="1"/>
          </p:cNvSpPr>
          <p:nvPr>
            <p:ph idx="1"/>
          </p:nvPr>
        </p:nvSpPr>
        <p:spPr>
          <a:xfrm>
            <a:off x="2719529" y="1832976"/>
            <a:ext cx="6993228" cy="2880694"/>
          </a:xfrm>
        </p:spPr>
        <p:txBody>
          <a:bodyPr>
            <a:noAutofit/>
          </a:bodyPr>
          <a:lstStyle/>
          <a:p>
            <a:pPr marL="0" indent="0">
              <a:buNone/>
            </a:pPr>
            <a:r>
              <a:rPr lang="en-US" sz="4000" dirty="0" smtClean="0"/>
              <a:t>Survey of psychologists cited balancing work / life demands as their number 1  source of stress</a:t>
            </a:r>
            <a:endParaRPr lang="en-US" sz="4000" dirty="0"/>
          </a:p>
        </p:txBody>
      </p:sp>
      <p:sp>
        <p:nvSpPr>
          <p:cNvPr id="4" name="TextBox 3"/>
          <p:cNvSpPr txBox="1"/>
          <p:nvPr/>
        </p:nvSpPr>
        <p:spPr>
          <a:xfrm>
            <a:off x="6684135" y="5795493"/>
            <a:ext cx="5408099" cy="646331"/>
          </a:xfrm>
          <a:prstGeom prst="rect">
            <a:avLst/>
          </a:prstGeom>
          <a:noFill/>
        </p:spPr>
        <p:txBody>
          <a:bodyPr wrap="square" rtlCol="0">
            <a:spAutoFit/>
          </a:bodyPr>
          <a:lstStyle/>
          <a:p>
            <a:r>
              <a:rPr lang="en-US" dirty="0" smtClean="0"/>
              <a:t>Martin, S. (2010, October). Psychologists </a:t>
            </a:r>
            <a:r>
              <a:rPr lang="en-US" dirty="0"/>
              <a:t>seek better work-life </a:t>
            </a:r>
            <a:r>
              <a:rPr lang="en-US" dirty="0" smtClean="0"/>
              <a:t>balance. </a:t>
            </a:r>
            <a:r>
              <a:rPr lang="en-US" i="1" dirty="0" smtClean="0"/>
              <a:t>Monitor on Psychology</a:t>
            </a:r>
            <a:r>
              <a:rPr lang="en-US" dirty="0" smtClean="0"/>
              <a:t>, 41 (5), 9.</a:t>
            </a:r>
            <a:endParaRPr lang="en-US" dirty="0"/>
          </a:p>
        </p:txBody>
      </p:sp>
    </p:spTree>
    <p:extLst>
      <p:ext uri="{BB962C8B-B14F-4D97-AF65-F5344CB8AC3E}">
        <p14:creationId xmlns:p14="http://schemas.microsoft.com/office/powerpoint/2010/main" val="6038709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76" y="238123"/>
            <a:ext cx="3314699" cy="1243847"/>
          </a:xfrm>
        </p:spPr>
        <p:txBody>
          <a:bodyPr/>
          <a:lstStyle/>
          <a:p>
            <a:r>
              <a:rPr lang="en-US" dirty="0" smtClean="0"/>
              <a:t>The Answer?</a:t>
            </a:r>
            <a:endParaRPr lang="en-US" dirty="0"/>
          </a:p>
        </p:txBody>
      </p:sp>
      <p:pic>
        <p:nvPicPr>
          <p:cNvPr id="5" name="Content Placeholder 4"/>
          <p:cNvPicPr>
            <a:picLocks noGrp="1" noChangeAspect="1"/>
          </p:cNvPicPr>
          <p:nvPr>
            <p:ph idx="1"/>
          </p:nvPr>
        </p:nvPicPr>
        <p:blipFill>
          <a:blip r:embed="rId3"/>
          <a:stretch>
            <a:fillRect/>
          </a:stretch>
        </p:blipFill>
        <p:spPr>
          <a:xfrm>
            <a:off x="3197005" y="1724860"/>
            <a:ext cx="5285028" cy="4389120"/>
          </a:xfrm>
          <a:prstGeom prst="rect">
            <a:avLst/>
          </a:prstGeom>
        </p:spPr>
      </p:pic>
      <p:sp>
        <p:nvSpPr>
          <p:cNvPr id="4" name="TextBox 3"/>
          <p:cNvSpPr txBox="1"/>
          <p:nvPr/>
        </p:nvSpPr>
        <p:spPr>
          <a:xfrm>
            <a:off x="9652794" y="5648981"/>
            <a:ext cx="1871663" cy="707886"/>
          </a:xfrm>
          <a:prstGeom prst="rect">
            <a:avLst/>
          </a:prstGeom>
          <a:noFill/>
        </p:spPr>
        <p:txBody>
          <a:bodyPr wrap="square" rtlCol="0">
            <a:spAutoFit/>
          </a:bodyPr>
          <a:lstStyle/>
          <a:p>
            <a:r>
              <a:rPr lang="en-US" sz="4000" dirty="0" smtClean="0"/>
              <a:t>Maybe.</a:t>
            </a:r>
            <a:endParaRPr lang="en-US" sz="4000" dirty="0"/>
          </a:p>
        </p:txBody>
      </p:sp>
      <p:sp>
        <p:nvSpPr>
          <p:cNvPr id="6" name="TextBox 5"/>
          <p:cNvSpPr txBox="1"/>
          <p:nvPr/>
        </p:nvSpPr>
        <p:spPr>
          <a:xfrm>
            <a:off x="5493173" y="536880"/>
            <a:ext cx="5977719" cy="646331"/>
          </a:xfrm>
          <a:prstGeom prst="rect">
            <a:avLst/>
          </a:prstGeom>
          <a:noFill/>
        </p:spPr>
        <p:txBody>
          <a:bodyPr wrap="square" rtlCol="0">
            <a:spAutoFit/>
          </a:bodyPr>
          <a:lstStyle/>
          <a:p>
            <a:r>
              <a:rPr lang="en-US" sz="3600" dirty="0" smtClean="0"/>
              <a:t>Work-Life</a:t>
            </a:r>
            <a:r>
              <a:rPr lang="en-US" dirty="0" smtClean="0"/>
              <a:t> </a:t>
            </a:r>
            <a:r>
              <a:rPr lang="en-US" sz="3600" dirty="0" smtClean="0"/>
              <a:t>Balance, right?</a:t>
            </a:r>
            <a:endParaRPr lang="en-US" sz="3600" dirty="0"/>
          </a:p>
        </p:txBody>
      </p:sp>
    </p:spTree>
    <p:extLst>
      <p:ext uri="{BB962C8B-B14F-4D97-AF65-F5344CB8AC3E}">
        <p14:creationId xmlns:p14="http://schemas.microsoft.com/office/powerpoint/2010/main" val="35033913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7481" y="363940"/>
            <a:ext cx="9479745" cy="1456267"/>
          </a:xfrm>
        </p:spPr>
        <p:txBody>
          <a:bodyPr/>
          <a:lstStyle/>
          <a:p>
            <a:r>
              <a:rPr lang="en-US" dirty="0" smtClean="0"/>
              <a:t>Balance</a:t>
            </a:r>
            <a:endParaRPr lang="en-US" dirty="0"/>
          </a:p>
        </p:txBody>
      </p:sp>
      <p:sp>
        <p:nvSpPr>
          <p:cNvPr id="3" name="Content Placeholder 2"/>
          <p:cNvSpPr>
            <a:spLocks noGrp="1"/>
          </p:cNvSpPr>
          <p:nvPr>
            <p:ph idx="1"/>
          </p:nvPr>
        </p:nvSpPr>
        <p:spPr>
          <a:xfrm>
            <a:off x="1160060" y="1637731"/>
            <a:ext cx="9657166" cy="2033518"/>
          </a:xfrm>
        </p:spPr>
        <p:txBody>
          <a:bodyPr>
            <a:normAutofit lnSpcReduction="10000"/>
          </a:bodyPr>
          <a:lstStyle/>
          <a:p>
            <a:r>
              <a:rPr lang="en-US" sz="2800" b="1" dirty="0" smtClean="0"/>
              <a:t>Balance</a:t>
            </a:r>
            <a:r>
              <a:rPr lang="en-US" sz="2800" dirty="0" smtClean="0"/>
              <a:t> presents the idea that there is a “perfect” method of allocating equal time and maintaining strict boundaries between personal and professional life in a way that eliminates stress and role conflict.</a:t>
            </a:r>
          </a:p>
        </p:txBody>
      </p:sp>
      <p:pic>
        <p:nvPicPr>
          <p:cNvPr id="1026" name="Picture 2" descr="Image result for balanc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1513" y="3847674"/>
            <a:ext cx="3647324"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ork life balance pie chart equal par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25569" y="3847674"/>
            <a:ext cx="2390861" cy="228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383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spcBef>
                <a:spcPts val="0"/>
              </a:spcBef>
              <a:spcAft>
                <a:spcPts val="1000"/>
              </a:spcAft>
            </a:pPr>
            <a:r>
              <a:rPr lang="en-US" sz="3200" cap="none" dirty="0" smtClean="0">
                <a:ln>
                  <a:noFill/>
                </a:ln>
                <a:solidFill>
                  <a:prstClr val="white"/>
                </a:solidFill>
                <a:latin typeface="Calibri" panose="020F0502020204030204"/>
                <a:ea typeface="+mn-ea"/>
                <a:cs typeface="+mn-cs"/>
              </a:rPr>
              <a:t>Versus…</a:t>
            </a:r>
            <a:r>
              <a:rPr lang="en-US" sz="2800" cap="none" dirty="0">
                <a:ln>
                  <a:noFill/>
                </a:ln>
                <a:solidFill>
                  <a:prstClr val="white"/>
                </a:solidFill>
                <a:latin typeface="Calibri" panose="020F0502020204030204"/>
                <a:ea typeface="+mn-ea"/>
                <a:cs typeface="+mn-cs"/>
              </a:rPr>
              <a:t/>
            </a:r>
            <a:br>
              <a:rPr lang="en-US" sz="2800" cap="none" dirty="0">
                <a:ln>
                  <a:noFill/>
                </a:ln>
                <a:solidFill>
                  <a:prstClr val="white"/>
                </a:solidFill>
                <a:latin typeface="Calibri" panose="020F0502020204030204"/>
                <a:ea typeface="+mn-ea"/>
                <a:cs typeface="+mn-cs"/>
              </a:rPr>
            </a:br>
            <a:endParaRPr lang="en-US" dirty="0"/>
          </a:p>
        </p:txBody>
      </p:sp>
      <p:sp>
        <p:nvSpPr>
          <p:cNvPr id="3" name="Content Placeholder 2"/>
          <p:cNvSpPr>
            <a:spLocks noGrp="1"/>
          </p:cNvSpPr>
          <p:nvPr>
            <p:ph idx="1"/>
          </p:nvPr>
        </p:nvSpPr>
        <p:spPr>
          <a:xfrm>
            <a:off x="685800" y="1746283"/>
            <a:ext cx="10131425" cy="2143330"/>
          </a:xfrm>
        </p:spPr>
        <p:txBody>
          <a:bodyPr/>
          <a:lstStyle/>
          <a:p>
            <a:pPr lvl="0">
              <a:buClr>
                <a:prstClr val="white"/>
              </a:buClr>
            </a:pPr>
            <a:r>
              <a:rPr lang="en-US" sz="2800" b="1" dirty="0">
                <a:solidFill>
                  <a:prstClr val="white"/>
                </a:solidFill>
              </a:rPr>
              <a:t>Harmony</a:t>
            </a:r>
            <a:r>
              <a:rPr lang="en-US" sz="2800" dirty="0">
                <a:solidFill>
                  <a:prstClr val="white"/>
                </a:solidFill>
              </a:rPr>
              <a:t> presents a more integrated approach where boundaries between work and personal life are more fluid with the goal of greater satisfaction in both arenas.</a:t>
            </a:r>
          </a:p>
          <a:p>
            <a:endParaRPr lang="en-US" dirty="0"/>
          </a:p>
        </p:txBody>
      </p:sp>
      <p:pic>
        <p:nvPicPr>
          <p:cNvPr id="2050" name="Picture 2" descr="Image result for work life bal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4807" y="3791856"/>
            <a:ext cx="4408717" cy="2468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52385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Expect change – Flexibility is key</a:t>
            </a:r>
            <a:endParaRPr lang="en-US" dirty="0"/>
          </a:p>
        </p:txBody>
      </p:sp>
      <p:sp>
        <p:nvSpPr>
          <p:cNvPr id="3" name="Content Placeholder 2"/>
          <p:cNvSpPr>
            <a:spLocks noGrp="1"/>
          </p:cNvSpPr>
          <p:nvPr>
            <p:ph idx="1"/>
          </p:nvPr>
        </p:nvSpPr>
        <p:spPr>
          <a:xfrm>
            <a:off x="1141412" y="1867350"/>
            <a:ext cx="9905999" cy="4328734"/>
          </a:xfrm>
        </p:spPr>
        <p:txBody>
          <a:bodyPr>
            <a:normAutofit fontScale="92500" lnSpcReduction="10000"/>
          </a:bodyPr>
          <a:lstStyle/>
          <a:p>
            <a:r>
              <a:rPr lang="en-US" sz="3600" dirty="0" smtClean="0"/>
              <a:t>Time management or prioritization</a:t>
            </a:r>
          </a:p>
          <a:p>
            <a:r>
              <a:rPr lang="en-US" sz="3600" dirty="0" smtClean="0"/>
              <a:t>To-do list or Don’t-do list</a:t>
            </a:r>
          </a:p>
          <a:p>
            <a:r>
              <a:rPr lang="en-US" sz="3600" dirty="0" smtClean="0"/>
              <a:t>Multi-tasking or Mindful sequential working</a:t>
            </a:r>
          </a:p>
          <a:p>
            <a:r>
              <a:rPr lang="en-US" sz="3600" dirty="0" smtClean="0"/>
              <a:t>Unplugging or Mindful use of technology</a:t>
            </a:r>
          </a:p>
          <a:p>
            <a:r>
              <a:rPr lang="en-US" sz="3600" dirty="0" smtClean="0"/>
              <a:t>Boundaries – Strict or Flexible</a:t>
            </a:r>
          </a:p>
          <a:p>
            <a:r>
              <a:rPr lang="en-US" sz="3600" dirty="0" smtClean="0"/>
              <a:t>Solo action or Teamwork / delegation</a:t>
            </a:r>
          </a:p>
          <a:p>
            <a:endParaRPr lang="en-US" dirty="0" smtClean="0"/>
          </a:p>
          <a:p>
            <a:endParaRPr lang="en-US" dirty="0"/>
          </a:p>
        </p:txBody>
      </p:sp>
    </p:spTree>
    <p:extLst>
      <p:ext uri="{BB962C8B-B14F-4D97-AF65-F5344CB8AC3E}">
        <p14:creationId xmlns:p14="http://schemas.microsoft.com/office/powerpoint/2010/main" val="3348127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 of Presentation</a:t>
            </a:r>
            <a:endParaRPr lang="en-US" dirty="0"/>
          </a:p>
        </p:txBody>
      </p:sp>
      <p:sp>
        <p:nvSpPr>
          <p:cNvPr id="3" name="Content Placeholder 2"/>
          <p:cNvSpPr>
            <a:spLocks noGrp="1"/>
          </p:cNvSpPr>
          <p:nvPr>
            <p:ph idx="1"/>
          </p:nvPr>
        </p:nvSpPr>
        <p:spPr/>
        <p:txBody>
          <a:bodyPr/>
          <a:lstStyle/>
          <a:p>
            <a:r>
              <a:rPr lang="en-US" dirty="0" smtClean="0"/>
              <a:t>Ethical Basis for Self-Care</a:t>
            </a:r>
          </a:p>
          <a:p>
            <a:r>
              <a:rPr lang="en-US" dirty="0" smtClean="0"/>
              <a:t>Self-Care and Real Life:  The Balancing Act</a:t>
            </a:r>
          </a:p>
          <a:p>
            <a:r>
              <a:rPr lang="en-US" dirty="0" smtClean="0"/>
              <a:t>Self Compassion and Self-Care</a:t>
            </a:r>
          </a:p>
          <a:p>
            <a:r>
              <a:rPr lang="en-US" dirty="0" smtClean="0"/>
              <a:t>Discussion and Sharing of Practical Self-Care Methods</a:t>
            </a:r>
          </a:p>
          <a:p>
            <a:r>
              <a:rPr lang="en-US" dirty="0" smtClean="0"/>
              <a:t>Self-Care Exercise</a:t>
            </a:r>
          </a:p>
          <a:p>
            <a:endParaRPr lang="en-US" dirty="0"/>
          </a:p>
        </p:txBody>
      </p:sp>
    </p:spTree>
    <p:extLst>
      <p:ext uri="{BB962C8B-B14F-4D97-AF65-F5344CB8AC3E}">
        <p14:creationId xmlns:p14="http://schemas.microsoft.com/office/powerpoint/2010/main" val="17662551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0734" y="1806541"/>
            <a:ext cx="6594335" cy="3649133"/>
          </a:xfrm>
        </p:spPr>
        <p:txBody>
          <a:bodyPr/>
          <a:lstStyle/>
          <a:p>
            <a:pPr marL="0" indent="0">
              <a:buNone/>
            </a:pPr>
            <a:r>
              <a:rPr lang="en-US" sz="8000" dirty="0" smtClean="0"/>
              <a:t>Self-Reflection Questions…</a:t>
            </a:r>
            <a:endParaRPr lang="en-US" sz="8000" dirty="0"/>
          </a:p>
          <a:p>
            <a:endParaRPr lang="en-US" dirty="0"/>
          </a:p>
        </p:txBody>
      </p:sp>
    </p:spTree>
    <p:extLst>
      <p:ext uri="{BB962C8B-B14F-4D97-AF65-F5344CB8AC3E}">
        <p14:creationId xmlns:p14="http://schemas.microsoft.com/office/powerpoint/2010/main" val="11864548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4524" y="2142699"/>
            <a:ext cx="11127475" cy="2702257"/>
          </a:xfrm>
        </p:spPr>
        <p:txBody>
          <a:bodyPr>
            <a:normAutofit/>
          </a:bodyPr>
          <a:lstStyle/>
          <a:p>
            <a:r>
              <a:rPr lang="en-US" sz="4000" dirty="0" smtClean="0"/>
              <a:t>What do I value most in my life and in my work?</a:t>
            </a:r>
          </a:p>
          <a:p>
            <a:r>
              <a:rPr lang="en-US" sz="4000" dirty="0" smtClean="0"/>
              <a:t>Am I prioritizing in harmony with what I say I value most?</a:t>
            </a:r>
          </a:p>
          <a:p>
            <a:pPr marL="0" indent="0">
              <a:buNone/>
            </a:pPr>
            <a:endParaRPr lang="en-US" sz="4000" dirty="0"/>
          </a:p>
        </p:txBody>
      </p:sp>
    </p:spTree>
    <p:extLst>
      <p:ext uri="{BB962C8B-B14F-4D97-AF65-F5344CB8AC3E}">
        <p14:creationId xmlns:p14="http://schemas.microsoft.com/office/powerpoint/2010/main" val="3331215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60059" y="1480575"/>
            <a:ext cx="11006319" cy="4005826"/>
          </a:xfrm>
        </p:spPr>
        <p:txBody>
          <a:bodyPr>
            <a:normAutofit/>
          </a:bodyPr>
          <a:lstStyle/>
          <a:p>
            <a:r>
              <a:rPr lang="en-US" sz="4000" dirty="0" smtClean="0"/>
              <a:t>What </a:t>
            </a:r>
            <a:r>
              <a:rPr lang="en-US" sz="4000" dirty="0"/>
              <a:t>aspects of my life are having the most positive/negative affect on my work?</a:t>
            </a:r>
          </a:p>
          <a:p>
            <a:r>
              <a:rPr lang="en-US" sz="4000" dirty="0" smtClean="0"/>
              <a:t>What </a:t>
            </a:r>
            <a:r>
              <a:rPr lang="en-US" sz="4000" dirty="0"/>
              <a:t>aspects of my work are having the most </a:t>
            </a:r>
            <a:r>
              <a:rPr lang="en-US" sz="4000" dirty="0" smtClean="0"/>
              <a:t>positive/negative </a:t>
            </a:r>
            <a:r>
              <a:rPr lang="en-US" sz="4000" dirty="0"/>
              <a:t>affect on my life</a:t>
            </a:r>
            <a:r>
              <a:rPr lang="en-US" sz="4000" dirty="0" smtClean="0"/>
              <a:t>?</a:t>
            </a:r>
            <a:endParaRPr lang="en-US" sz="4000" dirty="0"/>
          </a:p>
        </p:txBody>
      </p:sp>
      <p:sp>
        <p:nvSpPr>
          <p:cNvPr id="4" name="TextBox 3"/>
          <p:cNvSpPr txBox="1"/>
          <p:nvPr/>
        </p:nvSpPr>
        <p:spPr>
          <a:xfrm>
            <a:off x="5751513" y="6217920"/>
            <a:ext cx="6414866" cy="369332"/>
          </a:xfrm>
          <a:prstGeom prst="rect">
            <a:avLst/>
          </a:prstGeom>
          <a:noFill/>
        </p:spPr>
        <p:txBody>
          <a:bodyPr wrap="square" rtlCol="0">
            <a:spAutoFit/>
          </a:bodyPr>
          <a:lstStyle/>
          <a:p>
            <a:r>
              <a:rPr lang="en-US" dirty="0"/>
              <a:t>http://katemccready.com/work-life-balance-work-life-harmony/</a:t>
            </a:r>
          </a:p>
        </p:txBody>
      </p:sp>
    </p:spTree>
    <p:extLst>
      <p:ext uri="{BB962C8B-B14F-4D97-AF65-F5344CB8AC3E}">
        <p14:creationId xmlns:p14="http://schemas.microsoft.com/office/powerpoint/2010/main" val="381208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96003" y="1840054"/>
            <a:ext cx="9905999" cy="3541714"/>
          </a:xfrm>
        </p:spPr>
        <p:txBody>
          <a:bodyPr/>
          <a:lstStyle/>
          <a:p>
            <a:pPr lvl="0">
              <a:buClr>
                <a:prstClr val="white"/>
              </a:buClr>
            </a:pPr>
            <a:r>
              <a:rPr lang="en-US" sz="4000" dirty="0">
                <a:solidFill>
                  <a:prstClr val="white"/>
                </a:solidFill>
              </a:rPr>
              <a:t>Can I improve an area of my life by shifting something with my work?</a:t>
            </a:r>
          </a:p>
          <a:p>
            <a:pPr lvl="0">
              <a:buClr>
                <a:prstClr val="white"/>
              </a:buClr>
            </a:pPr>
            <a:r>
              <a:rPr lang="en-US" sz="4000" dirty="0">
                <a:solidFill>
                  <a:prstClr val="white"/>
                </a:solidFill>
              </a:rPr>
              <a:t>Can I improve an area of my work by shifting something in my life?</a:t>
            </a:r>
          </a:p>
          <a:p>
            <a:endParaRPr lang="en-US" dirty="0"/>
          </a:p>
        </p:txBody>
      </p:sp>
      <p:sp>
        <p:nvSpPr>
          <p:cNvPr id="4" name="TextBox 3"/>
          <p:cNvSpPr txBox="1"/>
          <p:nvPr/>
        </p:nvSpPr>
        <p:spPr>
          <a:xfrm>
            <a:off x="5751513" y="6217920"/>
            <a:ext cx="6414866" cy="369332"/>
          </a:xfrm>
          <a:prstGeom prst="rect">
            <a:avLst/>
          </a:prstGeom>
          <a:noFill/>
        </p:spPr>
        <p:txBody>
          <a:bodyPr wrap="square" rtlCol="0">
            <a:spAutoFit/>
          </a:bodyPr>
          <a:lstStyle/>
          <a:p>
            <a:r>
              <a:rPr lang="en-US" dirty="0"/>
              <a:t>http://katemccready.com/work-life-balance-work-life-harmony/</a:t>
            </a:r>
          </a:p>
        </p:txBody>
      </p:sp>
    </p:spTree>
    <p:extLst>
      <p:ext uri="{BB962C8B-B14F-4D97-AF65-F5344CB8AC3E}">
        <p14:creationId xmlns:p14="http://schemas.microsoft.com/office/powerpoint/2010/main" val="1897704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446464" y="443403"/>
            <a:ext cx="5165810" cy="6035040"/>
          </a:xfrm>
          <a:prstGeom prst="rect">
            <a:avLst/>
          </a:prstGeom>
        </p:spPr>
      </p:pic>
    </p:spTree>
    <p:extLst>
      <p:ext uri="{BB962C8B-B14F-4D97-AF65-F5344CB8AC3E}">
        <p14:creationId xmlns:p14="http://schemas.microsoft.com/office/powerpoint/2010/main" val="12461397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r>
              <a:rPr lang="en-US" dirty="0" smtClean="0"/>
              <a:t>Self-compassion as self-care</a:t>
            </a:r>
          </a:p>
          <a:p>
            <a:endParaRPr lang="en-US" dirty="0"/>
          </a:p>
          <a:p>
            <a:r>
              <a:rPr lang="en-US" dirty="0" smtClean="0"/>
              <a:t>Daniela L. Burnworth, Ph.D. – Wright State University</a:t>
            </a:r>
            <a:endParaRPr lang="en-US" dirty="0"/>
          </a:p>
        </p:txBody>
      </p:sp>
    </p:spTree>
    <p:extLst>
      <p:ext uri="{BB962C8B-B14F-4D97-AF65-F5344CB8AC3E}">
        <p14:creationId xmlns:p14="http://schemas.microsoft.com/office/powerpoint/2010/main" val="2746229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Baker (2003)</a:t>
            </a:r>
          </a:p>
          <a:p>
            <a:pPr lvl="1"/>
            <a:r>
              <a:rPr lang="en-US" dirty="0" smtClean="0"/>
              <a:t>Self-care involves:</a:t>
            </a:r>
          </a:p>
          <a:p>
            <a:pPr lvl="2"/>
            <a:r>
              <a:rPr lang="en-US" dirty="0" smtClean="0"/>
              <a:t>Self-awareness</a:t>
            </a:r>
          </a:p>
          <a:p>
            <a:pPr lvl="2"/>
            <a:r>
              <a:rPr lang="en-US" dirty="0" smtClean="0"/>
              <a:t>Self-regulation</a:t>
            </a:r>
          </a:p>
          <a:p>
            <a:pPr lvl="2"/>
            <a:r>
              <a:rPr lang="en-US" dirty="0" smtClean="0"/>
              <a:t>Balancing connections between self, others and the larger community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37922" y="365718"/>
            <a:ext cx="2409489" cy="3462739"/>
          </a:xfrm>
          <a:prstGeom prst="rect">
            <a:avLst/>
          </a:prstGeom>
        </p:spPr>
      </p:pic>
    </p:spTree>
    <p:extLst>
      <p:ext uri="{BB962C8B-B14F-4D97-AF65-F5344CB8AC3E}">
        <p14:creationId xmlns:p14="http://schemas.microsoft.com/office/powerpoint/2010/main" val="7886896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We train to be caregivers and train others in these roles.</a:t>
            </a:r>
          </a:p>
          <a:p>
            <a:r>
              <a:rPr lang="en-US" dirty="0"/>
              <a:t>H</a:t>
            </a:r>
            <a:r>
              <a:rPr lang="en-US" dirty="0" smtClean="0"/>
              <a:t>ow often are we caregivers to ourselves and from what framework of understanding “self-care?”</a:t>
            </a:r>
          </a:p>
          <a:p>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78061" y="3532506"/>
            <a:ext cx="2174384" cy="3019978"/>
          </a:xfrm>
          <a:prstGeom prst="rect">
            <a:avLst/>
          </a:prstGeom>
        </p:spPr>
      </p:pic>
    </p:spTree>
    <p:extLst>
      <p:ext uri="{BB962C8B-B14F-4D97-AF65-F5344CB8AC3E}">
        <p14:creationId xmlns:p14="http://schemas.microsoft.com/office/powerpoint/2010/main" val="334916086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smtClean="0"/>
              <a:t>Mindfulness (in particular, self-compassion) as an act of self-care.</a:t>
            </a:r>
          </a:p>
          <a:p>
            <a:pPr lvl="1"/>
            <a:r>
              <a:rPr lang="en-US" dirty="0" smtClean="0"/>
              <a:t>Acceptance – seeing things as they are</a:t>
            </a:r>
          </a:p>
          <a:p>
            <a:pPr lvl="1"/>
            <a:r>
              <a:rPr lang="en-US" dirty="0" smtClean="0"/>
              <a:t>Compassion – letting go of the attachment to negative judgments</a:t>
            </a:r>
          </a:p>
          <a:p>
            <a:r>
              <a:rPr lang="en-US" dirty="0" smtClean="0"/>
              <a:t>Connectedness</a:t>
            </a:r>
          </a:p>
          <a:p>
            <a:endParaRPr lang="en-US" dirty="0"/>
          </a:p>
          <a:p>
            <a:r>
              <a:rPr lang="en-US" dirty="0" smtClean="0"/>
              <a:t>Mindfulness as a “call to action” … or, a call to awareness.	</a:t>
            </a:r>
          </a:p>
          <a:p>
            <a:pPr lvl="1"/>
            <a:r>
              <a:rPr lang="en-US" dirty="0" smtClean="0"/>
              <a:t>Audre Lorde: “Caring for myself is not self-indulgence.  It is self-preservation and that is an act of political warfare.”</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9201" y="79621"/>
            <a:ext cx="3468210" cy="2182805"/>
          </a:xfrm>
          <a:prstGeom prst="rect">
            <a:avLst/>
          </a:prstGeom>
        </p:spPr>
      </p:pic>
    </p:spTree>
    <p:extLst>
      <p:ext uri="{BB962C8B-B14F-4D97-AF65-F5344CB8AC3E}">
        <p14:creationId xmlns:p14="http://schemas.microsoft.com/office/powerpoint/2010/main" val="150197632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The common experience of “failures of kindness” (McCollum, 2014).</a:t>
            </a:r>
          </a:p>
          <a:p>
            <a:endParaRPr lang="en-US" dirty="0"/>
          </a:p>
          <a:p>
            <a:r>
              <a:rPr lang="en-US" dirty="0" smtClean="0"/>
              <a:t>Creating cultures of compassion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2315" y="2852670"/>
            <a:ext cx="4121240" cy="3090930"/>
          </a:xfrm>
          <a:prstGeom prst="rect">
            <a:avLst/>
          </a:prstGeom>
        </p:spPr>
      </p:pic>
    </p:spTree>
    <p:extLst>
      <p:ext uri="{BB962C8B-B14F-4D97-AF65-F5344CB8AC3E}">
        <p14:creationId xmlns:p14="http://schemas.microsoft.com/office/powerpoint/2010/main" val="850982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r>
              <a:rPr lang="en-US" dirty="0" smtClean="0"/>
              <a:t>“Given the pressures faced by psychologists in contemporary society, how can we most effectively meet our ethical obligation to maintain competence throughout our professional life span in order to provide high quality care to those we serve?” (Wise, </a:t>
            </a:r>
            <a:r>
              <a:rPr lang="en-US" dirty="0" err="1" smtClean="0"/>
              <a:t>Hersh</a:t>
            </a:r>
            <a:r>
              <a:rPr lang="en-US" dirty="0" smtClean="0"/>
              <a:t>, &amp; Gibson, 2012).</a:t>
            </a:r>
            <a:endParaRPr lang="en-US" dirty="0"/>
          </a:p>
        </p:txBody>
      </p:sp>
    </p:spTree>
    <p:extLst>
      <p:ext uri="{BB962C8B-B14F-4D97-AF65-F5344CB8AC3E}">
        <p14:creationId xmlns:p14="http://schemas.microsoft.com/office/powerpoint/2010/main" val="38150965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Dorian &amp; </a:t>
            </a:r>
            <a:r>
              <a:rPr lang="en-US" dirty="0" err="1" smtClean="0"/>
              <a:t>Killebrew</a:t>
            </a:r>
            <a:r>
              <a:rPr lang="en-US" dirty="0" smtClean="0"/>
              <a:t> (2014)</a:t>
            </a:r>
            <a:endParaRPr lang="en-US" dirty="0"/>
          </a:p>
        </p:txBody>
      </p:sp>
      <p:sp>
        <p:nvSpPr>
          <p:cNvPr id="3" name="Content Placeholder 2"/>
          <p:cNvSpPr>
            <a:spLocks noGrp="1"/>
          </p:cNvSpPr>
          <p:nvPr>
            <p:ph idx="1"/>
          </p:nvPr>
        </p:nvSpPr>
        <p:spPr/>
        <p:txBody>
          <a:bodyPr/>
          <a:lstStyle/>
          <a:p>
            <a:r>
              <a:rPr lang="en-US" dirty="0" smtClean="0"/>
              <a:t>Increased capacity for tolerating pain and discomfort</a:t>
            </a:r>
          </a:p>
          <a:p>
            <a:r>
              <a:rPr lang="en-US" dirty="0" smtClean="0"/>
              <a:t>Improved “centeredness”</a:t>
            </a:r>
          </a:p>
          <a:p>
            <a:r>
              <a:rPr lang="en-US" dirty="0" smtClean="0"/>
              <a:t>Enhanced energy reserves</a:t>
            </a:r>
          </a:p>
          <a:p>
            <a:r>
              <a:rPr lang="en-US" dirty="0" smtClean="0"/>
              <a:t>Mental clarity</a:t>
            </a:r>
          </a:p>
          <a:p>
            <a:r>
              <a:rPr lang="en-US" dirty="0" smtClean="0"/>
              <a:t>Self-forgiveness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58287" y="2865270"/>
            <a:ext cx="4106930" cy="2310148"/>
          </a:xfrm>
          <a:prstGeom prst="rect">
            <a:avLst/>
          </a:prstGeom>
        </p:spPr>
      </p:pic>
    </p:spTree>
    <p:extLst>
      <p:ext uri="{BB962C8B-B14F-4D97-AF65-F5344CB8AC3E}">
        <p14:creationId xmlns:p14="http://schemas.microsoft.com/office/powerpoint/2010/main" val="42528726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Kristin Neff’s self-compassion.org</a:t>
            </a:r>
            <a:endParaRPr lang="en-US" dirty="0"/>
          </a:p>
        </p:txBody>
      </p:sp>
      <p:sp>
        <p:nvSpPr>
          <p:cNvPr id="3" name="Content Placeholder 2"/>
          <p:cNvSpPr>
            <a:spLocks noGrp="1"/>
          </p:cNvSpPr>
          <p:nvPr>
            <p:ph idx="1"/>
          </p:nvPr>
        </p:nvSpPr>
        <p:spPr/>
        <p:txBody>
          <a:bodyPr>
            <a:normAutofit fontScale="85000" lnSpcReduction="20000"/>
          </a:bodyPr>
          <a:lstStyle/>
          <a:p>
            <a:r>
              <a:rPr lang="en-US" b="1" dirty="0" smtClean="0"/>
              <a:t>Self-compassion Break</a:t>
            </a:r>
          </a:p>
          <a:p>
            <a:r>
              <a:rPr lang="en-US" dirty="0" smtClean="0"/>
              <a:t>1</a:t>
            </a:r>
            <a:r>
              <a:rPr lang="en-US" dirty="0"/>
              <a:t>.</a:t>
            </a:r>
            <a:r>
              <a:rPr lang="en-US" b="1" dirty="0"/>
              <a:t> </a:t>
            </a:r>
            <a:r>
              <a:rPr lang="en-US" dirty="0"/>
              <a:t>This is a moment of </a:t>
            </a:r>
            <a:r>
              <a:rPr lang="en-US" dirty="0" smtClean="0"/>
              <a:t>suffering.</a:t>
            </a:r>
            <a:endParaRPr lang="en-US" dirty="0"/>
          </a:p>
          <a:p>
            <a:r>
              <a:rPr lang="en-US" dirty="0" smtClean="0"/>
              <a:t>2</a:t>
            </a:r>
            <a:r>
              <a:rPr lang="en-US" dirty="0"/>
              <a:t>. Suffering is a part of </a:t>
            </a:r>
            <a:r>
              <a:rPr lang="en-US" dirty="0" smtClean="0"/>
              <a:t>life.</a:t>
            </a:r>
            <a:endParaRPr lang="en-US" dirty="0"/>
          </a:p>
          <a:p>
            <a:r>
              <a:rPr lang="en-US" dirty="0" smtClean="0"/>
              <a:t>3</a:t>
            </a:r>
            <a:r>
              <a:rPr lang="en-US" dirty="0"/>
              <a:t>. May I be kind to </a:t>
            </a:r>
            <a:r>
              <a:rPr lang="en-US" dirty="0" smtClean="0"/>
              <a:t>myself.</a:t>
            </a:r>
            <a:endParaRPr lang="en-US" dirty="0"/>
          </a:p>
          <a:p>
            <a:pPr lvl="1"/>
            <a:r>
              <a:rPr lang="en-US" i="1" dirty="0" smtClean="0"/>
              <a:t>May </a:t>
            </a:r>
            <a:r>
              <a:rPr lang="en-US" i="1" dirty="0"/>
              <a:t>I give myself the compassion that I </a:t>
            </a:r>
            <a:r>
              <a:rPr lang="en-US" i="1" dirty="0" smtClean="0"/>
              <a:t>need.</a:t>
            </a:r>
            <a:endParaRPr lang="en-US" dirty="0"/>
          </a:p>
          <a:p>
            <a:pPr lvl="1"/>
            <a:r>
              <a:rPr lang="en-US" i="1" dirty="0"/>
              <a:t>May I learn to accept myself as I </a:t>
            </a:r>
            <a:r>
              <a:rPr lang="en-US" i="1" dirty="0" smtClean="0"/>
              <a:t>am.</a:t>
            </a:r>
            <a:endParaRPr lang="en-US" dirty="0"/>
          </a:p>
          <a:p>
            <a:pPr lvl="1"/>
            <a:r>
              <a:rPr lang="en-US" i="1" dirty="0"/>
              <a:t>May I forgive </a:t>
            </a:r>
            <a:r>
              <a:rPr lang="en-US" i="1" dirty="0" smtClean="0"/>
              <a:t>myself.</a:t>
            </a:r>
            <a:endParaRPr lang="en-US" dirty="0"/>
          </a:p>
          <a:p>
            <a:pPr lvl="1"/>
            <a:r>
              <a:rPr lang="en-US" i="1" dirty="0"/>
              <a:t>May I be </a:t>
            </a:r>
            <a:r>
              <a:rPr lang="en-US" i="1" dirty="0" smtClean="0"/>
              <a:t>strong.</a:t>
            </a:r>
            <a:endParaRPr lang="en-US" dirty="0"/>
          </a:p>
          <a:p>
            <a:pPr lvl="1"/>
            <a:r>
              <a:rPr lang="en-US" i="1" dirty="0"/>
              <a:t>May I be </a:t>
            </a:r>
            <a:r>
              <a:rPr lang="en-US" i="1" dirty="0" smtClean="0"/>
              <a:t>patient.</a:t>
            </a:r>
            <a:endParaRPr lang="en-US" dirty="0"/>
          </a:p>
          <a:p>
            <a:pPr lvl="1"/>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80672" y="2249487"/>
            <a:ext cx="4510312" cy="3275550"/>
          </a:xfrm>
          <a:prstGeom prst="rect">
            <a:avLst/>
          </a:prstGeom>
        </p:spPr>
      </p:pic>
    </p:spTree>
    <p:extLst>
      <p:ext uri="{BB962C8B-B14F-4D97-AF65-F5344CB8AC3E}">
        <p14:creationId xmlns:p14="http://schemas.microsoft.com/office/powerpoint/2010/main" val="3340189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Can we embrace the practice of being a “good enough…”</a:t>
            </a:r>
          </a:p>
          <a:p>
            <a:pPr lvl="1"/>
            <a:r>
              <a:rPr lang="en-US" dirty="0" smtClean="0"/>
              <a:t>Therapist?</a:t>
            </a:r>
          </a:p>
          <a:p>
            <a:pPr lvl="1"/>
            <a:r>
              <a:rPr lang="en-US" dirty="0" smtClean="0"/>
              <a:t>Supervisor?</a:t>
            </a:r>
          </a:p>
          <a:p>
            <a:pPr lvl="1"/>
            <a:r>
              <a:rPr lang="en-US" dirty="0" smtClean="0"/>
              <a:t>Teacher?</a:t>
            </a:r>
          </a:p>
          <a:p>
            <a:pPr lvl="1"/>
            <a:r>
              <a:rPr lang="en-US" dirty="0" smtClean="0"/>
              <a:t>Colleague?</a:t>
            </a:r>
          </a:p>
          <a:p>
            <a:pPr lvl="1"/>
            <a:r>
              <a:rPr lang="en-US" dirty="0" smtClean="0"/>
              <a:t>Training Director?</a:t>
            </a:r>
          </a:p>
          <a:p>
            <a:r>
              <a:rPr lang="en-US" dirty="0" smtClean="0"/>
              <a:t>Creating a space within us where failure, challenges, “oops,” and “ouch” exist with kindness and caring.</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83390" y="2097088"/>
            <a:ext cx="2386885" cy="2386885"/>
          </a:xfrm>
          <a:prstGeom prst="rect">
            <a:avLst/>
          </a:prstGeom>
        </p:spPr>
      </p:pic>
    </p:spTree>
    <p:extLst>
      <p:ext uri="{BB962C8B-B14F-4D97-AF65-F5344CB8AC3E}">
        <p14:creationId xmlns:p14="http://schemas.microsoft.com/office/powerpoint/2010/main" val="383649103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“Be gentle first with yourself if you wish to be gentle with others.” </a:t>
            </a:r>
            <a:endParaRPr lang="en-US" b="1" dirty="0" smtClean="0"/>
          </a:p>
          <a:p>
            <a:pPr marL="0" indent="0">
              <a:buNone/>
            </a:pPr>
            <a:r>
              <a:rPr lang="en-US" b="1" dirty="0" smtClean="0"/>
              <a:t>~</a:t>
            </a:r>
            <a:r>
              <a:rPr lang="en-US" b="1" dirty="0"/>
              <a:t>Lama </a:t>
            </a:r>
            <a:r>
              <a:rPr lang="en-US" b="1" dirty="0" err="1"/>
              <a:t>Yeshe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4938" y="3422493"/>
            <a:ext cx="3810000" cy="2047875"/>
          </a:xfrm>
          <a:prstGeom prst="rect">
            <a:avLst/>
          </a:prstGeom>
        </p:spPr>
      </p:pic>
    </p:spTree>
    <p:extLst>
      <p:ext uri="{BB962C8B-B14F-4D97-AF65-F5344CB8AC3E}">
        <p14:creationId xmlns:p14="http://schemas.microsoft.com/office/powerpoint/2010/main" val="13930164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Discussion</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5128" y="2358483"/>
            <a:ext cx="3998567" cy="3025582"/>
          </a:xfrm>
        </p:spPr>
      </p:pic>
    </p:spTree>
    <p:extLst>
      <p:ext uri="{BB962C8B-B14F-4D97-AF65-F5344CB8AC3E}">
        <p14:creationId xmlns:p14="http://schemas.microsoft.com/office/powerpoint/2010/main" val="1740039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lnSpcReduction="10000"/>
          </a:bodyPr>
          <a:lstStyle/>
          <a:p>
            <a:r>
              <a:rPr lang="en-US" dirty="0"/>
              <a:t>American Psychological Association. (2010). Ethical principles of psychologists</a:t>
            </a:r>
          </a:p>
          <a:p>
            <a:pPr marL="0" indent="0">
              <a:buNone/>
            </a:pPr>
            <a:r>
              <a:rPr lang="en-US" dirty="0"/>
              <a:t> </a:t>
            </a:r>
            <a:r>
              <a:rPr lang="en-US" dirty="0" smtClean="0"/>
              <a:t>   </a:t>
            </a:r>
            <a:r>
              <a:rPr lang="en-US" dirty="0"/>
              <a:t>and code of conduct. Retrieved </a:t>
            </a:r>
            <a:r>
              <a:rPr lang="en-US" dirty="0" smtClean="0"/>
              <a:t>August 15, 2016, </a:t>
            </a:r>
            <a:r>
              <a:rPr lang="en-US" dirty="0"/>
              <a:t>from http://</a:t>
            </a:r>
          </a:p>
          <a:p>
            <a:pPr marL="0" indent="0">
              <a:buNone/>
            </a:pPr>
            <a:r>
              <a:rPr lang="en-US" dirty="0" smtClean="0"/>
              <a:t>    </a:t>
            </a:r>
            <a:r>
              <a:rPr lang="en-US" u="sng" dirty="0">
                <a:hlinkClick r:id="rId2"/>
              </a:rPr>
              <a:t>www.apa.org/ethics/code/principles.pdf</a:t>
            </a:r>
            <a:endParaRPr lang="en-US" dirty="0"/>
          </a:p>
          <a:p>
            <a:pPr marL="0" indent="0">
              <a:buNone/>
            </a:pPr>
            <a:r>
              <a:rPr lang="en-US" dirty="0"/>
              <a:t> </a:t>
            </a:r>
          </a:p>
          <a:p>
            <a:r>
              <a:rPr lang="en-US" dirty="0"/>
              <a:t>American Psychological Association. (2014). </a:t>
            </a:r>
            <a:r>
              <a:rPr lang="en-US" i="1" dirty="0"/>
              <a:t>Proposed Standards of Accreditation</a:t>
            </a:r>
            <a:endParaRPr lang="en-US" dirty="0"/>
          </a:p>
          <a:p>
            <a:pPr marL="0" indent="0">
              <a:buNone/>
            </a:pPr>
            <a:r>
              <a:rPr lang="en-US" i="1" dirty="0" smtClean="0"/>
              <a:t>     </a:t>
            </a:r>
            <a:r>
              <a:rPr lang="en-US" i="1" dirty="0"/>
              <a:t>in Health Service Psychology</a:t>
            </a:r>
            <a:r>
              <a:rPr lang="en-US" dirty="0"/>
              <a:t>. Retrieved </a:t>
            </a:r>
            <a:r>
              <a:rPr lang="en-US" dirty="0" smtClean="0"/>
              <a:t>August 15, 2016, </a:t>
            </a:r>
            <a:r>
              <a:rPr lang="en-US" dirty="0"/>
              <a:t>from</a:t>
            </a:r>
          </a:p>
          <a:p>
            <a:pPr marL="0" indent="0">
              <a:buNone/>
            </a:pPr>
            <a:r>
              <a:rPr lang="en-US" dirty="0" smtClean="0"/>
              <a:t>     </a:t>
            </a:r>
            <a:r>
              <a:rPr lang="en-US" u="sng" dirty="0">
                <a:hlinkClick r:id="rId3"/>
              </a:rPr>
              <a:t>http://apps.apa.org/accredcomment/commentNew.aspx</a:t>
            </a:r>
            <a:endParaRPr lang="en-US" dirty="0"/>
          </a:p>
          <a:p>
            <a:endParaRPr lang="en-US" dirty="0"/>
          </a:p>
        </p:txBody>
      </p:sp>
    </p:spTree>
    <p:extLst>
      <p:ext uri="{BB962C8B-B14F-4D97-AF65-F5344CB8AC3E}">
        <p14:creationId xmlns:p14="http://schemas.microsoft.com/office/powerpoint/2010/main" val="359359270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r>
              <a:rPr lang="en-US" dirty="0"/>
              <a:t>American Psychological Association Board of Professional Affairs’ </a:t>
            </a:r>
            <a:r>
              <a:rPr lang="en-US" dirty="0" smtClean="0"/>
              <a:t>Advisory Committee </a:t>
            </a:r>
            <a:r>
              <a:rPr lang="en-US" dirty="0"/>
              <a:t>on Colleague Assistance. (2006). </a:t>
            </a:r>
            <a:r>
              <a:rPr lang="en-US" i="1" dirty="0"/>
              <a:t>Advancing </a:t>
            </a:r>
            <a:r>
              <a:rPr lang="en-US" i="1" dirty="0" smtClean="0"/>
              <a:t>colleague assistance </a:t>
            </a:r>
            <a:r>
              <a:rPr lang="en-US" i="1" dirty="0"/>
              <a:t>in professional psychology</a:t>
            </a:r>
            <a:r>
              <a:rPr lang="en-US" dirty="0"/>
              <a:t>. Retrieved August 15, 2016</a:t>
            </a:r>
            <a:r>
              <a:rPr lang="en-US" dirty="0" smtClean="0"/>
              <a:t>, from </a:t>
            </a:r>
            <a:r>
              <a:rPr lang="en-US" u="sng" dirty="0">
                <a:hlinkClick r:id="rId2"/>
              </a:rPr>
              <a:t>http://www.apa.org/practice/resources/assistance/acca-toolkit.pdf</a:t>
            </a:r>
            <a:endParaRPr lang="en-US" dirty="0" smtClean="0"/>
          </a:p>
          <a:p>
            <a:r>
              <a:rPr lang="en-US" dirty="0" smtClean="0"/>
              <a:t>Baker, E. K. (2003) </a:t>
            </a:r>
            <a:r>
              <a:rPr lang="en-US" i="1" dirty="0" smtClean="0"/>
              <a:t>Caring for ourselves: A therapist’s guide to personal and professional well-being.  </a:t>
            </a:r>
            <a:r>
              <a:rPr lang="en-US" dirty="0" smtClean="0"/>
              <a:t>American Psychological Association: Washington, D.C.</a:t>
            </a:r>
          </a:p>
          <a:p>
            <a:r>
              <a:rPr lang="en-US" dirty="0" err="1"/>
              <a:t>Bamonti</a:t>
            </a:r>
            <a:r>
              <a:rPr lang="en-US" dirty="0"/>
              <a:t>, P., </a:t>
            </a:r>
            <a:r>
              <a:rPr lang="en-US" dirty="0" err="1"/>
              <a:t>Keelan</a:t>
            </a:r>
            <a:r>
              <a:rPr lang="en-US" dirty="0"/>
              <a:t>, C., Larson, N., </a:t>
            </a:r>
            <a:r>
              <a:rPr lang="en-US" dirty="0" err="1"/>
              <a:t>Mentrikoski</a:t>
            </a:r>
            <a:r>
              <a:rPr lang="en-US" dirty="0"/>
              <a:t>, J., Randall, C., Sly, S., Travers</a:t>
            </a:r>
            <a:r>
              <a:rPr lang="en-US" dirty="0" smtClean="0"/>
              <a:t>, </a:t>
            </a:r>
            <a:r>
              <a:rPr lang="en-US" dirty="0"/>
              <a:t>R., &amp; McNeil, D. (2014). Promoting ethical behavior by cultivating a culture </a:t>
            </a:r>
            <a:r>
              <a:rPr lang="en-US" dirty="0" smtClean="0"/>
              <a:t>of </a:t>
            </a:r>
            <a:r>
              <a:rPr lang="en-US" dirty="0"/>
              <a:t>self-care during graduate training: A call to action. </a:t>
            </a:r>
            <a:r>
              <a:rPr lang="en-US" i="1" dirty="0"/>
              <a:t>Training and Education </a:t>
            </a:r>
            <a:r>
              <a:rPr lang="en-US" i="1" dirty="0" smtClean="0"/>
              <a:t>in </a:t>
            </a:r>
            <a:r>
              <a:rPr lang="en-US" i="1" dirty="0"/>
              <a:t>Professional Psychology, 8, </a:t>
            </a:r>
            <a:r>
              <a:rPr lang="en-US" dirty="0"/>
              <a:t>253-260. </a:t>
            </a:r>
            <a:r>
              <a:rPr lang="en-US" dirty="0" err="1"/>
              <a:t>doi</a:t>
            </a:r>
            <a:r>
              <a:rPr lang="en-US" dirty="0"/>
              <a:t>: 10.1037/tep0000056</a:t>
            </a:r>
            <a:endParaRPr lang="en-US" dirty="0" smtClean="0"/>
          </a:p>
        </p:txBody>
      </p:sp>
    </p:spTree>
    <p:extLst>
      <p:ext uri="{BB962C8B-B14F-4D97-AF65-F5344CB8AC3E}">
        <p14:creationId xmlns:p14="http://schemas.microsoft.com/office/powerpoint/2010/main" val="25097616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92500"/>
          </a:bodyPr>
          <a:lstStyle/>
          <a:p>
            <a:r>
              <a:rPr lang="en-US" dirty="0"/>
              <a:t>Dorian, M. &amp; </a:t>
            </a:r>
            <a:r>
              <a:rPr lang="en-US" dirty="0" err="1"/>
              <a:t>Killebrew</a:t>
            </a:r>
            <a:r>
              <a:rPr lang="en-US" dirty="0"/>
              <a:t>, J.E. (2014).  A study of mindfulness and self-care: A path to self-compassion for female therapists in training.  </a:t>
            </a:r>
            <a:r>
              <a:rPr lang="en-US" i="1" dirty="0"/>
              <a:t>Women &amp; Therapy, 37, </a:t>
            </a:r>
            <a:r>
              <a:rPr lang="en-US" dirty="0"/>
              <a:t>155-163.</a:t>
            </a:r>
          </a:p>
          <a:p>
            <a:r>
              <a:rPr lang="en-US" dirty="0"/>
              <a:t>McCollum, E. (2014).  </a:t>
            </a:r>
            <a:r>
              <a:rPr lang="en-US" i="1" dirty="0"/>
              <a:t>Mindfulness for therapists: Practice for the heart. </a:t>
            </a:r>
            <a:r>
              <a:rPr lang="en-US" dirty="0"/>
              <a:t> Routledge: NY</a:t>
            </a:r>
            <a:r>
              <a:rPr lang="en-US" dirty="0" smtClean="0"/>
              <a:t>.</a:t>
            </a:r>
          </a:p>
          <a:p>
            <a:r>
              <a:rPr lang="en-US" dirty="0"/>
              <a:t>Wise, E. H., </a:t>
            </a:r>
            <a:r>
              <a:rPr lang="en-US" dirty="0" err="1"/>
              <a:t>Hersh</a:t>
            </a:r>
            <a:r>
              <a:rPr lang="en-US" dirty="0"/>
              <a:t>, M. A., &amp; Gibson, C. M. (2012). Ethics, self-care and </a:t>
            </a:r>
            <a:r>
              <a:rPr lang="en-US" dirty="0" smtClean="0"/>
              <a:t>well-being </a:t>
            </a:r>
            <a:r>
              <a:rPr lang="en-US" dirty="0"/>
              <a:t>for psychologists: </a:t>
            </a:r>
            <a:r>
              <a:rPr lang="en-US" dirty="0" err="1"/>
              <a:t>Reenvisioning</a:t>
            </a:r>
            <a:r>
              <a:rPr lang="en-US" dirty="0"/>
              <a:t> the stress-distress continuum.  </a:t>
            </a:r>
            <a:r>
              <a:rPr lang="en-US" i="1" dirty="0" smtClean="0"/>
              <a:t>Professional </a:t>
            </a:r>
            <a:r>
              <a:rPr lang="en-US" i="1" dirty="0"/>
              <a:t>Psychology: Research and Practice, 43, </a:t>
            </a:r>
            <a:r>
              <a:rPr lang="en-US" dirty="0"/>
              <a:t>487–494. </a:t>
            </a:r>
            <a:r>
              <a:rPr lang="en-US" dirty="0" smtClean="0"/>
              <a:t>doi:10.1037/a0029446</a:t>
            </a:r>
            <a:endParaRPr lang="en-US" dirty="0"/>
          </a:p>
        </p:txBody>
      </p:sp>
    </p:spTree>
    <p:extLst>
      <p:ext uri="{BB962C8B-B14F-4D97-AF65-F5344CB8AC3E}">
        <p14:creationId xmlns:p14="http://schemas.microsoft.com/office/powerpoint/2010/main" val="1448170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is this important?</a:t>
            </a:r>
            <a:endParaRPr lang="en-US" dirty="0"/>
          </a:p>
        </p:txBody>
      </p:sp>
      <p:sp>
        <p:nvSpPr>
          <p:cNvPr id="3" name="Content Placeholder 2"/>
          <p:cNvSpPr>
            <a:spLocks noGrp="1"/>
          </p:cNvSpPr>
          <p:nvPr>
            <p:ph idx="1"/>
          </p:nvPr>
        </p:nvSpPr>
        <p:spPr/>
        <p:txBody>
          <a:bodyPr/>
          <a:lstStyle/>
          <a:p>
            <a:r>
              <a:rPr lang="en-US" dirty="0" smtClean="0"/>
              <a:t>“Promoting Ethical Behavior by Cultivating a Culture of Self-Care During Graduate Training:  A Call to Action,”  by </a:t>
            </a:r>
            <a:r>
              <a:rPr lang="en-US" dirty="0" err="1" smtClean="0"/>
              <a:t>Bamonti</a:t>
            </a:r>
            <a:r>
              <a:rPr lang="en-US" dirty="0" smtClean="0"/>
              <a:t> et. Al.</a:t>
            </a:r>
          </a:p>
          <a:p>
            <a:pPr lvl="1"/>
            <a:r>
              <a:rPr lang="en-US" dirty="0" smtClean="0"/>
              <a:t>- (2014) </a:t>
            </a:r>
            <a:r>
              <a:rPr lang="en-US" i="1" dirty="0" smtClean="0"/>
              <a:t>Training and Education in Professional Psychology</a:t>
            </a:r>
            <a:r>
              <a:rPr lang="en-US" dirty="0" smtClean="0"/>
              <a:t>, </a:t>
            </a:r>
            <a:r>
              <a:rPr lang="en-US" i="1" dirty="0" smtClean="0"/>
              <a:t>8(4)</a:t>
            </a:r>
            <a:r>
              <a:rPr lang="en-US" dirty="0" smtClean="0"/>
              <a:t>, 253-260.</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0431" y="4146321"/>
            <a:ext cx="1428750" cy="1885950"/>
          </a:xfrm>
          <a:prstGeom prst="rect">
            <a:avLst/>
          </a:prstGeom>
        </p:spPr>
      </p:pic>
    </p:spTree>
    <p:extLst>
      <p:ext uri="{BB962C8B-B14F-4D97-AF65-F5344CB8AC3E}">
        <p14:creationId xmlns:p14="http://schemas.microsoft.com/office/powerpoint/2010/main" val="38141374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Self-care practices mentioned in clinical psychology handbooks</a:t>
            </a:r>
            <a:endParaRPr lang="en-US" dirty="0"/>
          </a:p>
        </p:txBody>
      </p:sp>
      <p:sp>
        <p:nvSpPr>
          <p:cNvPr id="3" name="Content Placeholder 2"/>
          <p:cNvSpPr>
            <a:spLocks noGrp="1"/>
          </p:cNvSpPr>
          <p:nvPr>
            <p:ph idx="1"/>
          </p:nvPr>
        </p:nvSpPr>
        <p:spPr/>
        <p:txBody>
          <a:bodyPr/>
          <a:lstStyle/>
          <a:p>
            <a:r>
              <a:rPr lang="en-US" dirty="0" smtClean="0"/>
              <a:t>41% made reference to </a:t>
            </a:r>
            <a:r>
              <a:rPr lang="en-US" dirty="0" smtClean="0"/>
              <a:t>“self-care”</a:t>
            </a:r>
            <a:endParaRPr lang="en-US" dirty="0" smtClean="0"/>
          </a:p>
          <a:p>
            <a:pPr lvl="1"/>
            <a:r>
              <a:rPr lang="en-US" dirty="0" smtClean="0"/>
              <a:t>47% referenced mental health/psychotherapy/therapy</a:t>
            </a:r>
          </a:p>
          <a:p>
            <a:pPr lvl="1"/>
            <a:r>
              <a:rPr lang="en-US" dirty="0" smtClean="0"/>
              <a:t>19% referenced impairment</a:t>
            </a:r>
          </a:p>
          <a:p>
            <a:pPr lvl="1"/>
            <a:r>
              <a:rPr lang="en-US" dirty="0" smtClean="0"/>
              <a:t>17% referenced self-care</a:t>
            </a:r>
          </a:p>
          <a:p>
            <a:pPr lvl="1"/>
            <a:r>
              <a:rPr lang="en-US" dirty="0" smtClean="0"/>
              <a:t>4% referenced stress</a:t>
            </a:r>
          </a:p>
          <a:p>
            <a:pPr lvl="1"/>
            <a:r>
              <a:rPr lang="en-US" dirty="0" smtClean="0"/>
              <a:t>1% burnout</a:t>
            </a:r>
          </a:p>
          <a:p>
            <a:pPr lvl="1"/>
            <a:r>
              <a:rPr lang="en-US" dirty="0" smtClean="0"/>
              <a:t>1% work-life balance</a:t>
            </a:r>
            <a:endParaRPr lang="en-US" dirty="0"/>
          </a:p>
        </p:txBody>
      </p:sp>
    </p:spTree>
    <p:extLst>
      <p:ext uri="{BB962C8B-B14F-4D97-AF65-F5344CB8AC3E}">
        <p14:creationId xmlns:p14="http://schemas.microsoft.com/office/powerpoint/2010/main" val="3683702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Principles</a:t>
            </a:r>
            <a:endParaRPr lang="en-US" dirty="0"/>
          </a:p>
        </p:txBody>
      </p:sp>
      <p:sp>
        <p:nvSpPr>
          <p:cNvPr id="3" name="Content Placeholder 2"/>
          <p:cNvSpPr>
            <a:spLocks noGrp="1"/>
          </p:cNvSpPr>
          <p:nvPr>
            <p:ph idx="1"/>
          </p:nvPr>
        </p:nvSpPr>
        <p:spPr/>
        <p:txBody>
          <a:bodyPr/>
          <a:lstStyle/>
          <a:p>
            <a:r>
              <a:rPr lang="en-US" dirty="0" smtClean="0"/>
              <a:t>Principle A:  Beneficence and </a:t>
            </a:r>
            <a:r>
              <a:rPr lang="en-US" dirty="0" err="1" smtClean="0"/>
              <a:t>Nonmaleficence</a:t>
            </a:r>
            <a:endParaRPr lang="en-US" dirty="0" smtClean="0"/>
          </a:p>
          <a:p>
            <a:r>
              <a:rPr lang="en-US" dirty="0" smtClean="0"/>
              <a:t>Principle B:  Fidelity and Responsibility</a:t>
            </a:r>
          </a:p>
          <a:p>
            <a:r>
              <a:rPr lang="en-US" dirty="0" smtClean="0"/>
              <a:t>Principle C:  Integrity</a:t>
            </a:r>
          </a:p>
          <a:p>
            <a:r>
              <a:rPr lang="en-US" dirty="0" smtClean="0"/>
              <a:t>Principle D:  Justice</a:t>
            </a:r>
          </a:p>
          <a:p>
            <a:r>
              <a:rPr lang="en-US" dirty="0" smtClean="0"/>
              <a:t>Principle E:  Respect for People’s Rights and Dignity</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2" y="618518"/>
            <a:ext cx="4019550" cy="285750"/>
          </a:xfrm>
          <a:prstGeom prst="rect">
            <a:avLst/>
          </a:prstGeom>
        </p:spPr>
      </p:pic>
    </p:spTree>
    <p:extLst>
      <p:ext uri="{BB962C8B-B14F-4D97-AF65-F5344CB8AC3E}">
        <p14:creationId xmlns:p14="http://schemas.microsoft.com/office/powerpoint/2010/main" val="1827167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Principles</a:t>
            </a:r>
            <a:endParaRPr lang="en-US" dirty="0"/>
          </a:p>
        </p:txBody>
      </p:sp>
      <p:sp>
        <p:nvSpPr>
          <p:cNvPr id="3" name="Content Placeholder 2"/>
          <p:cNvSpPr>
            <a:spLocks noGrp="1"/>
          </p:cNvSpPr>
          <p:nvPr>
            <p:ph idx="1"/>
          </p:nvPr>
        </p:nvSpPr>
        <p:spPr/>
        <p:txBody>
          <a:bodyPr>
            <a:normAutofit/>
          </a:bodyPr>
          <a:lstStyle/>
          <a:p>
            <a:r>
              <a:rPr lang="en-US" dirty="0" smtClean="0"/>
              <a:t>Principal A – Beneficence and </a:t>
            </a:r>
            <a:r>
              <a:rPr lang="en-US" dirty="0" err="1" smtClean="0"/>
              <a:t>Nonmaleficence</a:t>
            </a:r>
            <a:endParaRPr lang="en-US" dirty="0" smtClean="0"/>
          </a:p>
          <a:p>
            <a:pPr lvl="1"/>
            <a:r>
              <a:rPr lang="en-US" dirty="0" smtClean="0"/>
              <a:t>“Psychologists </a:t>
            </a:r>
            <a:r>
              <a:rPr lang="en-US" dirty="0"/>
              <a:t>strive to be aware of the possible effect of their own physical and mental health on their ability to help those with whom they </a:t>
            </a:r>
            <a:r>
              <a:rPr lang="en-US" dirty="0" smtClean="0"/>
              <a:t>work” (APA, 2002, p. 1063).</a:t>
            </a:r>
          </a:p>
          <a:p>
            <a:pPr lvl="1"/>
            <a:endParaRPr lang="en-US" dirty="0" smtClean="0"/>
          </a:p>
          <a:p>
            <a:endParaRPr lang="en-US" dirty="0" smtClean="0"/>
          </a:p>
          <a:p>
            <a:endParaRPr lang="en-US" dirty="0"/>
          </a:p>
        </p:txBody>
      </p:sp>
      <p:sp>
        <p:nvSpPr>
          <p:cNvPr id="4" name="AutoShape 2" descr="Image result for psychologis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4487141" y="4086226"/>
            <a:ext cx="2552700" cy="1704975"/>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1412" y="734118"/>
            <a:ext cx="4019550" cy="285750"/>
          </a:xfrm>
          <a:prstGeom prst="rect">
            <a:avLst/>
          </a:prstGeom>
        </p:spPr>
      </p:pic>
    </p:spTree>
    <p:extLst>
      <p:ext uri="{BB962C8B-B14F-4D97-AF65-F5344CB8AC3E}">
        <p14:creationId xmlns:p14="http://schemas.microsoft.com/office/powerpoint/2010/main" val="40619611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Standards</a:t>
            </a:r>
            <a:endParaRPr lang="en-US" dirty="0"/>
          </a:p>
        </p:txBody>
      </p:sp>
      <p:sp>
        <p:nvSpPr>
          <p:cNvPr id="3" name="Content Placeholder 2"/>
          <p:cNvSpPr>
            <a:spLocks noGrp="1"/>
          </p:cNvSpPr>
          <p:nvPr>
            <p:ph sz="half" idx="1"/>
          </p:nvPr>
        </p:nvSpPr>
        <p:spPr/>
        <p:txBody>
          <a:bodyPr/>
          <a:lstStyle/>
          <a:p>
            <a:pPr marL="457200" indent="-457200">
              <a:buAutoNum type="arabicPeriod"/>
            </a:pPr>
            <a:r>
              <a:rPr lang="en-US" dirty="0" smtClean="0"/>
              <a:t>Resolving Ethical Issues </a:t>
            </a:r>
          </a:p>
          <a:p>
            <a:pPr marL="457200" indent="-457200">
              <a:buAutoNum type="arabicPeriod"/>
            </a:pPr>
            <a:r>
              <a:rPr lang="en-US" dirty="0" smtClean="0"/>
              <a:t>Competence</a:t>
            </a:r>
          </a:p>
          <a:p>
            <a:pPr marL="457200" indent="-457200">
              <a:buAutoNum type="arabicPeriod"/>
            </a:pPr>
            <a:r>
              <a:rPr lang="en-US" dirty="0" smtClean="0"/>
              <a:t>Human Relations</a:t>
            </a:r>
          </a:p>
          <a:p>
            <a:pPr marL="457200" indent="-457200">
              <a:buAutoNum type="arabicPeriod"/>
            </a:pPr>
            <a:r>
              <a:rPr lang="en-US" dirty="0" smtClean="0"/>
              <a:t>Privacy and Confidentiality</a:t>
            </a:r>
          </a:p>
          <a:p>
            <a:pPr marL="457200" indent="-457200">
              <a:buAutoNum type="arabicPeriod"/>
            </a:pPr>
            <a:r>
              <a:rPr lang="en-US" dirty="0" smtClean="0"/>
              <a:t>Advertising and Other Public Statements</a:t>
            </a:r>
            <a:endParaRPr lang="en-US" dirty="0"/>
          </a:p>
        </p:txBody>
      </p:sp>
      <p:sp>
        <p:nvSpPr>
          <p:cNvPr id="4" name="Content Placeholder 3"/>
          <p:cNvSpPr>
            <a:spLocks noGrp="1"/>
          </p:cNvSpPr>
          <p:nvPr>
            <p:ph sz="half" idx="2"/>
          </p:nvPr>
        </p:nvSpPr>
        <p:spPr/>
        <p:txBody>
          <a:bodyPr/>
          <a:lstStyle/>
          <a:p>
            <a:pPr marL="0" indent="0">
              <a:buNone/>
            </a:pPr>
            <a:r>
              <a:rPr lang="en-US" dirty="0" smtClean="0"/>
              <a:t>6. Record Keeping and Fees</a:t>
            </a:r>
          </a:p>
          <a:p>
            <a:pPr marL="457200" indent="-457200">
              <a:buAutoNum type="arabicPeriod" startAt="7"/>
            </a:pPr>
            <a:r>
              <a:rPr lang="en-US" dirty="0" smtClean="0"/>
              <a:t>Education and Training</a:t>
            </a:r>
          </a:p>
          <a:p>
            <a:pPr marL="457200" indent="-457200">
              <a:buAutoNum type="arabicPeriod" startAt="7"/>
            </a:pPr>
            <a:r>
              <a:rPr lang="en-US" dirty="0" smtClean="0"/>
              <a:t>Research and Publication</a:t>
            </a:r>
          </a:p>
          <a:p>
            <a:pPr marL="457200" indent="-457200">
              <a:buAutoNum type="arabicPeriod" startAt="7"/>
            </a:pPr>
            <a:r>
              <a:rPr lang="en-US" dirty="0" smtClean="0"/>
              <a:t>Assessment</a:t>
            </a:r>
          </a:p>
          <a:p>
            <a:pPr marL="457200" indent="-457200">
              <a:buAutoNum type="arabicPeriod" startAt="7"/>
            </a:pPr>
            <a:r>
              <a:rPr lang="en-US" dirty="0" smtClean="0"/>
              <a:t> Therapy </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646" y="734117"/>
            <a:ext cx="4019550" cy="285750"/>
          </a:xfrm>
          <a:prstGeom prst="rect">
            <a:avLst/>
          </a:prstGeom>
        </p:spPr>
      </p:pic>
    </p:spTree>
    <p:extLst>
      <p:ext uri="{BB962C8B-B14F-4D97-AF65-F5344CB8AC3E}">
        <p14:creationId xmlns:p14="http://schemas.microsoft.com/office/powerpoint/2010/main" val="1272668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750"/>
                                        <p:tgtEl>
                                          <p:spTgt spid="3">
                                            <p:txEl>
                                              <p:pRg st="1" end="1"/>
                                            </p:txEl>
                                          </p:spTgt>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50"/>
                                        <p:tgtEl>
                                          <p:spTgt spid="3">
                                            <p:txEl>
                                              <p:pRg st="2" end="2"/>
                                            </p:txEl>
                                          </p:spTgt>
                                        </p:tgtEl>
                                      </p:cBhvr>
                                    </p:animEffect>
                                  </p:childTnLst>
                                </p:cTn>
                              </p:par>
                            </p:childTnLst>
                          </p:cTn>
                        </p:par>
                        <p:par>
                          <p:cTn id="16" fill="hold">
                            <p:stCondLst>
                              <p:cond delay="2250"/>
                            </p:stCondLst>
                            <p:childTnLst>
                              <p:par>
                                <p:cTn id="17" presetID="10" presetClass="entr" presetSubtype="0" fill="hold" grpId="0"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750"/>
                                        <p:tgtEl>
                                          <p:spTgt spid="3">
                                            <p:txEl>
                                              <p:pRg st="3" end="3"/>
                                            </p:txEl>
                                          </p:spTgt>
                                        </p:tgtEl>
                                      </p:cBhvr>
                                    </p:animEffect>
                                  </p:childTnLst>
                                </p:cTn>
                              </p:par>
                            </p:childTnLst>
                          </p:cTn>
                        </p:par>
                        <p:par>
                          <p:cTn id="20" fill="hold">
                            <p:stCondLst>
                              <p:cond delay="3000"/>
                            </p:stCondLst>
                            <p:childTnLst>
                              <p:par>
                                <p:cTn id="21" presetID="10" presetClass="entr" presetSubtype="0"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750"/>
                                        <p:tgtEl>
                                          <p:spTgt spid="3">
                                            <p:txEl>
                                              <p:pRg st="4" end="4"/>
                                            </p:txEl>
                                          </p:spTgt>
                                        </p:tgtEl>
                                      </p:cBhvr>
                                    </p:animEffect>
                                  </p:childTnLst>
                                </p:cTn>
                              </p:par>
                            </p:childTnLst>
                          </p:cTn>
                        </p:par>
                        <p:par>
                          <p:cTn id="24" fill="hold">
                            <p:stCondLst>
                              <p:cond delay="3750"/>
                            </p:stCondLst>
                            <p:childTnLst>
                              <p:par>
                                <p:cTn id="25" presetID="10" presetClass="entr" presetSubtype="0" fill="hold" grpId="0" nodeType="afterEffect">
                                  <p:stCondLst>
                                    <p:cond delay="0"/>
                                  </p:stCondLst>
                                  <p:childTnLst>
                                    <p:set>
                                      <p:cBhvr>
                                        <p:cTn id="26" dur="1" fill="hold">
                                          <p:stCondLst>
                                            <p:cond delay="0"/>
                                          </p:stCondLst>
                                        </p:cTn>
                                        <p:tgtEl>
                                          <p:spTgt spid="4">
                                            <p:txEl>
                                              <p:pRg st="0" end="0"/>
                                            </p:txEl>
                                          </p:spTgt>
                                        </p:tgtEl>
                                        <p:attrNameLst>
                                          <p:attrName>style.visibility</p:attrName>
                                        </p:attrNameLst>
                                      </p:cBhvr>
                                      <p:to>
                                        <p:strVal val="visible"/>
                                      </p:to>
                                    </p:set>
                                    <p:animEffect transition="in" filter="fade">
                                      <p:cBhvr>
                                        <p:cTn id="27" dur="750"/>
                                        <p:tgtEl>
                                          <p:spTgt spid="4">
                                            <p:txEl>
                                              <p:pRg st="0" end="0"/>
                                            </p:txEl>
                                          </p:spTgt>
                                        </p:tgtEl>
                                      </p:cBhvr>
                                    </p:animEffect>
                                  </p:childTnLst>
                                </p:cTn>
                              </p:par>
                            </p:childTnLst>
                          </p:cTn>
                        </p:par>
                        <p:par>
                          <p:cTn id="28" fill="hold">
                            <p:stCondLst>
                              <p:cond delay="4500"/>
                            </p:stCondLst>
                            <p:childTnLst>
                              <p:par>
                                <p:cTn id="29" presetID="10" presetClass="entr" presetSubtype="0" fill="hold" grpId="0" nodeType="afterEffect">
                                  <p:stCondLst>
                                    <p:cond delay="0"/>
                                  </p:stCondLst>
                                  <p:childTnLst>
                                    <p:set>
                                      <p:cBhvr>
                                        <p:cTn id="30" dur="1" fill="hold">
                                          <p:stCondLst>
                                            <p:cond delay="0"/>
                                          </p:stCondLst>
                                        </p:cTn>
                                        <p:tgtEl>
                                          <p:spTgt spid="4">
                                            <p:txEl>
                                              <p:pRg st="1" end="1"/>
                                            </p:txEl>
                                          </p:spTgt>
                                        </p:tgtEl>
                                        <p:attrNameLst>
                                          <p:attrName>style.visibility</p:attrName>
                                        </p:attrNameLst>
                                      </p:cBhvr>
                                      <p:to>
                                        <p:strVal val="visible"/>
                                      </p:to>
                                    </p:set>
                                    <p:animEffect transition="in" filter="fade">
                                      <p:cBhvr>
                                        <p:cTn id="31" dur="750"/>
                                        <p:tgtEl>
                                          <p:spTgt spid="4">
                                            <p:txEl>
                                              <p:pRg st="1" end="1"/>
                                            </p:txEl>
                                          </p:spTgt>
                                        </p:tgtEl>
                                      </p:cBhvr>
                                    </p:animEffect>
                                  </p:childTnLst>
                                </p:cTn>
                              </p:par>
                            </p:childTnLst>
                          </p:cTn>
                        </p:par>
                        <p:par>
                          <p:cTn id="32" fill="hold">
                            <p:stCondLst>
                              <p:cond delay="5250"/>
                            </p:stCondLst>
                            <p:childTnLst>
                              <p:par>
                                <p:cTn id="33" presetID="10" presetClass="entr" presetSubtype="0" fill="hold" grpId="0" nodeType="after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animEffect transition="in" filter="fade">
                                      <p:cBhvr>
                                        <p:cTn id="35" dur="750"/>
                                        <p:tgtEl>
                                          <p:spTgt spid="4">
                                            <p:txEl>
                                              <p:pRg st="2" end="2"/>
                                            </p:txEl>
                                          </p:spTgt>
                                        </p:tgtEl>
                                      </p:cBhvr>
                                    </p:animEffect>
                                  </p:childTnLst>
                                </p:cTn>
                              </p:par>
                            </p:childTnLst>
                          </p:cTn>
                        </p:par>
                        <p:par>
                          <p:cTn id="36" fill="hold">
                            <p:stCondLst>
                              <p:cond delay="6000"/>
                            </p:stCondLst>
                            <p:childTnLst>
                              <p:par>
                                <p:cTn id="37" presetID="10" presetClass="entr" presetSubtype="0" fill="hold" grpId="0" nodeType="afterEffect">
                                  <p:stCondLst>
                                    <p:cond delay="0"/>
                                  </p:stCondLst>
                                  <p:childTnLst>
                                    <p:set>
                                      <p:cBhvr>
                                        <p:cTn id="38" dur="1" fill="hold">
                                          <p:stCondLst>
                                            <p:cond delay="0"/>
                                          </p:stCondLst>
                                        </p:cTn>
                                        <p:tgtEl>
                                          <p:spTgt spid="4">
                                            <p:txEl>
                                              <p:pRg st="3" end="3"/>
                                            </p:txEl>
                                          </p:spTgt>
                                        </p:tgtEl>
                                        <p:attrNameLst>
                                          <p:attrName>style.visibility</p:attrName>
                                        </p:attrNameLst>
                                      </p:cBhvr>
                                      <p:to>
                                        <p:strVal val="visible"/>
                                      </p:to>
                                    </p:set>
                                    <p:animEffect transition="in" filter="fade">
                                      <p:cBhvr>
                                        <p:cTn id="39" dur="750"/>
                                        <p:tgtEl>
                                          <p:spTgt spid="4">
                                            <p:txEl>
                                              <p:pRg st="3" end="3"/>
                                            </p:txEl>
                                          </p:spTgt>
                                        </p:tgtEl>
                                      </p:cBhvr>
                                    </p:animEffect>
                                  </p:childTnLst>
                                </p:cTn>
                              </p:par>
                            </p:childTnLst>
                          </p:cTn>
                        </p:par>
                        <p:par>
                          <p:cTn id="40" fill="hold">
                            <p:stCondLst>
                              <p:cond delay="6750"/>
                            </p:stCondLst>
                            <p:childTnLst>
                              <p:par>
                                <p:cTn id="41" presetID="10" presetClass="entr" presetSubtype="0" fill="hold" grpId="0" nodeType="after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Effect transition="in" filter="fade">
                                      <p:cBhvr>
                                        <p:cTn id="43" dur="75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Ethical Standards</a:t>
            </a:r>
            <a:endParaRPr lang="en-US" dirty="0"/>
          </a:p>
        </p:txBody>
      </p:sp>
      <p:sp>
        <p:nvSpPr>
          <p:cNvPr id="3" name="Content Placeholder 2"/>
          <p:cNvSpPr>
            <a:spLocks noGrp="1"/>
          </p:cNvSpPr>
          <p:nvPr>
            <p:ph idx="1"/>
          </p:nvPr>
        </p:nvSpPr>
        <p:spPr/>
        <p:txBody>
          <a:bodyPr/>
          <a:lstStyle/>
          <a:p>
            <a:r>
              <a:rPr lang="en-US" dirty="0" smtClean="0"/>
              <a:t>Section 2 – Competence</a:t>
            </a:r>
          </a:p>
          <a:p>
            <a:pPr lvl="1"/>
            <a:r>
              <a:rPr lang="en-US" dirty="0" smtClean="0"/>
              <a:t>2.01 </a:t>
            </a:r>
            <a:r>
              <a:rPr lang="en-US" b="1" dirty="0" smtClean="0"/>
              <a:t>Boundaries of Competence </a:t>
            </a:r>
            <a:r>
              <a:rPr lang="en-US" dirty="0" smtClean="0"/>
              <a:t>(a) states the basic expectation that Psychologists provide services, teach, and conduct research with populations and in areas only within the boundaries of their competence, based on their education, training, supervised experience, consultation, study, or professional experience” (APA, 2002, p. 1063).</a:t>
            </a:r>
          </a:p>
          <a:p>
            <a:pPr lvl="1"/>
            <a:r>
              <a:rPr lang="en-US" dirty="0" smtClean="0"/>
              <a:t>2.03 </a:t>
            </a:r>
            <a:r>
              <a:rPr lang="en-US" b="1" dirty="0" smtClean="0"/>
              <a:t>Maintaining Competence</a:t>
            </a:r>
            <a:r>
              <a:rPr lang="en-US" dirty="0" smtClean="0"/>
              <a:t>, states that “Psychologists undertake ongoing efforts to develop and maintain their competence” (APA, 2002, P. 1064).</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6646" y="734117"/>
            <a:ext cx="4019550" cy="285750"/>
          </a:xfrm>
          <a:prstGeom prst="rect">
            <a:avLst/>
          </a:prstGeom>
        </p:spPr>
      </p:pic>
    </p:spTree>
    <p:extLst>
      <p:ext uri="{BB962C8B-B14F-4D97-AF65-F5344CB8AC3E}">
        <p14:creationId xmlns:p14="http://schemas.microsoft.com/office/powerpoint/2010/main" val="158879627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721</TotalTime>
  <Words>1526</Words>
  <Application>Microsoft Office PowerPoint</Application>
  <PresentationFormat>Widescreen</PresentationFormat>
  <Paragraphs>181</Paragraphs>
  <Slides>37</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Trebuchet MS</vt:lpstr>
      <vt:lpstr>Tw Cen MT</vt:lpstr>
      <vt:lpstr>Circuit</vt:lpstr>
      <vt:lpstr>Leading by Example:   Training Directors as models of self-care</vt:lpstr>
      <vt:lpstr>Outline of Presentation</vt:lpstr>
      <vt:lpstr>Why is this Important?</vt:lpstr>
      <vt:lpstr>Why is this important?</vt:lpstr>
      <vt:lpstr>Self-care practices mentioned in clinical psychology handbooks</vt:lpstr>
      <vt:lpstr>Ethical Principles</vt:lpstr>
      <vt:lpstr>Ethical Principles</vt:lpstr>
      <vt:lpstr>Ethical Standards</vt:lpstr>
      <vt:lpstr>Ethical Standards</vt:lpstr>
      <vt:lpstr>Ethical Standards</vt:lpstr>
      <vt:lpstr>Self care and Real life: The Balancing Act</vt:lpstr>
      <vt:lpstr>Never Have I ever…</vt:lpstr>
      <vt:lpstr>Do you Experience… </vt:lpstr>
      <vt:lpstr>PowerPoint Presentation</vt:lpstr>
      <vt:lpstr>You are not alone</vt:lpstr>
      <vt:lpstr>The Answer?</vt:lpstr>
      <vt:lpstr>Balance</vt:lpstr>
      <vt:lpstr>Versus… </vt:lpstr>
      <vt:lpstr>Expect change – Flexibility is key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Dorian &amp; Killebrew (2014)</vt:lpstr>
      <vt:lpstr>Kristin Neff’s self-compassion.org</vt:lpstr>
      <vt:lpstr>PowerPoint Presentation</vt:lpstr>
      <vt:lpstr>PowerPoint Presentation</vt:lpstr>
      <vt:lpstr>Questions and Discussion</vt:lpstr>
      <vt:lpstr>References</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Leading by Example:   Training Directors as models of self-care</dc:title>
  <dc:creator>Bowers, Mack</dc:creator>
  <cp:lastModifiedBy>Bowers, Mack</cp:lastModifiedBy>
  <cp:revision>23</cp:revision>
  <dcterms:created xsi:type="dcterms:W3CDTF">2016-08-23T20:49:06Z</dcterms:created>
  <dcterms:modified xsi:type="dcterms:W3CDTF">2016-09-09T20:46:48Z</dcterms:modified>
</cp:coreProperties>
</file>