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7"/>
  </p:notesMasterIdLst>
  <p:sldIdLst>
    <p:sldId id="256" r:id="rId2"/>
    <p:sldId id="272" r:id="rId3"/>
    <p:sldId id="280" r:id="rId4"/>
    <p:sldId id="281" r:id="rId5"/>
    <p:sldId id="279" r:id="rId6"/>
    <p:sldId id="289" r:id="rId7"/>
    <p:sldId id="306" r:id="rId8"/>
    <p:sldId id="273" r:id="rId9"/>
    <p:sldId id="305" r:id="rId10"/>
    <p:sldId id="275" r:id="rId11"/>
    <p:sldId id="276" r:id="rId12"/>
    <p:sldId id="277" r:id="rId13"/>
    <p:sldId id="270" r:id="rId14"/>
    <p:sldId id="278" r:id="rId15"/>
    <p:sldId id="287" r:id="rId16"/>
    <p:sldId id="286" r:id="rId17"/>
    <p:sldId id="307" r:id="rId18"/>
    <p:sldId id="308" r:id="rId19"/>
    <p:sldId id="285" r:id="rId20"/>
    <p:sldId id="282" r:id="rId21"/>
    <p:sldId id="266" r:id="rId22"/>
    <p:sldId id="261" r:id="rId23"/>
    <p:sldId id="267" r:id="rId24"/>
    <p:sldId id="291" r:id="rId25"/>
    <p:sldId id="292" r:id="rId26"/>
    <p:sldId id="293" r:id="rId27"/>
    <p:sldId id="294" r:id="rId28"/>
    <p:sldId id="263" r:id="rId29"/>
    <p:sldId id="260" r:id="rId30"/>
    <p:sldId id="258" r:id="rId31"/>
    <p:sldId id="295" r:id="rId32"/>
    <p:sldId id="265" r:id="rId33"/>
    <p:sldId id="288" r:id="rId34"/>
    <p:sldId id="257" r:id="rId35"/>
    <p:sldId id="296" r:id="rId36"/>
    <p:sldId id="304" r:id="rId37"/>
    <p:sldId id="297" r:id="rId38"/>
    <p:sldId id="298" r:id="rId39"/>
    <p:sldId id="303" r:id="rId40"/>
    <p:sldId id="299" r:id="rId41"/>
    <p:sldId id="300" r:id="rId42"/>
    <p:sldId id="301" r:id="rId43"/>
    <p:sldId id="262" r:id="rId44"/>
    <p:sldId id="269" r:id="rId45"/>
    <p:sldId id="30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4694" autoAdjust="0"/>
  </p:normalViewPr>
  <p:slideViewPr>
    <p:cSldViewPr snapToGrid="0">
      <p:cViewPr varScale="1">
        <p:scale>
          <a:sx n="82" d="100"/>
          <a:sy n="82" d="100"/>
        </p:scale>
        <p:origin x="28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F2277A-5B1A-4E35-B765-72CC58BC7D74}" type="datetimeFigureOut">
              <a:rPr lang="en-US"/>
              <a:t>9/26/2016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48BB2B-0C4F-4500-B73A-04A281F596BA}" type="slidenum">
              <a:rPr lang="en-US"/>
              <a:t>‹#›</a:t>
            </a:fld>
            <a:endParaRPr lang="en-US" dirty="0"/>
          </a:p>
        </p:txBody>
      </p:sp>
    </p:spTree>
    <p:extLst>
      <p:ext uri="{BB962C8B-B14F-4D97-AF65-F5344CB8AC3E}">
        <p14:creationId xmlns:p14="http://schemas.microsoft.com/office/powerpoint/2010/main" val="306786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a:t>
            </a:fld>
            <a:endParaRPr lang="en-US"/>
          </a:p>
        </p:txBody>
      </p:sp>
    </p:spTree>
    <p:extLst>
      <p:ext uri="{BB962C8B-B14F-4D97-AF65-F5344CB8AC3E}">
        <p14:creationId xmlns:p14="http://schemas.microsoft.com/office/powerpoint/2010/main" val="4232964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10</a:t>
            </a:fld>
            <a:endParaRPr lang="en-US" dirty="0"/>
          </a:p>
        </p:txBody>
      </p:sp>
    </p:spTree>
    <p:extLst>
      <p:ext uri="{BB962C8B-B14F-4D97-AF65-F5344CB8AC3E}">
        <p14:creationId xmlns:p14="http://schemas.microsoft.com/office/powerpoint/2010/main" val="3027467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11</a:t>
            </a:fld>
            <a:endParaRPr lang="en-US" dirty="0"/>
          </a:p>
        </p:txBody>
      </p:sp>
    </p:spTree>
    <p:extLst>
      <p:ext uri="{BB962C8B-B14F-4D97-AF65-F5344CB8AC3E}">
        <p14:creationId xmlns:p14="http://schemas.microsoft.com/office/powerpoint/2010/main" val="3879012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12</a:t>
            </a:fld>
            <a:endParaRPr lang="en-US" dirty="0"/>
          </a:p>
        </p:txBody>
      </p:sp>
    </p:spTree>
    <p:extLst>
      <p:ext uri="{BB962C8B-B14F-4D97-AF65-F5344CB8AC3E}">
        <p14:creationId xmlns:p14="http://schemas.microsoft.com/office/powerpoint/2010/main" val="2338794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13</a:t>
            </a:fld>
            <a:endParaRPr lang="en-US" dirty="0"/>
          </a:p>
        </p:txBody>
      </p:sp>
    </p:spTree>
    <p:extLst>
      <p:ext uri="{BB962C8B-B14F-4D97-AF65-F5344CB8AC3E}">
        <p14:creationId xmlns:p14="http://schemas.microsoft.com/office/powerpoint/2010/main" val="1381908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14</a:t>
            </a:fld>
            <a:endParaRPr lang="en-US" dirty="0"/>
          </a:p>
        </p:txBody>
      </p:sp>
    </p:spTree>
    <p:extLst>
      <p:ext uri="{BB962C8B-B14F-4D97-AF65-F5344CB8AC3E}">
        <p14:creationId xmlns:p14="http://schemas.microsoft.com/office/powerpoint/2010/main" val="809209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15</a:t>
            </a:fld>
            <a:endParaRPr lang="en-US" dirty="0"/>
          </a:p>
        </p:txBody>
      </p:sp>
    </p:spTree>
    <p:extLst>
      <p:ext uri="{BB962C8B-B14F-4D97-AF65-F5344CB8AC3E}">
        <p14:creationId xmlns:p14="http://schemas.microsoft.com/office/powerpoint/2010/main" val="4238298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16</a:t>
            </a:fld>
            <a:endParaRPr lang="en-US" dirty="0"/>
          </a:p>
        </p:txBody>
      </p:sp>
    </p:spTree>
    <p:extLst>
      <p:ext uri="{BB962C8B-B14F-4D97-AF65-F5344CB8AC3E}">
        <p14:creationId xmlns:p14="http://schemas.microsoft.com/office/powerpoint/2010/main" val="39858640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17</a:t>
            </a:fld>
            <a:endParaRPr lang="en-US" dirty="0"/>
          </a:p>
        </p:txBody>
      </p:sp>
    </p:spTree>
    <p:extLst>
      <p:ext uri="{BB962C8B-B14F-4D97-AF65-F5344CB8AC3E}">
        <p14:creationId xmlns:p14="http://schemas.microsoft.com/office/powerpoint/2010/main" val="3303818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18</a:t>
            </a:fld>
            <a:endParaRPr lang="en-US" dirty="0"/>
          </a:p>
        </p:txBody>
      </p:sp>
    </p:spTree>
    <p:extLst>
      <p:ext uri="{BB962C8B-B14F-4D97-AF65-F5344CB8AC3E}">
        <p14:creationId xmlns:p14="http://schemas.microsoft.com/office/powerpoint/2010/main" val="369986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19</a:t>
            </a:fld>
            <a:endParaRPr lang="en-US" dirty="0"/>
          </a:p>
        </p:txBody>
      </p:sp>
    </p:spTree>
    <p:extLst>
      <p:ext uri="{BB962C8B-B14F-4D97-AF65-F5344CB8AC3E}">
        <p14:creationId xmlns:p14="http://schemas.microsoft.com/office/powerpoint/2010/main" val="296113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8BB2B-0C4F-4500-B73A-04A281F596BA}" type="slidenum">
              <a:rPr lang="en-US"/>
              <a:t>2</a:t>
            </a:fld>
            <a:endParaRPr lang="en-US"/>
          </a:p>
        </p:txBody>
      </p:sp>
    </p:spTree>
    <p:extLst>
      <p:ext uri="{BB962C8B-B14F-4D97-AF65-F5344CB8AC3E}">
        <p14:creationId xmlns:p14="http://schemas.microsoft.com/office/powerpoint/2010/main" val="4183582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20</a:t>
            </a:fld>
            <a:endParaRPr lang="en-US" dirty="0"/>
          </a:p>
        </p:txBody>
      </p:sp>
    </p:spTree>
    <p:extLst>
      <p:ext uri="{BB962C8B-B14F-4D97-AF65-F5344CB8AC3E}">
        <p14:creationId xmlns:p14="http://schemas.microsoft.com/office/powerpoint/2010/main" val="4073507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21</a:t>
            </a:fld>
            <a:endParaRPr lang="en-US" dirty="0"/>
          </a:p>
        </p:txBody>
      </p:sp>
    </p:spTree>
    <p:extLst>
      <p:ext uri="{BB962C8B-B14F-4D97-AF65-F5344CB8AC3E}">
        <p14:creationId xmlns:p14="http://schemas.microsoft.com/office/powerpoint/2010/main" val="4087413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22</a:t>
            </a:fld>
            <a:endParaRPr lang="en-US" dirty="0"/>
          </a:p>
        </p:txBody>
      </p:sp>
    </p:spTree>
    <p:extLst>
      <p:ext uri="{BB962C8B-B14F-4D97-AF65-F5344CB8AC3E}">
        <p14:creationId xmlns:p14="http://schemas.microsoft.com/office/powerpoint/2010/main" val="1883856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 in for</a:t>
            </a:r>
            <a:r>
              <a:rPr lang="en-US" baseline="0" dirty="0"/>
              <a:t> audience experience with RCT</a:t>
            </a:r>
          </a:p>
          <a:p>
            <a:r>
              <a:rPr lang="en-US" baseline="0" dirty="0"/>
              <a:t>How do they think of process in supervision</a:t>
            </a:r>
          </a:p>
          <a:p>
            <a:r>
              <a:rPr lang="en-US" baseline="0" dirty="0"/>
              <a:t>Connection vs disconnection</a:t>
            </a:r>
          </a:p>
          <a:p>
            <a:r>
              <a:rPr lang="en-US" baseline="0" dirty="0"/>
              <a:t>Relational flow </a:t>
            </a:r>
            <a:r>
              <a:rPr lang="en-US" baseline="0" dirty="0">
                <a:sym typeface="Wingdings" panose="05000000000000000000" pitchFamily="2" charset="2"/>
              </a:rPr>
              <a:t> the rupture / repair process</a:t>
            </a:r>
            <a:endParaRPr lang="en-US" dirty="0"/>
          </a:p>
          <a:p>
            <a:r>
              <a:rPr lang="en-US" dirty="0"/>
              <a:t>Mutual impact</a:t>
            </a:r>
          </a:p>
          <a:p>
            <a:r>
              <a:rPr lang="en-US" dirty="0"/>
              <a:t>	Supervisor remains open to the impact</a:t>
            </a:r>
            <a:r>
              <a:rPr lang="en-US" baseline="0" dirty="0"/>
              <a:t> of the trainees</a:t>
            </a:r>
            <a:endParaRPr lang="en-US" dirty="0"/>
          </a:p>
          <a:p>
            <a:r>
              <a:rPr lang="en-US" dirty="0"/>
              <a:t>Growth-fostering relationships </a:t>
            </a:r>
            <a:r>
              <a:rPr lang="en-US" dirty="0">
                <a:sym typeface="Wingdings" panose="05000000000000000000" pitchFamily="2" charset="2"/>
              </a:rPr>
              <a:t> supervision as medium  once we have some, we want more!</a:t>
            </a:r>
            <a:endParaRPr lang="en-US" dirty="0"/>
          </a:p>
          <a:p>
            <a:r>
              <a:rPr lang="en-US" dirty="0"/>
              <a:t>Cultural</a:t>
            </a:r>
            <a:r>
              <a:rPr lang="en-US" baseline="0" dirty="0"/>
              <a:t> aspect of supervision and case formulation</a:t>
            </a:r>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23</a:t>
            </a:fld>
            <a:endParaRPr lang="en-US" dirty="0"/>
          </a:p>
        </p:txBody>
      </p:sp>
    </p:spTree>
    <p:extLst>
      <p:ext uri="{BB962C8B-B14F-4D97-AF65-F5344CB8AC3E}">
        <p14:creationId xmlns:p14="http://schemas.microsoft.com/office/powerpoint/2010/main" val="18476241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24</a:t>
            </a:fld>
            <a:endParaRPr lang="en-US" dirty="0"/>
          </a:p>
        </p:txBody>
      </p:sp>
    </p:spTree>
    <p:extLst>
      <p:ext uri="{BB962C8B-B14F-4D97-AF65-F5344CB8AC3E}">
        <p14:creationId xmlns:p14="http://schemas.microsoft.com/office/powerpoint/2010/main" val="40669719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25</a:t>
            </a:fld>
            <a:endParaRPr lang="en-US" dirty="0"/>
          </a:p>
        </p:txBody>
      </p:sp>
    </p:spTree>
    <p:extLst>
      <p:ext uri="{BB962C8B-B14F-4D97-AF65-F5344CB8AC3E}">
        <p14:creationId xmlns:p14="http://schemas.microsoft.com/office/powerpoint/2010/main" val="1944864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26</a:t>
            </a:fld>
            <a:endParaRPr lang="en-US" dirty="0"/>
          </a:p>
        </p:txBody>
      </p:sp>
    </p:spTree>
    <p:extLst>
      <p:ext uri="{BB962C8B-B14F-4D97-AF65-F5344CB8AC3E}">
        <p14:creationId xmlns:p14="http://schemas.microsoft.com/office/powerpoint/2010/main" val="159159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jsb</a:t>
            </a:r>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27</a:t>
            </a:fld>
            <a:endParaRPr lang="en-US" dirty="0"/>
          </a:p>
        </p:txBody>
      </p:sp>
    </p:spTree>
    <p:extLst>
      <p:ext uri="{BB962C8B-B14F-4D97-AF65-F5344CB8AC3E}">
        <p14:creationId xmlns:p14="http://schemas.microsoft.com/office/powerpoint/2010/main" val="2969867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28</a:t>
            </a:fld>
            <a:endParaRPr lang="en-US" dirty="0"/>
          </a:p>
        </p:txBody>
      </p:sp>
    </p:spTree>
    <p:extLst>
      <p:ext uri="{BB962C8B-B14F-4D97-AF65-F5344CB8AC3E}">
        <p14:creationId xmlns:p14="http://schemas.microsoft.com/office/powerpoint/2010/main" val="6926464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29</a:t>
            </a:fld>
            <a:endParaRPr lang="en-US" dirty="0"/>
          </a:p>
        </p:txBody>
      </p:sp>
    </p:spTree>
    <p:extLst>
      <p:ext uri="{BB962C8B-B14F-4D97-AF65-F5344CB8AC3E}">
        <p14:creationId xmlns:p14="http://schemas.microsoft.com/office/powerpoint/2010/main" val="250604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8BB2B-0C4F-4500-B73A-04A281F596BA}" type="slidenum">
              <a:rPr lang="en-US"/>
              <a:t>3</a:t>
            </a:fld>
            <a:endParaRPr lang="en-US"/>
          </a:p>
        </p:txBody>
      </p:sp>
    </p:spTree>
    <p:extLst>
      <p:ext uri="{BB962C8B-B14F-4D97-AF65-F5344CB8AC3E}">
        <p14:creationId xmlns:p14="http://schemas.microsoft.com/office/powerpoint/2010/main" val="35923457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Back-up generator</a:t>
            </a:r>
          </a:p>
          <a:p>
            <a:r>
              <a:rPr lang="en-US" dirty="0"/>
              <a:t>Parallel process</a:t>
            </a:r>
          </a:p>
          <a:p>
            <a:r>
              <a:rPr lang="en-US" dirty="0"/>
              <a:t>Opportunities to model powerful relational supervisory interventions that intern may feel too timid or unsure to implement.</a:t>
            </a:r>
          </a:p>
          <a:p>
            <a:r>
              <a:rPr lang="en-US" dirty="0"/>
              <a:t>Opportunities to model getting back on track (with or</a:t>
            </a:r>
            <a:r>
              <a:rPr lang="en-US" baseline="0" dirty="0"/>
              <a:t> without processing) when a session has gone a bit astray.</a:t>
            </a:r>
          </a:p>
          <a:p>
            <a:r>
              <a:rPr lang="en-US" baseline="0" dirty="0"/>
              <a:t>Can then process with the intern: “what did you think when I said X?” “How did you feel about me going this direction rather than that direction?”</a:t>
            </a:r>
            <a:endParaRPr lang="en-US" dirty="0"/>
          </a:p>
          <a:p>
            <a:r>
              <a:rPr lang="en-US" dirty="0"/>
              <a:t>Increased opportunities for multicultural variables</a:t>
            </a:r>
          </a:p>
          <a:p>
            <a:r>
              <a:rPr lang="en-US" dirty="0"/>
              <a:t>	Examples:</a:t>
            </a:r>
            <a:r>
              <a:rPr lang="en-US" baseline="0" dirty="0"/>
              <a:t>	</a:t>
            </a:r>
            <a:r>
              <a:rPr lang="en-US" baseline="0" dirty="0" err="1"/>
              <a:t>Prac</a:t>
            </a:r>
            <a:r>
              <a:rPr lang="en-US" baseline="0" dirty="0"/>
              <a:t> student and intern supervisor women with a senior staff co-supervisor who is a man</a:t>
            </a:r>
          </a:p>
          <a:p>
            <a:r>
              <a:rPr lang="en-US" baseline="0" dirty="0"/>
              <a:t>		Conversation between </a:t>
            </a:r>
            <a:r>
              <a:rPr lang="en-US" baseline="0" dirty="0" err="1"/>
              <a:t>prac</a:t>
            </a:r>
            <a:r>
              <a:rPr lang="en-US" baseline="0" dirty="0"/>
              <a:t> and intern about </a:t>
            </a:r>
            <a:r>
              <a:rPr lang="en-US" baseline="0" dirty="0" err="1"/>
              <a:t>prac’s</a:t>
            </a:r>
            <a:r>
              <a:rPr lang="en-US" baseline="0" dirty="0"/>
              <a:t> (dis)comfort working with men &amp; intern’s ability to resonate with this</a:t>
            </a:r>
          </a:p>
          <a:p>
            <a:r>
              <a:rPr lang="en-US" baseline="0" dirty="0"/>
              <a:t>		Process male supervisor’s presence and impact on the supervisory process</a:t>
            </a:r>
          </a:p>
          <a:p>
            <a:r>
              <a:rPr lang="en-US" baseline="0" dirty="0"/>
              <a:t>	White male meta supervisor, white intern,  </a:t>
            </a:r>
            <a:r>
              <a:rPr lang="en-US" baseline="0" dirty="0" err="1"/>
              <a:t>prac</a:t>
            </a:r>
            <a:r>
              <a:rPr lang="en-US" baseline="0" dirty="0"/>
              <a:t>, intern woman of color with ct. of color</a:t>
            </a:r>
          </a:p>
          <a:p>
            <a:endParaRPr lang="en-US" baseline="0" dirty="0"/>
          </a:p>
          <a:p>
            <a:endParaRPr lang="en-US" baseline="0" dirty="0"/>
          </a:p>
          <a:p>
            <a:endParaRPr lang="en-US" baseline="0" dirty="0"/>
          </a:p>
          <a:p>
            <a:r>
              <a:rPr lang="en-US" baseline="0" dirty="0"/>
              <a:t>		AA </a:t>
            </a:r>
            <a:r>
              <a:rPr lang="en-US" baseline="0" dirty="0" err="1"/>
              <a:t>prac</a:t>
            </a:r>
            <a:r>
              <a:rPr lang="en-US" baseline="0" dirty="0"/>
              <a:t> with AA client. Processing that experience and experience of having two white supervisors, including supervisory awkwardness</a:t>
            </a:r>
          </a:p>
          <a:p>
            <a:endParaRPr lang="en-US" baseline="0" dirty="0"/>
          </a:p>
        </p:txBody>
      </p:sp>
      <p:sp>
        <p:nvSpPr>
          <p:cNvPr id="4" name="Slide Number Placeholder 3"/>
          <p:cNvSpPr>
            <a:spLocks noGrp="1"/>
          </p:cNvSpPr>
          <p:nvPr>
            <p:ph type="sldNum" sz="quarter" idx="10"/>
          </p:nvPr>
        </p:nvSpPr>
        <p:spPr/>
        <p:txBody>
          <a:bodyPr/>
          <a:lstStyle/>
          <a:p>
            <a:fld id="{E848BB2B-0C4F-4500-B73A-04A281F596BA}" type="slidenum">
              <a:rPr lang="en-US"/>
              <a:t>30</a:t>
            </a:fld>
            <a:endParaRPr lang="en-US" dirty="0"/>
          </a:p>
        </p:txBody>
      </p:sp>
    </p:spTree>
    <p:extLst>
      <p:ext uri="{BB962C8B-B14F-4D97-AF65-F5344CB8AC3E}">
        <p14:creationId xmlns:p14="http://schemas.microsoft.com/office/powerpoint/2010/main" val="15183671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Challenging to manage the power in the room</a:t>
            </a:r>
          </a:p>
          <a:p>
            <a:r>
              <a:rPr lang="en-US" baseline="0" dirty="0"/>
              <a:t>	When to step in, when to sit back</a:t>
            </a:r>
          </a:p>
          <a:p>
            <a:r>
              <a:rPr lang="en-US" baseline="0" dirty="0"/>
              <a:t>	Good to have conversations in preparation with the intern (e.g., what’s your style? What need from me? How can we communicate in the moment?)</a:t>
            </a:r>
          </a:p>
          <a:p>
            <a:endParaRPr lang="en-US" baseline="0" dirty="0"/>
          </a:p>
          <a:p>
            <a:r>
              <a:rPr lang="en-US" baseline="0" dirty="0"/>
              <a:t>Use of center (i.e., senior staff time) resources</a:t>
            </a:r>
          </a:p>
          <a:p>
            <a:r>
              <a:rPr lang="en-US" baseline="0" dirty="0"/>
              <a:t>	Could be a hard sell to your director</a:t>
            </a:r>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31</a:t>
            </a:fld>
            <a:endParaRPr lang="en-US" dirty="0"/>
          </a:p>
        </p:txBody>
      </p:sp>
    </p:spTree>
    <p:extLst>
      <p:ext uri="{BB962C8B-B14F-4D97-AF65-F5344CB8AC3E}">
        <p14:creationId xmlns:p14="http://schemas.microsoft.com/office/powerpoint/2010/main" val="3615576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32</a:t>
            </a:fld>
            <a:endParaRPr lang="en-US" dirty="0"/>
          </a:p>
        </p:txBody>
      </p:sp>
    </p:spTree>
    <p:extLst>
      <p:ext uri="{BB962C8B-B14F-4D97-AF65-F5344CB8AC3E}">
        <p14:creationId xmlns:p14="http://schemas.microsoft.com/office/powerpoint/2010/main" val="11682080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33</a:t>
            </a:fld>
            <a:endParaRPr lang="en-US" dirty="0"/>
          </a:p>
        </p:txBody>
      </p:sp>
    </p:spTree>
    <p:extLst>
      <p:ext uri="{BB962C8B-B14F-4D97-AF65-F5344CB8AC3E}">
        <p14:creationId xmlns:p14="http://schemas.microsoft.com/office/powerpoint/2010/main" val="1026294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34</a:t>
            </a:fld>
            <a:endParaRPr lang="en-US" dirty="0"/>
          </a:p>
        </p:txBody>
      </p:sp>
    </p:spTree>
    <p:extLst>
      <p:ext uri="{BB962C8B-B14F-4D97-AF65-F5344CB8AC3E}">
        <p14:creationId xmlns:p14="http://schemas.microsoft.com/office/powerpoint/2010/main" val="41187169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35</a:t>
            </a:fld>
            <a:endParaRPr lang="en-US" dirty="0"/>
          </a:p>
        </p:txBody>
      </p:sp>
    </p:spTree>
    <p:extLst>
      <p:ext uri="{BB962C8B-B14F-4D97-AF65-F5344CB8AC3E}">
        <p14:creationId xmlns:p14="http://schemas.microsoft.com/office/powerpoint/2010/main" val="2828106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36</a:t>
            </a:fld>
            <a:endParaRPr lang="en-US" dirty="0"/>
          </a:p>
        </p:txBody>
      </p:sp>
    </p:spTree>
    <p:extLst>
      <p:ext uri="{BB962C8B-B14F-4D97-AF65-F5344CB8AC3E}">
        <p14:creationId xmlns:p14="http://schemas.microsoft.com/office/powerpoint/2010/main" val="23829423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37</a:t>
            </a:fld>
            <a:endParaRPr lang="en-US" dirty="0"/>
          </a:p>
        </p:txBody>
      </p:sp>
    </p:spTree>
    <p:extLst>
      <p:ext uri="{BB962C8B-B14F-4D97-AF65-F5344CB8AC3E}">
        <p14:creationId xmlns:p14="http://schemas.microsoft.com/office/powerpoint/2010/main" val="4110977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38</a:t>
            </a:fld>
            <a:endParaRPr lang="en-US" dirty="0"/>
          </a:p>
        </p:txBody>
      </p:sp>
    </p:spTree>
    <p:extLst>
      <p:ext uri="{BB962C8B-B14F-4D97-AF65-F5344CB8AC3E}">
        <p14:creationId xmlns:p14="http://schemas.microsoft.com/office/powerpoint/2010/main" val="36903317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39</a:t>
            </a:fld>
            <a:endParaRPr lang="en-US" dirty="0"/>
          </a:p>
        </p:txBody>
      </p:sp>
    </p:spTree>
    <p:extLst>
      <p:ext uri="{BB962C8B-B14F-4D97-AF65-F5344CB8AC3E}">
        <p14:creationId xmlns:p14="http://schemas.microsoft.com/office/powerpoint/2010/main" val="23880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8BB2B-0C4F-4500-B73A-04A281F596BA}" type="slidenum">
              <a:rPr lang="en-US"/>
              <a:t>4</a:t>
            </a:fld>
            <a:endParaRPr lang="en-US"/>
          </a:p>
        </p:txBody>
      </p:sp>
    </p:spTree>
    <p:extLst>
      <p:ext uri="{BB962C8B-B14F-4D97-AF65-F5344CB8AC3E}">
        <p14:creationId xmlns:p14="http://schemas.microsoft.com/office/powerpoint/2010/main" val="34609956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40</a:t>
            </a:fld>
            <a:endParaRPr lang="en-US" dirty="0"/>
          </a:p>
        </p:txBody>
      </p:sp>
    </p:spTree>
    <p:extLst>
      <p:ext uri="{BB962C8B-B14F-4D97-AF65-F5344CB8AC3E}">
        <p14:creationId xmlns:p14="http://schemas.microsoft.com/office/powerpoint/2010/main" val="26859450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41</a:t>
            </a:fld>
            <a:endParaRPr lang="en-US" dirty="0"/>
          </a:p>
        </p:txBody>
      </p:sp>
    </p:spTree>
    <p:extLst>
      <p:ext uri="{BB962C8B-B14F-4D97-AF65-F5344CB8AC3E}">
        <p14:creationId xmlns:p14="http://schemas.microsoft.com/office/powerpoint/2010/main" val="22402995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42</a:t>
            </a:fld>
            <a:endParaRPr lang="en-US" dirty="0"/>
          </a:p>
        </p:txBody>
      </p:sp>
    </p:spTree>
    <p:extLst>
      <p:ext uri="{BB962C8B-B14F-4D97-AF65-F5344CB8AC3E}">
        <p14:creationId xmlns:p14="http://schemas.microsoft.com/office/powerpoint/2010/main" val="31580857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43</a:t>
            </a:fld>
            <a:endParaRPr lang="en-US" dirty="0"/>
          </a:p>
        </p:txBody>
      </p:sp>
    </p:spTree>
    <p:extLst>
      <p:ext uri="{BB962C8B-B14F-4D97-AF65-F5344CB8AC3E}">
        <p14:creationId xmlns:p14="http://schemas.microsoft.com/office/powerpoint/2010/main" val="25094625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44</a:t>
            </a:fld>
            <a:endParaRPr lang="en-US" dirty="0"/>
          </a:p>
        </p:txBody>
      </p:sp>
    </p:spTree>
    <p:extLst>
      <p:ext uri="{BB962C8B-B14F-4D97-AF65-F5344CB8AC3E}">
        <p14:creationId xmlns:p14="http://schemas.microsoft.com/office/powerpoint/2010/main" val="8631879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45</a:t>
            </a:fld>
            <a:endParaRPr lang="en-US" dirty="0"/>
          </a:p>
        </p:txBody>
      </p:sp>
    </p:spTree>
    <p:extLst>
      <p:ext uri="{BB962C8B-B14F-4D97-AF65-F5344CB8AC3E}">
        <p14:creationId xmlns:p14="http://schemas.microsoft.com/office/powerpoint/2010/main" val="2207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8BB2B-0C4F-4500-B73A-04A281F596BA}" type="slidenum">
              <a:rPr lang="en-US"/>
              <a:t>5</a:t>
            </a:fld>
            <a:endParaRPr lang="en-US"/>
          </a:p>
        </p:txBody>
      </p:sp>
    </p:spTree>
    <p:extLst>
      <p:ext uri="{BB962C8B-B14F-4D97-AF65-F5344CB8AC3E}">
        <p14:creationId xmlns:p14="http://schemas.microsoft.com/office/powerpoint/2010/main" val="2986222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8BB2B-0C4F-4500-B73A-04A281F596BA}" type="slidenum">
              <a:rPr lang="en-US"/>
              <a:t>6</a:t>
            </a:fld>
            <a:endParaRPr lang="en-US"/>
          </a:p>
        </p:txBody>
      </p:sp>
    </p:spTree>
    <p:extLst>
      <p:ext uri="{BB962C8B-B14F-4D97-AF65-F5344CB8AC3E}">
        <p14:creationId xmlns:p14="http://schemas.microsoft.com/office/powerpoint/2010/main" val="1080994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48BB2B-0C4F-4500-B73A-04A281F596BA}" type="slidenum">
              <a:rPr lang="en-US"/>
              <a:t>7</a:t>
            </a:fld>
            <a:endParaRPr lang="en-US"/>
          </a:p>
        </p:txBody>
      </p:sp>
    </p:spTree>
    <p:extLst>
      <p:ext uri="{BB962C8B-B14F-4D97-AF65-F5344CB8AC3E}">
        <p14:creationId xmlns:p14="http://schemas.microsoft.com/office/powerpoint/2010/main" val="818067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8</a:t>
            </a:fld>
            <a:endParaRPr lang="en-US" dirty="0"/>
          </a:p>
        </p:txBody>
      </p:sp>
    </p:spTree>
    <p:extLst>
      <p:ext uri="{BB962C8B-B14F-4D97-AF65-F5344CB8AC3E}">
        <p14:creationId xmlns:p14="http://schemas.microsoft.com/office/powerpoint/2010/main" val="1523593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48BB2B-0C4F-4500-B73A-04A281F596BA}" type="slidenum">
              <a:rPr lang="en-US"/>
              <a:t>9</a:t>
            </a:fld>
            <a:endParaRPr lang="en-US" dirty="0"/>
          </a:p>
        </p:txBody>
      </p:sp>
    </p:spTree>
    <p:extLst>
      <p:ext uri="{BB962C8B-B14F-4D97-AF65-F5344CB8AC3E}">
        <p14:creationId xmlns:p14="http://schemas.microsoft.com/office/powerpoint/2010/main" val="1848501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2886956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268192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502648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260332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830745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92896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1695158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379009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8867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3231521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0F8221F4-F43B-44C2-98AB-4DE57F2E7CE5}" type="datetimeFigureOut">
              <a:rPr lang="en-US" smtClean="0"/>
              <a:t>9/26/2016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F7571A1-9F16-429E-9755-7F451D991AE2}" type="slidenum">
              <a:rPr lang="en-US" smtClean="0"/>
              <a:t>‹#›</a:t>
            </a:fld>
            <a:endParaRPr lang="en-US" dirty="0"/>
          </a:p>
        </p:txBody>
      </p:sp>
    </p:spTree>
    <p:extLst>
      <p:ext uri="{BB962C8B-B14F-4D97-AF65-F5344CB8AC3E}">
        <p14:creationId xmlns:p14="http://schemas.microsoft.com/office/powerpoint/2010/main" val="109083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221F4-F43B-44C2-98AB-4DE57F2E7CE5}" type="datetimeFigureOut">
              <a:rPr lang="en-US" smtClean="0"/>
              <a:t>9/26/2016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571A1-9F16-429E-9755-7F451D991AE2}" type="slidenum">
              <a:rPr lang="en-US" smtClean="0"/>
              <a:t>‹#›</a:t>
            </a:fld>
            <a:endParaRPr lang="en-US" dirty="0"/>
          </a:p>
        </p:txBody>
      </p:sp>
    </p:spTree>
    <p:extLst>
      <p:ext uri="{BB962C8B-B14F-4D97-AF65-F5344CB8AC3E}">
        <p14:creationId xmlns:p14="http://schemas.microsoft.com/office/powerpoint/2010/main" val="56867452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29099"/>
            <a:ext cx="10515600" cy="1661589"/>
          </a:xfrm>
        </p:spPr>
        <p:txBody>
          <a:bodyPr>
            <a:normAutofit/>
          </a:bodyPr>
          <a:lstStyle/>
          <a:p>
            <a:r>
              <a:rPr lang="en-US" sz="8000" dirty="0"/>
              <a:t>       Co-Supervision:</a:t>
            </a:r>
          </a:p>
        </p:txBody>
      </p:sp>
      <p:sp>
        <p:nvSpPr>
          <p:cNvPr id="3" name="Subtitle 2"/>
          <p:cNvSpPr>
            <a:spLocks noGrp="1"/>
          </p:cNvSpPr>
          <p:nvPr>
            <p:ph type="body" idx="1"/>
          </p:nvPr>
        </p:nvSpPr>
        <p:spPr>
          <a:xfrm>
            <a:off x="839788" y="5336936"/>
            <a:ext cx="10213975" cy="1342647"/>
          </a:xfrm>
        </p:spPr>
        <p:txBody>
          <a:bodyPr vert="horz" lIns="91440" tIns="45720" rIns="91440" bIns="45720" rtlCol="0" anchor="t">
            <a:normAutofit/>
          </a:bodyPr>
          <a:lstStyle/>
          <a:p>
            <a:pPr algn="ctr"/>
            <a:r>
              <a:rPr lang="en-US" sz="4000" dirty="0"/>
              <a:t>Shaping a Relational Process in the Training of Supervision Competence</a:t>
            </a:r>
          </a:p>
        </p:txBody>
      </p:sp>
      <p:sp>
        <p:nvSpPr>
          <p:cNvPr id="5" name="Content Placeholder 4"/>
          <p:cNvSpPr>
            <a:spLocks noGrp="1"/>
          </p:cNvSpPr>
          <p:nvPr>
            <p:ph sz="half" idx="2"/>
          </p:nvPr>
        </p:nvSpPr>
        <p:spPr>
          <a:xfrm>
            <a:off x="61913" y="2627313"/>
            <a:ext cx="2959223" cy="1439862"/>
          </a:xfrm>
        </p:spPr>
        <p:txBody>
          <a:bodyPr vert="horz" lIns="91440" tIns="45720" rIns="91440" bIns="45720" rtlCol="0" anchor="t">
            <a:normAutofit/>
          </a:bodyPr>
          <a:lstStyle/>
          <a:p>
            <a:pPr marL="0" indent="0">
              <a:buNone/>
            </a:pPr>
            <a:r>
              <a:rPr lang="en-US" dirty="0"/>
              <a:t>Jonathan Schmalz-Benson, Ph.D.</a:t>
            </a:r>
          </a:p>
        </p:txBody>
      </p:sp>
      <p:sp>
        <p:nvSpPr>
          <p:cNvPr id="7" name="Content Placeholder 6"/>
          <p:cNvSpPr>
            <a:spLocks noGrp="1"/>
          </p:cNvSpPr>
          <p:nvPr>
            <p:ph sz="quarter" idx="4"/>
          </p:nvPr>
        </p:nvSpPr>
        <p:spPr>
          <a:xfrm>
            <a:off x="8578048" y="2603500"/>
            <a:ext cx="3585377" cy="1447800"/>
          </a:xfrm>
        </p:spPr>
        <p:txBody>
          <a:bodyPr vert="horz" lIns="91440" tIns="45720" rIns="91440" bIns="45720" rtlCol="0" anchor="t">
            <a:normAutofit/>
          </a:bodyPr>
          <a:lstStyle/>
          <a:p>
            <a:pPr marL="0" indent="0">
              <a:buNone/>
            </a:pPr>
            <a:r>
              <a:rPr lang="en-US" dirty="0"/>
              <a:t>Randal W. </a:t>
            </a:r>
            <a:r>
              <a:rPr lang="en-US" dirty="0" err="1"/>
              <a:t>Boldt</a:t>
            </a:r>
            <a:r>
              <a:rPr lang="en-US" dirty="0"/>
              <a:t>, Psy.D.</a:t>
            </a:r>
          </a:p>
        </p:txBody>
      </p:sp>
    </p:spTree>
    <p:extLst>
      <p:ext uri="{BB962C8B-B14F-4D97-AF65-F5344CB8AC3E}">
        <p14:creationId xmlns:p14="http://schemas.microsoft.com/office/powerpoint/2010/main" val="4278390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0" name="Rectangle: Rounded Corners 9"/>
          <p:cNvSpPr/>
          <p:nvPr/>
        </p:nvSpPr>
        <p:spPr>
          <a:xfrm>
            <a:off x="4912681" y="1447884"/>
            <a:ext cx="2223229" cy="936021"/>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31" name="Arrow: Left-Right 12"/>
          <p:cNvSpPr/>
          <p:nvPr/>
        </p:nvSpPr>
        <p:spPr>
          <a:xfrm rot="5400000">
            <a:off x="5883621" y="2506115"/>
            <a:ext cx="294043" cy="115579"/>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Arrow: Left-Right 12"/>
          <p:cNvSpPr/>
          <p:nvPr/>
        </p:nvSpPr>
        <p:spPr>
          <a:xfrm rot="19157113">
            <a:off x="4627498" y="2521668"/>
            <a:ext cx="378067" cy="194563"/>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Arrow: Left-Right 12"/>
          <p:cNvSpPr/>
          <p:nvPr/>
        </p:nvSpPr>
        <p:spPr>
          <a:xfrm rot="2884110">
            <a:off x="7115757" y="2519133"/>
            <a:ext cx="368464" cy="199634"/>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p:cNvGrpSpPr/>
          <p:nvPr/>
        </p:nvGrpSpPr>
        <p:grpSpPr>
          <a:xfrm>
            <a:off x="2222347" y="2703075"/>
            <a:ext cx="2223229" cy="3871429"/>
            <a:chOff x="1672684" y="2777885"/>
            <a:chExt cx="2259468" cy="4037083"/>
          </a:xfrm>
        </p:grpSpPr>
        <p:sp>
          <p:nvSpPr>
            <p:cNvPr id="53"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54"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55" name="Oval 54"/>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56"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5" name="Group 34"/>
          <p:cNvGrpSpPr/>
          <p:nvPr/>
        </p:nvGrpSpPr>
        <p:grpSpPr>
          <a:xfrm>
            <a:off x="4912681" y="2757766"/>
            <a:ext cx="2223229" cy="3871429"/>
            <a:chOff x="1672684" y="2777885"/>
            <a:chExt cx="2259468" cy="4037083"/>
          </a:xfrm>
        </p:grpSpPr>
        <p:sp>
          <p:nvSpPr>
            <p:cNvPr id="48"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49"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50" name="Oval 49"/>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51"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p:cNvGrpSpPr/>
          <p:nvPr/>
        </p:nvGrpSpPr>
        <p:grpSpPr>
          <a:xfrm>
            <a:off x="7667150" y="2703075"/>
            <a:ext cx="2223229" cy="3871429"/>
            <a:chOff x="1672684" y="2777885"/>
            <a:chExt cx="2259468" cy="4037083"/>
          </a:xfrm>
        </p:grpSpPr>
        <p:sp>
          <p:nvSpPr>
            <p:cNvPr id="43"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44"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45" name="Oval 44"/>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46"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itle 1"/>
          <p:cNvSpPr>
            <a:spLocks noGrp="1"/>
          </p:cNvSpPr>
          <p:nvPr>
            <p:ph type="title"/>
          </p:nvPr>
        </p:nvSpPr>
        <p:spPr>
          <a:xfrm>
            <a:off x="461518" y="246633"/>
            <a:ext cx="11253827" cy="1325563"/>
          </a:xfrm>
        </p:spPr>
        <p:txBody>
          <a:bodyPr/>
          <a:lstStyle/>
          <a:p>
            <a:pPr algn="ctr"/>
            <a:r>
              <a:rPr lang="en-US" dirty="0"/>
              <a:t>    Traditional supervision of supervision models</a:t>
            </a:r>
          </a:p>
        </p:txBody>
      </p:sp>
    </p:spTree>
    <p:extLst>
      <p:ext uri="{BB962C8B-B14F-4D97-AF65-F5344CB8AC3E}">
        <p14:creationId xmlns:p14="http://schemas.microsoft.com/office/powerpoint/2010/main" val="27144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grpSp>
        <p:nvGrpSpPr>
          <p:cNvPr id="9" name="Group 8"/>
          <p:cNvGrpSpPr/>
          <p:nvPr/>
        </p:nvGrpSpPr>
        <p:grpSpPr>
          <a:xfrm>
            <a:off x="2222347" y="1447884"/>
            <a:ext cx="7668032" cy="5181311"/>
            <a:chOff x="2222347" y="1447884"/>
            <a:chExt cx="7668032" cy="5181311"/>
          </a:xfrm>
        </p:grpSpPr>
        <p:sp>
          <p:nvSpPr>
            <p:cNvPr id="67" name="Rectangle: Rounded Corners 9"/>
            <p:cNvSpPr/>
            <p:nvPr/>
          </p:nvSpPr>
          <p:spPr>
            <a:xfrm>
              <a:off x="4912681" y="1447884"/>
              <a:ext cx="2223229" cy="936021"/>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68" name="Arrow: Left-Right 12"/>
            <p:cNvSpPr/>
            <p:nvPr/>
          </p:nvSpPr>
          <p:spPr>
            <a:xfrm rot="5400000">
              <a:off x="5883621" y="2506115"/>
              <a:ext cx="294043" cy="115579"/>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Arrow: Left-Right 12"/>
            <p:cNvSpPr/>
            <p:nvPr/>
          </p:nvSpPr>
          <p:spPr>
            <a:xfrm rot="19157113">
              <a:off x="4627498" y="2521668"/>
              <a:ext cx="378067" cy="194563"/>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Arrow: Left-Right 12"/>
            <p:cNvSpPr/>
            <p:nvPr/>
          </p:nvSpPr>
          <p:spPr>
            <a:xfrm rot="2884110">
              <a:off x="7115757" y="2519133"/>
              <a:ext cx="368464" cy="199634"/>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1" name="Group 70"/>
            <p:cNvGrpSpPr/>
            <p:nvPr/>
          </p:nvGrpSpPr>
          <p:grpSpPr>
            <a:xfrm>
              <a:off x="2222347" y="2703075"/>
              <a:ext cx="2223229" cy="3871429"/>
              <a:chOff x="1672684" y="2777885"/>
              <a:chExt cx="2259468" cy="4037083"/>
            </a:xfrm>
          </p:grpSpPr>
          <p:sp>
            <p:nvSpPr>
              <p:cNvPr id="92"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93"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94" name="Oval 93"/>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95"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2" name="Group 71"/>
            <p:cNvGrpSpPr/>
            <p:nvPr/>
          </p:nvGrpSpPr>
          <p:grpSpPr>
            <a:xfrm>
              <a:off x="4912681" y="2757766"/>
              <a:ext cx="2223229" cy="3871429"/>
              <a:chOff x="1672684" y="2777885"/>
              <a:chExt cx="2259468" cy="4037083"/>
            </a:xfrm>
          </p:grpSpPr>
          <p:sp>
            <p:nvSpPr>
              <p:cNvPr id="87"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88"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89" name="Oval 88"/>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90"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72"/>
            <p:cNvGrpSpPr/>
            <p:nvPr/>
          </p:nvGrpSpPr>
          <p:grpSpPr>
            <a:xfrm>
              <a:off x="7667150" y="2703075"/>
              <a:ext cx="2223229" cy="3871429"/>
              <a:chOff x="1672684" y="2777885"/>
              <a:chExt cx="2259468" cy="4037083"/>
            </a:xfrm>
          </p:grpSpPr>
          <p:sp>
            <p:nvSpPr>
              <p:cNvPr id="82"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83"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84" name="Oval 83"/>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85"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4" name="Picture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0571" y="4838005"/>
              <a:ext cx="450773" cy="450773"/>
            </a:xfrm>
            <a:prstGeom prst="rect">
              <a:avLst/>
            </a:prstGeom>
          </p:spPr>
        </p:pic>
        <p:pic>
          <p:nvPicPr>
            <p:cNvPr id="75" name="Picture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5448" y="3558316"/>
              <a:ext cx="450773" cy="450773"/>
            </a:xfrm>
            <a:prstGeom prst="rect">
              <a:avLst/>
            </a:prstGeom>
          </p:spPr>
        </p:pic>
        <p:pic>
          <p:nvPicPr>
            <p:cNvPr id="76" name="Picture 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2691" y="4854838"/>
              <a:ext cx="450773" cy="450773"/>
            </a:xfrm>
            <a:prstGeom prst="rect">
              <a:avLst/>
            </a:prstGeom>
          </p:spPr>
        </p:pic>
        <p:pic>
          <p:nvPicPr>
            <p:cNvPr id="77" name="Picture 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2692" y="3562116"/>
              <a:ext cx="450773" cy="450773"/>
            </a:xfrm>
            <a:prstGeom prst="rect">
              <a:avLst/>
            </a:prstGeom>
          </p:spPr>
        </p:pic>
        <p:pic>
          <p:nvPicPr>
            <p:cNvPr id="78" name="Picture 7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8223" y="4865173"/>
              <a:ext cx="450773" cy="450773"/>
            </a:xfrm>
            <a:prstGeom prst="rect">
              <a:avLst/>
            </a:prstGeom>
          </p:spPr>
        </p:pic>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8223" y="3587767"/>
              <a:ext cx="450773" cy="450773"/>
            </a:xfrm>
            <a:prstGeom prst="rect">
              <a:avLst/>
            </a:prstGeom>
          </p:spPr>
        </p:pic>
      </p:grpSp>
      <p:sp>
        <p:nvSpPr>
          <p:cNvPr id="33" name="Title 1"/>
          <p:cNvSpPr>
            <a:spLocks noGrp="1"/>
          </p:cNvSpPr>
          <p:nvPr>
            <p:ph type="title"/>
          </p:nvPr>
        </p:nvSpPr>
        <p:spPr>
          <a:xfrm>
            <a:off x="461518" y="246633"/>
            <a:ext cx="11253827" cy="1325563"/>
          </a:xfrm>
        </p:spPr>
        <p:txBody>
          <a:bodyPr/>
          <a:lstStyle/>
          <a:p>
            <a:pPr algn="ctr"/>
            <a:r>
              <a:rPr lang="en-US" dirty="0"/>
              <a:t>    Traditional supervision of supervision models</a:t>
            </a:r>
          </a:p>
        </p:txBody>
      </p:sp>
    </p:spTree>
    <p:extLst>
      <p:ext uri="{BB962C8B-B14F-4D97-AF65-F5344CB8AC3E}">
        <p14:creationId xmlns:p14="http://schemas.microsoft.com/office/powerpoint/2010/main" val="403365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grpSp>
        <p:nvGrpSpPr>
          <p:cNvPr id="9" name="Group 8"/>
          <p:cNvGrpSpPr/>
          <p:nvPr/>
        </p:nvGrpSpPr>
        <p:grpSpPr>
          <a:xfrm>
            <a:off x="2222347" y="1447884"/>
            <a:ext cx="7668032" cy="5181311"/>
            <a:chOff x="2222347" y="1447884"/>
            <a:chExt cx="7668032" cy="5181311"/>
          </a:xfrm>
        </p:grpSpPr>
        <p:sp>
          <p:nvSpPr>
            <p:cNvPr id="6" name="Rectangle: Rounded Corners 9"/>
            <p:cNvSpPr/>
            <p:nvPr/>
          </p:nvSpPr>
          <p:spPr>
            <a:xfrm>
              <a:off x="4912681" y="1447884"/>
              <a:ext cx="2223229" cy="936021"/>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13" name="Arrow: Left-Right 12"/>
            <p:cNvSpPr/>
            <p:nvPr/>
          </p:nvSpPr>
          <p:spPr>
            <a:xfrm rot="5400000">
              <a:off x="5883621" y="2506115"/>
              <a:ext cx="294043" cy="115579"/>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Left-Right 12"/>
            <p:cNvSpPr/>
            <p:nvPr/>
          </p:nvSpPr>
          <p:spPr>
            <a:xfrm rot="19157113">
              <a:off x="4627498" y="2521668"/>
              <a:ext cx="378067" cy="194563"/>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Left-Right 12"/>
            <p:cNvSpPr/>
            <p:nvPr/>
          </p:nvSpPr>
          <p:spPr>
            <a:xfrm rot="2884110">
              <a:off x="7115757" y="2519133"/>
              <a:ext cx="368464" cy="199634"/>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2222347" y="2703075"/>
              <a:ext cx="2223229" cy="3871429"/>
              <a:chOff x="1672684" y="2777885"/>
              <a:chExt cx="2259468" cy="4037083"/>
            </a:xfrm>
          </p:grpSpPr>
          <p:sp>
            <p:nvSpPr>
              <p:cNvPr id="5"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7"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8" name="Oval 7"/>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12"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p:cNvGrpSpPr/>
            <p:nvPr/>
          </p:nvGrpSpPr>
          <p:grpSpPr>
            <a:xfrm>
              <a:off x="4912681" y="2757766"/>
              <a:ext cx="2223229" cy="3871429"/>
              <a:chOff x="1672684" y="2777885"/>
              <a:chExt cx="2259468" cy="4037083"/>
            </a:xfrm>
          </p:grpSpPr>
          <p:sp>
            <p:nvSpPr>
              <p:cNvPr id="18"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19"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20" name="Oval 19"/>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21"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p:cNvGrpSpPr/>
            <p:nvPr/>
          </p:nvGrpSpPr>
          <p:grpSpPr>
            <a:xfrm>
              <a:off x="7667150" y="2703075"/>
              <a:ext cx="2223229" cy="3871429"/>
              <a:chOff x="1672684" y="2777885"/>
              <a:chExt cx="2259468" cy="4037083"/>
            </a:xfrm>
          </p:grpSpPr>
          <p:sp>
            <p:nvSpPr>
              <p:cNvPr id="24" name="Rectangle: Rounded Corners 8"/>
              <p:cNvSpPr/>
              <p:nvPr/>
            </p:nvSpPr>
            <p:spPr>
              <a:xfrm>
                <a:off x="1672684" y="277788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25" name="Rectangle: Rounded Corners 10"/>
              <p:cNvSpPr/>
              <p:nvPr/>
            </p:nvSpPr>
            <p:spPr>
              <a:xfrm>
                <a:off x="1672684" y="4117205"/>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26" name="Oval 25"/>
              <p:cNvSpPr/>
              <p:nvPr/>
            </p:nvSpPr>
            <p:spPr>
              <a:xfrm>
                <a:off x="2036716" y="5456525"/>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27" name="Arrow: Left-Right 12"/>
              <p:cNvSpPr/>
              <p:nvPr/>
            </p:nvSpPr>
            <p:spPr>
              <a:xfrm rot="16200000">
                <a:off x="2664469" y="3878048"/>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Arrow: Left-Right 12"/>
              <p:cNvSpPr/>
              <p:nvPr/>
            </p:nvSpPr>
            <p:spPr>
              <a:xfrm rot="16200000">
                <a:off x="2664469" y="5195992"/>
                <a:ext cx="275899" cy="13036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90571" y="4838005"/>
              <a:ext cx="450773" cy="450773"/>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5448" y="3558316"/>
              <a:ext cx="450773" cy="450773"/>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2691" y="4854838"/>
              <a:ext cx="450773" cy="450773"/>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2692" y="3562116"/>
              <a:ext cx="450773" cy="450773"/>
            </a:xfrm>
            <a:prstGeom prst="rect">
              <a:avLst/>
            </a:prstGeom>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8223" y="4865173"/>
              <a:ext cx="450773" cy="450773"/>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58223" y="3587767"/>
              <a:ext cx="450773" cy="450773"/>
            </a:xfrm>
            <a:prstGeom prst="rect">
              <a:avLst/>
            </a:prstGeom>
          </p:spPr>
        </p:pic>
        <p:sp>
          <p:nvSpPr>
            <p:cNvPr id="35" name="Arrow: Left-Right 12"/>
            <p:cNvSpPr/>
            <p:nvPr/>
          </p:nvSpPr>
          <p:spPr>
            <a:xfrm>
              <a:off x="4490095" y="3137069"/>
              <a:ext cx="378067" cy="194563"/>
            </a:xfrm>
            <a:prstGeom prst="leftRight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Arrow: Left-Right 12"/>
            <p:cNvSpPr/>
            <p:nvPr/>
          </p:nvSpPr>
          <p:spPr>
            <a:xfrm>
              <a:off x="7239837" y="3137069"/>
              <a:ext cx="378067" cy="194563"/>
            </a:xfrm>
            <a:prstGeom prst="leftRightArrow">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itle 1"/>
          <p:cNvSpPr>
            <a:spLocks noGrp="1"/>
          </p:cNvSpPr>
          <p:nvPr>
            <p:ph type="title"/>
          </p:nvPr>
        </p:nvSpPr>
        <p:spPr>
          <a:xfrm>
            <a:off x="461518" y="246633"/>
            <a:ext cx="11253827" cy="1325563"/>
          </a:xfrm>
        </p:spPr>
        <p:txBody>
          <a:bodyPr/>
          <a:lstStyle/>
          <a:p>
            <a:pPr algn="ctr"/>
            <a:r>
              <a:rPr lang="en-US" dirty="0"/>
              <a:t>    Traditional supervision of supervision models</a:t>
            </a:r>
          </a:p>
        </p:txBody>
      </p:sp>
    </p:spTree>
    <p:extLst>
      <p:ext uri="{BB962C8B-B14F-4D97-AF65-F5344CB8AC3E}">
        <p14:creationId xmlns:p14="http://schemas.microsoft.com/office/powerpoint/2010/main" val="2784270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grpSp>
        <p:nvGrpSpPr>
          <p:cNvPr id="3" name="Group 2"/>
          <p:cNvGrpSpPr/>
          <p:nvPr/>
        </p:nvGrpSpPr>
        <p:grpSpPr>
          <a:xfrm>
            <a:off x="2452519" y="2125594"/>
            <a:ext cx="7591762" cy="3595559"/>
            <a:chOff x="2378841" y="1906940"/>
            <a:chExt cx="7591762" cy="3595559"/>
          </a:xfrm>
        </p:grpSpPr>
        <p:sp>
          <p:nvSpPr>
            <p:cNvPr id="9" name="Rectangle: Rounded Corners 8"/>
            <p:cNvSpPr/>
            <p:nvPr/>
          </p:nvSpPr>
          <p:spPr>
            <a:xfrm>
              <a:off x="2378841" y="4526427"/>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10" name="Rectangle: Rounded Corners 9"/>
            <p:cNvSpPr/>
            <p:nvPr/>
          </p:nvSpPr>
          <p:spPr>
            <a:xfrm>
              <a:off x="5039997" y="1906940"/>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11" name="Rectangle: Rounded Corners 10"/>
            <p:cNvSpPr/>
            <p:nvPr/>
          </p:nvSpPr>
          <p:spPr>
            <a:xfrm>
              <a:off x="7711135" y="4526427"/>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12" name="Oval 11"/>
            <p:cNvSpPr/>
            <p:nvPr/>
          </p:nvSpPr>
          <p:spPr>
            <a:xfrm>
              <a:off x="5410200" y="3342407"/>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13" name="Arrow: Left-Right 12"/>
            <p:cNvSpPr/>
            <p:nvPr/>
          </p:nvSpPr>
          <p:spPr>
            <a:xfrm rot="19380000">
              <a:off x="3884331" y="3428338"/>
              <a:ext cx="1216152" cy="48463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Left-Right 13"/>
            <p:cNvSpPr/>
            <p:nvPr/>
          </p:nvSpPr>
          <p:spPr>
            <a:xfrm rot="2520000">
              <a:off x="7241802" y="3434505"/>
              <a:ext cx="1216152" cy="48463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Left-Right 14"/>
            <p:cNvSpPr/>
            <p:nvPr/>
          </p:nvSpPr>
          <p:spPr>
            <a:xfrm rot="60000">
              <a:off x="5557841" y="5007474"/>
              <a:ext cx="1274169" cy="484188"/>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Left-Right 15"/>
            <p:cNvSpPr/>
            <p:nvPr/>
          </p:nvSpPr>
          <p:spPr>
            <a:xfrm rot="1800000">
              <a:off x="6909519" y="4452420"/>
              <a:ext cx="774700" cy="388215"/>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Co-supervision model</a:t>
            </a:r>
          </a:p>
        </p:txBody>
      </p:sp>
    </p:spTree>
    <p:extLst>
      <p:ext uri="{BB962C8B-B14F-4D97-AF65-F5344CB8AC3E}">
        <p14:creationId xmlns:p14="http://schemas.microsoft.com/office/powerpoint/2010/main" val="2058390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grpSp>
        <p:nvGrpSpPr>
          <p:cNvPr id="3" name="Group 2"/>
          <p:cNvGrpSpPr/>
          <p:nvPr/>
        </p:nvGrpSpPr>
        <p:grpSpPr>
          <a:xfrm>
            <a:off x="2452519" y="2125594"/>
            <a:ext cx="7591762" cy="3595559"/>
            <a:chOff x="2378841" y="1906940"/>
            <a:chExt cx="7591762" cy="3595559"/>
          </a:xfrm>
        </p:grpSpPr>
        <p:sp>
          <p:nvSpPr>
            <p:cNvPr id="9" name="Rectangle: Rounded Corners 8"/>
            <p:cNvSpPr/>
            <p:nvPr/>
          </p:nvSpPr>
          <p:spPr>
            <a:xfrm>
              <a:off x="2378841" y="4526427"/>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10" name="Rectangle: Rounded Corners 9"/>
            <p:cNvSpPr/>
            <p:nvPr/>
          </p:nvSpPr>
          <p:spPr>
            <a:xfrm>
              <a:off x="5039997" y="1906940"/>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11" name="Rectangle: Rounded Corners 10"/>
            <p:cNvSpPr/>
            <p:nvPr/>
          </p:nvSpPr>
          <p:spPr>
            <a:xfrm>
              <a:off x="7711135" y="4526427"/>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12" name="Oval 11"/>
            <p:cNvSpPr/>
            <p:nvPr/>
          </p:nvSpPr>
          <p:spPr>
            <a:xfrm>
              <a:off x="5410200" y="3342407"/>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13" name="Arrow: Left-Right 12"/>
            <p:cNvSpPr/>
            <p:nvPr/>
          </p:nvSpPr>
          <p:spPr>
            <a:xfrm rot="19380000">
              <a:off x="3884331" y="3428338"/>
              <a:ext cx="1216152" cy="48463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Left-Right 13"/>
            <p:cNvSpPr/>
            <p:nvPr/>
          </p:nvSpPr>
          <p:spPr>
            <a:xfrm rot="2520000">
              <a:off x="7241802" y="3434505"/>
              <a:ext cx="1216152" cy="484632"/>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Left-Right 14"/>
            <p:cNvSpPr/>
            <p:nvPr/>
          </p:nvSpPr>
          <p:spPr>
            <a:xfrm rot="60000">
              <a:off x="5557841" y="5007474"/>
              <a:ext cx="1274169" cy="484188"/>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Left-Right 15"/>
            <p:cNvSpPr/>
            <p:nvPr/>
          </p:nvSpPr>
          <p:spPr>
            <a:xfrm rot="1800000">
              <a:off x="6909519" y="4452420"/>
              <a:ext cx="774700" cy="388215"/>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Co-supervision model</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5619" y="4240282"/>
            <a:ext cx="609855" cy="609855"/>
          </a:xfrm>
          <a:prstGeom prst="rect">
            <a:avLst/>
          </a:prstGeom>
        </p:spPr>
      </p:pic>
    </p:spTree>
    <p:extLst>
      <p:ext uri="{BB962C8B-B14F-4D97-AF65-F5344CB8AC3E}">
        <p14:creationId xmlns:p14="http://schemas.microsoft.com/office/powerpoint/2010/main" val="646227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5" name="Content Placeholder 4"/>
          <p:cNvSpPr>
            <a:spLocks noGrp="1"/>
          </p:cNvSpPr>
          <p:nvPr>
            <p:ph idx="1"/>
          </p:nvPr>
        </p:nvSpPr>
        <p:spPr>
          <a:xfrm>
            <a:off x="838200" y="2144683"/>
            <a:ext cx="10515600" cy="4032279"/>
          </a:xfrm>
        </p:spPr>
        <p:txBody>
          <a:bodyPr>
            <a:normAutofit lnSpcReduction="10000"/>
          </a:bodyPr>
          <a:lstStyle/>
          <a:p>
            <a:r>
              <a:rPr lang="en-US" dirty="0"/>
              <a:t>History of practicum training prior to internship</a:t>
            </a:r>
          </a:p>
          <a:p>
            <a:r>
              <a:rPr lang="en-US" dirty="0"/>
              <a:t>Direct senior staff supervision</a:t>
            </a:r>
          </a:p>
          <a:p>
            <a:r>
              <a:rPr lang="en-US" dirty="0"/>
              <a:t>Potential benefits for training supervision competence</a:t>
            </a:r>
          </a:p>
          <a:p>
            <a:pPr marL="0" indent="0">
              <a:buNone/>
            </a:pPr>
            <a:endParaRPr lang="en-US" dirty="0"/>
          </a:p>
          <a:p>
            <a:pPr marL="0" indent="0">
              <a:buNone/>
            </a:pPr>
            <a:r>
              <a:rPr lang="en-US" dirty="0"/>
              <a:t>Alfred Kahn</a:t>
            </a:r>
          </a:p>
          <a:p>
            <a:pPr marL="0" indent="0">
              <a:buNone/>
            </a:pPr>
            <a:r>
              <a:rPr lang="en-US" dirty="0"/>
              <a:t>Cindy Cook</a:t>
            </a:r>
          </a:p>
          <a:p>
            <a:pPr marL="0" indent="0">
              <a:buNone/>
            </a:pPr>
            <a:r>
              <a:rPr lang="en-US" dirty="0"/>
              <a:t>Gary Adams</a:t>
            </a:r>
          </a:p>
          <a:p>
            <a:pPr marL="0" indent="0">
              <a:buNone/>
            </a:pPr>
            <a:r>
              <a:rPr lang="en-US" dirty="0"/>
              <a:t>Drew Curtis</a:t>
            </a:r>
          </a:p>
          <a:p>
            <a:endParaRPr lang="en-US" dirty="0"/>
          </a:p>
        </p:txBody>
      </p:sp>
      <p:sp>
        <p:nvSpPr>
          <p:cNvPr id="18" name="Title 1"/>
          <p:cNvSpPr txBox="1">
            <a:spLocks/>
          </p:cNvSpPr>
          <p:nvPr/>
        </p:nvSpPr>
        <p:spPr>
          <a:xfrm>
            <a:off x="838200" y="4961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Co-supervision model development context</a:t>
            </a:r>
          </a:p>
        </p:txBody>
      </p:sp>
    </p:spTree>
    <p:extLst>
      <p:ext uri="{BB962C8B-B14F-4D97-AF65-F5344CB8AC3E}">
        <p14:creationId xmlns:p14="http://schemas.microsoft.com/office/powerpoint/2010/main" val="3493988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5" name="Content Placeholder 4"/>
          <p:cNvSpPr>
            <a:spLocks noGrp="1"/>
          </p:cNvSpPr>
          <p:nvPr>
            <p:ph idx="1"/>
          </p:nvPr>
        </p:nvSpPr>
        <p:spPr/>
        <p:txBody>
          <a:bodyPr/>
          <a:lstStyle/>
          <a:p>
            <a:r>
              <a:rPr lang="en-US" dirty="0"/>
              <a:t>Three senior staff meta-supervisors</a:t>
            </a:r>
          </a:p>
          <a:p>
            <a:pPr lvl="1"/>
            <a:r>
              <a:rPr lang="en-US" dirty="0"/>
              <a:t>Each use own style of supervision</a:t>
            </a:r>
          </a:p>
          <a:p>
            <a:pPr lvl="1"/>
            <a:r>
              <a:rPr lang="en-US" dirty="0"/>
              <a:t>1.5 hours/</a:t>
            </a:r>
            <a:r>
              <a:rPr lang="en-US" dirty="0" err="1"/>
              <a:t>wk</a:t>
            </a:r>
            <a:r>
              <a:rPr lang="en-US" dirty="0"/>
              <a:t> triadic co-supervision</a:t>
            </a:r>
          </a:p>
          <a:p>
            <a:pPr lvl="1"/>
            <a:r>
              <a:rPr lang="en-US" dirty="0"/>
              <a:t>1 hour/</a:t>
            </a:r>
            <a:r>
              <a:rPr lang="en-US" dirty="0" err="1"/>
              <a:t>wk</a:t>
            </a:r>
            <a:r>
              <a:rPr lang="en-US" dirty="0"/>
              <a:t> intern supervisor and senior staff meta-supervisor</a:t>
            </a:r>
          </a:p>
          <a:p>
            <a:pPr lvl="2"/>
            <a:r>
              <a:rPr lang="en-US" dirty="0"/>
              <a:t>Case management</a:t>
            </a:r>
          </a:p>
          <a:p>
            <a:pPr lvl="2"/>
            <a:r>
              <a:rPr lang="en-US" dirty="0"/>
              <a:t>Planning for next supervision </a:t>
            </a:r>
          </a:p>
          <a:p>
            <a:pPr lvl="2"/>
            <a:r>
              <a:rPr lang="en-US" dirty="0"/>
              <a:t>Focus on intern supervisor’s development and process </a:t>
            </a:r>
          </a:p>
        </p:txBody>
      </p:sp>
      <p:sp>
        <p:nvSpPr>
          <p:cNvPr id="18" name="Title 1"/>
          <p:cNvSpPr txBox="1">
            <a:spLocks/>
          </p:cNvSpPr>
          <p:nvPr/>
        </p:nvSpPr>
        <p:spPr>
          <a:xfrm>
            <a:off x="838200" y="4961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UHCL’s Co-supervision model</a:t>
            </a:r>
          </a:p>
        </p:txBody>
      </p:sp>
    </p:spTree>
    <p:extLst>
      <p:ext uri="{BB962C8B-B14F-4D97-AF65-F5344CB8AC3E}">
        <p14:creationId xmlns:p14="http://schemas.microsoft.com/office/powerpoint/2010/main" val="477115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5" name="Content Placeholder 4"/>
          <p:cNvSpPr>
            <a:spLocks noGrp="1"/>
          </p:cNvSpPr>
          <p:nvPr>
            <p:ph idx="1"/>
          </p:nvPr>
        </p:nvSpPr>
        <p:spPr/>
        <p:txBody>
          <a:bodyPr/>
          <a:lstStyle/>
          <a:p>
            <a:r>
              <a:rPr lang="en-US" dirty="0"/>
              <a:t>Three senior staff meta-supervisors</a:t>
            </a:r>
          </a:p>
          <a:p>
            <a:pPr lvl="1"/>
            <a:r>
              <a:rPr lang="en-US" dirty="0"/>
              <a:t>Each use own style of supervision</a:t>
            </a:r>
          </a:p>
          <a:p>
            <a:pPr lvl="1"/>
            <a:r>
              <a:rPr lang="en-US" dirty="0"/>
              <a:t>1.5 hours/</a:t>
            </a:r>
            <a:r>
              <a:rPr lang="en-US" dirty="0" err="1"/>
              <a:t>wk</a:t>
            </a:r>
            <a:r>
              <a:rPr lang="en-US" dirty="0"/>
              <a:t> triadic co-supervision</a:t>
            </a:r>
          </a:p>
          <a:p>
            <a:pPr lvl="1"/>
            <a:r>
              <a:rPr lang="en-US" dirty="0"/>
              <a:t>1 hour/</a:t>
            </a:r>
            <a:r>
              <a:rPr lang="en-US" dirty="0" err="1"/>
              <a:t>wk</a:t>
            </a:r>
            <a:r>
              <a:rPr lang="en-US" dirty="0"/>
              <a:t> intern supervisor and senior staff meta-supervisor</a:t>
            </a:r>
          </a:p>
          <a:p>
            <a:pPr lvl="2"/>
            <a:r>
              <a:rPr lang="en-US" dirty="0"/>
              <a:t>Case management</a:t>
            </a:r>
          </a:p>
          <a:p>
            <a:pPr lvl="2"/>
            <a:r>
              <a:rPr lang="en-US" dirty="0"/>
              <a:t>Planning for next supervision </a:t>
            </a:r>
          </a:p>
          <a:p>
            <a:pPr lvl="2"/>
            <a:r>
              <a:rPr lang="en-US" dirty="0"/>
              <a:t>Focus on intern supervisor’s development and process </a:t>
            </a:r>
          </a:p>
          <a:p>
            <a:r>
              <a:rPr lang="en-US" dirty="0"/>
              <a:t>Three intern supervisors also attend a Sup of Sup Seminar</a:t>
            </a:r>
          </a:p>
          <a:p>
            <a:pPr lvl="1"/>
            <a:r>
              <a:rPr lang="en-US" dirty="0"/>
              <a:t>Primarily didactic</a:t>
            </a:r>
          </a:p>
          <a:p>
            <a:pPr lvl="1"/>
            <a:r>
              <a:rPr lang="en-US" dirty="0"/>
              <a:t>Some process</a:t>
            </a:r>
          </a:p>
        </p:txBody>
      </p:sp>
      <p:sp>
        <p:nvSpPr>
          <p:cNvPr id="18" name="Title 1"/>
          <p:cNvSpPr txBox="1">
            <a:spLocks/>
          </p:cNvSpPr>
          <p:nvPr/>
        </p:nvSpPr>
        <p:spPr>
          <a:xfrm>
            <a:off x="838200" y="4961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UHCL’s Co-supervision model</a:t>
            </a:r>
          </a:p>
        </p:txBody>
      </p:sp>
    </p:spTree>
    <p:extLst>
      <p:ext uri="{BB962C8B-B14F-4D97-AF65-F5344CB8AC3E}">
        <p14:creationId xmlns:p14="http://schemas.microsoft.com/office/powerpoint/2010/main" val="319029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5" name="Content Placeholder 4"/>
          <p:cNvSpPr>
            <a:spLocks noGrp="1"/>
          </p:cNvSpPr>
          <p:nvPr>
            <p:ph idx="1"/>
          </p:nvPr>
        </p:nvSpPr>
        <p:spPr/>
        <p:txBody>
          <a:bodyPr>
            <a:normAutofit lnSpcReduction="10000"/>
          </a:bodyPr>
          <a:lstStyle/>
          <a:p>
            <a:r>
              <a:rPr lang="en-US" dirty="0"/>
              <a:t>Three senior staff meta-supervisors</a:t>
            </a:r>
          </a:p>
          <a:p>
            <a:pPr lvl="1"/>
            <a:r>
              <a:rPr lang="en-US" dirty="0"/>
              <a:t>Each use own style of supervision</a:t>
            </a:r>
          </a:p>
          <a:p>
            <a:pPr lvl="1"/>
            <a:r>
              <a:rPr lang="en-US" dirty="0"/>
              <a:t>1.5 hours/</a:t>
            </a:r>
            <a:r>
              <a:rPr lang="en-US" dirty="0" err="1"/>
              <a:t>wk</a:t>
            </a:r>
            <a:r>
              <a:rPr lang="en-US" dirty="0"/>
              <a:t> triadic co-supervision</a:t>
            </a:r>
          </a:p>
          <a:p>
            <a:pPr lvl="1"/>
            <a:r>
              <a:rPr lang="en-US" dirty="0"/>
              <a:t>1 hour/</a:t>
            </a:r>
            <a:r>
              <a:rPr lang="en-US" dirty="0" err="1"/>
              <a:t>wk</a:t>
            </a:r>
            <a:r>
              <a:rPr lang="en-US" dirty="0"/>
              <a:t> intern supervisor and senior staff meta-supervisor</a:t>
            </a:r>
          </a:p>
          <a:p>
            <a:pPr lvl="2"/>
            <a:r>
              <a:rPr lang="en-US" dirty="0"/>
              <a:t>Case management</a:t>
            </a:r>
          </a:p>
          <a:p>
            <a:pPr lvl="2"/>
            <a:r>
              <a:rPr lang="en-US" dirty="0"/>
              <a:t>Planning for next supervision </a:t>
            </a:r>
          </a:p>
          <a:p>
            <a:pPr lvl="2"/>
            <a:r>
              <a:rPr lang="en-US" dirty="0"/>
              <a:t>Focus on intern supervisor’s development and process </a:t>
            </a:r>
          </a:p>
          <a:p>
            <a:r>
              <a:rPr lang="en-US" dirty="0"/>
              <a:t>Three intern supervisors also attend a Sup of Sup Seminar</a:t>
            </a:r>
          </a:p>
          <a:p>
            <a:pPr lvl="1"/>
            <a:r>
              <a:rPr lang="en-US" dirty="0"/>
              <a:t>Primarily didactic</a:t>
            </a:r>
          </a:p>
          <a:p>
            <a:pPr lvl="1"/>
            <a:r>
              <a:rPr lang="en-US" dirty="0"/>
              <a:t>Some process</a:t>
            </a:r>
          </a:p>
          <a:p>
            <a:r>
              <a:rPr lang="en-US" dirty="0"/>
              <a:t>Spring semester only</a:t>
            </a:r>
          </a:p>
        </p:txBody>
      </p:sp>
      <p:sp>
        <p:nvSpPr>
          <p:cNvPr id="18" name="Title 1"/>
          <p:cNvSpPr txBox="1">
            <a:spLocks/>
          </p:cNvSpPr>
          <p:nvPr/>
        </p:nvSpPr>
        <p:spPr>
          <a:xfrm>
            <a:off x="838200" y="4961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UHCL’s Co-supervision model</a:t>
            </a:r>
          </a:p>
        </p:txBody>
      </p:sp>
    </p:spTree>
    <p:extLst>
      <p:ext uri="{BB962C8B-B14F-4D97-AF65-F5344CB8AC3E}">
        <p14:creationId xmlns:p14="http://schemas.microsoft.com/office/powerpoint/2010/main" val="3273566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5" name="Content Placeholder 4"/>
          <p:cNvSpPr>
            <a:spLocks noGrp="1"/>
          </p:cNvSpPr>
          <p:nvPr>
            <p:ph idx="1"/>
          </p:nvPr>
        </p:nvSpPr>
        <p:spPr/>
        <p:txBody>
          <a:bodyPr/>
          <a:lstStyle/>
          <a:p>
            <a:r>
              <a:rPr lang="en-US" dirty="0"/>
              <a:t>One senior staff meta-supervisor for two interns</a:t>
            </a:r>
          </a:p>
          <a:p>
            <a:r>
              <a:rPr lang="en-US" dirty="0"/>
              <a:t>Two hours/</a:t>
            </a:r>
            <a:r>
              <a:rPr lang="en-US" dirty="0" err="1"/>
              <a:t>wk</a:t>
            </a:r>
            <a:r>
              <a:rPr lang="en-US" dirty="0"/>
              <a:t> of group Sup of Sup</a:t>
            </a:r>
          </a:p>
          <a:p>
            <a:pPr lvl="1"/>
            <a:r>
              <a:rPr lang="en-US" dirty="0"/>
              <a:t>Both intern supervisors and meta-supervisor</a:t>
            </a:r>
          </a:p>
          <a:p>
            <a:pPr lvl="1"/>
            <a:r>
              <a:rPr lang="en-US" dirty="0"/>
              <a:t>This is mode of supervision of supervision</a:t>
            </a:r>
          </a:p>
          <a:p>
            <a:r>
              <a:rPr lang="en-US" dirty="0"/>
              <a:t>Both semesters</a:t>
            </a:r>
          </a:p>
        </p:txBody>
      </p:sp>
      <p:sp>
        <p:nvSpPr>
          <p:cNvPr id="18" name="Title 1"/>
          <p:cNvSpPr txBox="1">
            <a:spLocks/>
          </p:cNvSpPr>
          <p:nvPr/>
        </p:nvSpPr>
        <p:spPr>
          <a:xfrm>
            <a:off x="838200" y="49610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    Baylor’s Co-supervision model</a:t>
            </a:r>
          </a:p>
        </p:txBody>
      </p:sp>
    </p:spTree>
    <p:extLst>
      <p:ext uri="{BB962C8B-B14F-4D97-AF65-F5344CB8AC3E}">
        <p14:creationId xmlns:p14="http://schemas.microsoft.com/office/powerpoint/2010/main" val="332319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Objectives</a:t>
            </a:r>
          </a:p>
        </p:txBody>
      </p:sp>
      <p:sp>
        <p:nvSpPr>
          <p:cNvPr id="3" name="Content Placeholder 2"/>
          <p:cNvSpPr>
            <a:spLocks noGrp="1"/>
          </p:cNvSpPr>
          <p:nvPr>
            <p:ph idx="1"/>
          </p:nvPr>
        </p:nvSpPr>
        <p:spPr>
          <a:xfrm>
            <a:off x="838200" y="1564395"/>
            <a:ext cx="10515600" cy="4612568"/>
          </a:xfrm>
        </p:spPr>
        <p:txBody>
          <a:bodyPr>
            <a:normAutofit/>
          </a:bodyPr>
          <a:lstStyle/>
          <a:p>
            <a:pPr marL="0" indent="0">
              <a:buNone/>
            </a:pPr>
            <a:r>
              <a:rPr lang="en-US" dirty="0"/>
              <a:t>Participants will:</a:t>
            </a:r>
          </a:p>
          <a:p>
            <a:pPr marL="514350" indent="-514350">
              <a:buFont typeface="+mj-lt"/>
              <a:buAutoNum type="arabicPeriod"/>
            </a:pPr>
            <a:r>
              <a:rPr lang="en-US" dirty="0"/>
              <a:t>Understand a co-supervision model for training interns in supervision competency that they can apply to their own training programs.</a:t>
            </a:r>
          </a:p>
          <a:p>
            <a:pPr marL="514350" indent="-514350">
              <a:buFont typeface="+mj-lt"/>
              <a:buAutoNum type="arabicPeriod"/>
            </a:pPr>
            <a:endParaRPr lang="en-US" dirty="0"/>
          </a:p>
        </p:txBody>
      </p:sp>
    </p:spTree>
    <p:extLst>
      <p:ext uri="{BB962C8B-B14F-4D97-AF65-F5344CB8AC3E}">
        <p14:creationId xmlns:p14="http://schemas.microsoft.com/office/powerpoint/2010/main" val="696895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788275" y="365125"/>
            <a:ext cx="3061500" cy="6061075"/>
          </a:xfrm>
        </p:spPr>
        <p:txBody>
          <a:bodyPr/>
          <a:lstStyle/>
          <a:p>
            <a:r>
              <a:rPr lang="en-US" dirty="0"/>
              <a:t>Creating a Triadic Process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13443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2 Questions that Drive the Process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844088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Key Components of the Process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0977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Relational Cultural Supervision</a:t>
            </a:r>
          </a:p>
        </p:txBody>
      </p:sp>
      <p:sp>
        <p:nvSpPr>
          <p:cNvPr id="7" name="Content Placeholder 2"/>
          <p:cNvSpPr>
            <a:spLocks noGrp="1"/>
          </p:cNvSpPr>
          <p:nvPr>
            <p:ph idx="1"/>
          </p:nvPr>
        </p:nvSpPr>
        <p:spPr>
          <a:xfrm>
            <a:off x="7754470" y="1947209"/>
            <a:ext cx="3599329" cy="4229754"/>
          </a:xfrm>
        </p:spPr>
        <p:txBody>
          <a:bodyPr/>
          <a:lstStyle/>
          <a:p>
            <a:pPr marL="0" indent="0">
              <a:buNone/>
            </a:pPr>
            <a:r>
              <a:rPr lang="en-US" dirty="0"/>
              <a:t>“To disavow power is not an option. The option is to choose how to relate to and through the power that one has” (Walker, 2010, p. 127). </a:t>
            </a:r>
          </a:p>
          <a:p>
            <a:pPr marL="0" indent="0">
              <a:buNone/>
            </a:pPr>
            <a:endParaRPr lang="en-US" dirty="0"/>
          </a:p>
        </p:txBody>
      </p:sp>
    </p:spTree>
    <p:extLst>
      <p:ext uri="{BB962C8B-B14F-4D97-AF65-F5344CB8AC3E}">
        <p14:creationId xmlns:p14="http://schemas.microsoft.com/office/powerpoint/2010/main" val="5768218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How We Facilitate a Relational Process</a:t>
            </a:r>
          </a:p>
        </p:txBody>
      </p:sp>
      <p:sp>
        <p:nvSpPr>
          <p:cNvPr id="3" name="Content Placeholder 2"/>
          <p:cNvSpPr>
            <a:spLocks noGrp="1"/>
          </p:cNvSpPr>
          <p:nvPr>
            <p:ph idx="1"/>
          </p:nvPr>
        </p:nvSpPr>
        <p:spPr>
          <a:xfrm>
            <a:off x="647007" y="1690688"/>
            <a:ext cx="10515600" cy="4351338"/>
          </a:xfrm>
        </p:spPr>
        <p:txBody>
          <a:bodyPr/>
          <a:lstStyle/>
          <a:p>
            <a:r>
              <a:rPr lang="en-US" dirty="0"/>
              <a:t>History of supervisory experiences</a:t>
            </a:r>
          </a:p>
          <a:p>
            <a:r>
              <a:rPr lang="en-US" dirty="0"/>
              <a:t>History of training experiences</a:t>
            </a:r>
          </a:p>
          <a:p>
            <a:r>
              <a:rPr lang="en-US" dirty="0"/>
              <a:t>Hopes</a:t>
            </a:r>
          </a:p>
          <a:p>
            <a:r>
              <a:rPr lang="en-US" dirty="0"/>
              <a:t>Strengths</a:t>
            </a:r>
          </a:p>
          <a:p>
            <a:r>
              <a:rPr lang="en-US" dirty="0"/>
              <a:t>Areas for development</a:t>
            </a:r>
          </a:p>
          <a:p>
            <a:r>
              <a:rPr lang="en-US" dirty="0"/>
              <a:t>How will we shape this time together?</a:t>
            </a:r>
          </a:p>
          <a:p>
            <a:endParaRPr lang="en-US" dirty="0"/>
          </a:p>
        </p:txBody>
      </p:sp>
    </p:spTree>
    <p:extLst>
      <p:ext uri="{BB962C8B-B14F-4D97-AF65-F5344CB8AC3E}">
        <p14:creationId xmlns:p14="http://schemas.microsoft.com/office/powerpoint/2010/main" val="3964559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How We Facilitate a Relational Process</a:t>
            </a:r>
          </a:p>
        </p:txBody>
      </p:sp>
      <p:sp>
        <p:nvSpPr>
          <p:cNvPr id="3" name="Content Placeholder 2"/>
          <p:cNvSpPr>
            <a:spLocks noGrp="1"/>
          </p:cNvSpPr>
          <p:nvPr>
            <p:ph idx="1"/>
          </p:nvPr>
        </p:nvSpPr>
        <p:spPr>
          <a:xfrm>
            <a:off x="647007" y="1690686"/>
            <a:ext cx="10515600" cy="4763901"/>
          </a:xfrm>
        </p:spPr>
        <p:txBody>
          <a:bodyPr>
            <a:normAutofit fontScale="92500" lnSpcReduction="10000"/>
          </a:bodyPr>
          <a:lstStyle/>
          <a:p>
            <a:r>
              <a:rPr lang="en-US" dirty="0"/>
              <a:t>How are power and authority experienced in the room?</a:t>
            </a:r>
          </a:p>
          <a:p>
            <a:r>
              <a:rPr lang="en-US" dirty="0"/>
              <a:t>Pros and cons of power</a:t>
            </a:r>
          </a:p>
          <a:p>
            <a:r>
              <a:rPr lang="en-US" dirty="0"/>
              <a:t>How can triad work together to minimize cons and maximize on the pros?</a:t>
            </a:r>
          </a:p>
          <a:p>
            <a:r>
              <a:rPr lang="en-US" dirty="0"/>
              <a:t>How do we keep it brave (how do we act willingly)?</a:t>
            </a:r>
          </a:p>
          <a:p>
            <a:r>
              <a:rPr lang="en-US" dirty="0"/>
              <a:t>How do we self-disclose?</a:t>
            </a:r>
          </a:p>
          <a:p>
            <a:r>
              <a:rPr lang="en-US" dirty="0"/>
              <a:t>How do we tend to the relationships of supervision?</a:t>
            </a:r>
          </a:p>
          <a:p>
            <a:r>
              <a:rPr lang="en-US" dirty="0"/>
              <a:t>How do we want/give feedback?</a:t>
            </a:r>
          </a:p>
          <a:p>
            <a:r>
              <a:rPr lang="en-US" dirty="0"/>
              <a:t>How do we resolve disagreements?</a:t>
            </a:r>
          </a:p>
          <a:p>
            <a:r>
              <a:rPr lang="en-US" dirty="0"/>
              <a:t>How do we balance structure/logistics with flexibility and exploration?</a:t>
            </a:r>
          </a:p>
          <a:p>
            <a:r>
              <a:rPr lang="en-US" dirty="0"/>
              <a:t>Role expectations/role negotiations</a:t>
            </a:r>
          </a:p>
          <a:p>
            <a:pPr marL="514350" indent="-514350">
              <a:buFont typeface="+mj-lt"/>
              <a:buAutoNum type="arabicPeriod"/>
            </a:pPr>
            <a:endParaRPr lang="en-US" dirty="0"/>
          </a:p>
        </p:txBody>
      </p:sp>
    </p:spTree>
    <p:extLst>
      <p:ext uri="{BB962C8B-B14F-4D97-AF65-F5344CB8AC3E}">
        <p14:creationId xmlns:p14="http://schemas.microsoft.com/office/powerpoint/2010/main" val="298944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How We Facilitate a Relational Process</a:t>
            </a:r>
          </a:p>
        </p:txBody>
      </p:sp>
      <p:sp>
        <p:nvSpPr>
          <p:cNvPr id="3" name="Content Placeholder 2"/>
          <p:cNvSpPr>
            <a:spLocks noGrp="1"/>
          </p:cNvSpPr>
          <p:nvPr>
            <p:ph idx="1"/>
          </p:nvPr>
        </p:nvSpPr>
        <p:spPr>
          <a:xfrm>
            <a:off x="647007" y="1690688"/>
            <a:ext cx="10515600" cy="4351338"/>
          </a:xfrm>
        </p:spPr>
        <p:txBody>
          <a:bodyPr>
            <a:normAutofit/>
          </a:bodyPr>
          <a:lstStyle/>
          <a:p>
            <a:r>
              <a:rPr lang="en-US" dirty="0"/>
              <a:t>How are we different/the same?</a:t>
            </a:r>
          </a:p>
          <a:p>
            <a:r>
              <a:rPr lang="en-US" dirty="0"/>
              <a:t>How will our cultural backgrounds bring us together and how will they get in the way?</a:t>
            </a:r>
          </a:p>
          <a:p>
            <a:r>
              <a:rPr lang="en-US" dirty="0"/>
              <a:t>How do we want the triad to evolve?</a:t>
            </a:r>
          </a:p>
          <a:p>
            <a:r>
              <a:rPr lang="en-US" dirty="0"/>
              <a:t>How do we want to conclude and wrap-up?</a:t>
            </a:r>
          </a:p>
          <a:p>
            <a:pPr marL="0" indent="0">
              <a:buNone/>
            </a:pPr>
            <a:endParaRPr lang="en-US" dirty="0"/>
          </a:p>
          <a:p>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76073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Holding the Frame of the Process</a:t>
            </a:r>
          </a:p>
        </p:txBody>
      </p:sp>
      <p:sp>
        <p:nvSpPr>
          <p:cNvPr id="3" name="Content Placeholder 2"/>
          <p:cNvSpPr>
            <a:spLocks noGrp="1"/>
          </p:cNvSpPr>
          <p:nvPr>
            <p:ph idx="1"/>
          </p:nvPr>
        </p:nvSpPr>
        <p:spPr/>
        <p:txBody>
          <a:bodyPr/>
          <a:lstStyle/>
          <a:p>
            <a:r>
              <a:rPr lang="en-US" dirty="0"/>
              <a:t>Evaluation – Own that power!</a:t>
            </a:r>
          </a:p>
          <a:p>
            <a:r>
              <a:rPr lang="en-US" dirty="0"/>
              <a:t>Confidentiality limitations</a:t>
            </a:r>
          </a:p>
          <a:p>
            <a:r>
              <a:rPr lang="en-US" dirty="0"/>
              <a:t>Multiple relationships</a:t>
            </a:r>
          </a:p>
          <a:p>
            <a:r>
              <a:rPr lang="en-US" dirty="0"/>
              <a:t>Establish goals of training the </a:t>
            </a:r>
            <a:r>
              <a:rPr lang="en-US" dirty="0" err="1"/>
              <a:t>prac</a:t>
            </a:r>
            <a:r>
              <a:rPr lang="en-US" dirty="0"/>
              <a:t>, the intern, and fundamentally client care</a:t>
            </a:r>
          </a:p>
          <a:p>
            <a:r>
              <a:rPr lang="en-US" dirty="0"/>
              <a:t>Responsibilities of the </a:t>
            </a:r>
            <a:r>
              <a:rPr lang="en-US" dirty="0" err="1"/>
              <a:t>prac</a:t>
            </a:r>
            <a:r>
              <a:rPr lang="en-US" dirty="0"/>
              <a:t> student</a:t>
            </a:r>
          </a:p>
          <a:p>
            <a:r>
              <a:rPr lang="en-US" dirty="0"/>
              <a:t>Duties of the meta-supervisor and the intern supervisor</a:t>
            </a:r>
          </a:p>
          <a:p>
            <a:endParaRPr lang="en-US" dirty="0"/>
          </a:p>
        </p:txBody>
      </p:sp>
    </p:spTree>
    <p:extLst>
      <p:ext uri="{BB962C8B-B14F-4D97-AF65-F5344CB8AC3E}">
        <p14:creationId xmlns:p14="http://schemas.microsoft.com/office/powerpoint/2010/main" val="1087854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445125" cy="3830489"/>
          </a:xfrm>
        </p:spPr>
        <p:txBody>
          <a:bodyPr>
            <a:normAutofit/>
          </a:bodyPr>
          <a:lstStyle/>
          <a:p>
            <a:r>
              <a:rPr lang="en-US" sz="4800" dirty="0"/>
              <a:t>Summarizing the Tasks of the Process</a:t>
            </a:r>
            <a:br>
              <a:rPr lang="en-US" sz="4800" dirty="0"/>
            </a:br>
            <a:endParaRPr lang="en-US" sz="48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802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What it Actually Looks Like… </a:t>
            </a:r>
            <a:br>
              <a:rPr lang="en-US" dirty="0"/>
            </a:br>
            <a:r>
              <a:rPr lang="en-US" dirty="0"/>
              <a:t>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2946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Objectives</a:t>
            </a:r>
          </a:p>
        </p:txBody>
      </p:sp>
      <p:sp>
        <p:nvSpPr>
          <p:cNvPr id="3" name="Content Placeholder 2"/>
          <p:cNvSpPr>
            <a:spLocks noGrp="1"/>
          </p:cNvSpPr>
          <p:nvPr>
            <p:ph idx="1"/>
          </p:nvPr>
        </p:nvSpPr>
        <p:spPr>
          <a:xfrm>
            <a:off x="838200" y="1564395"/>
            <a:ext cx="10515600" cy="4612568"/>
          </a:xfrm>
        </p:spPr>
        <p:txBody>
          <a:bodyPr>
            <a:normAutofit/>
          </a:bodyPr>
          <a:lstStyle/>
          <a:p>
            <a:pPr marL="0" indent="0">
              <a:buNone/>
            </a:pPr>
            <a:r>
              <a:rPr lang="en-US" dirty="0"/>
              <a:t>Participants will:</a:t>
            </a:r>
          </a:p>
          <a:p>
            <a:pPr marL="514350" indent="-514350">
              <a:buFont typeface="+mj-lt"/>
              <a:buAutoNum type="arabicPeriod"/>
            </a:pPr>
            <a:r>
              <a:rPr lang="en-US" dirty="0"/>
              <a:t>Understand a co-supervision model for training interns in supervision competency that they can apply to their own training programs.</a:t>
            </a:r>
          </a:p>
          <a:p>
            <a:pPr marL="514350" indent="-514350">
              <a:buFont typeface="+mj-lt"/>
              <a:buAutoNum type="arabicPeriod"/>
            </a:pPr>
            <a:r>
              <a:rPr lang="en-US" dirty="0"/>
              <a:t>Learn how to integrate the benefits and navigate the challenges of using a co-supervision model in their training programs.</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658257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…When It’s Going Well</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60986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…and the challenges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6190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 Co-Supervision Questionnaire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97466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The Co-Supervision Questionnaire </a:t>
            </a:r>
            <a:br>
              <a:rPr lang="en-US" dirty="0"/>
            </a:br>
            <a:r>
              <a:rPr lang="en-US" sz="2800" dirty="0"/>
              <a:t>(Curtis, under revision)</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a:t>Overall experience</a:t>
            </a:r>
          </a:p>
          <a:p>
            <a:pPr marL="514350" indent="-514350">
              <a:buFont typeface="+mj-lt"/>
              <a:buAutoNum type="arabicPeriod"/>
            </a:pPr>
            <a:r>
              <a:rPr lang="en-US" dirty="0"/>
              <a:t>Benefits of co-supervision</a:t>
            </a:r>
          </a:p>
          <a:p>
            <a:pPr marL="514350" indent="-514350">
              <a:buFont typeface="+mj-lt"/>
              <a:buAutoNum type="arabicPeriod"/>
            </a:pPr>
            <a:r>
              <a:rPr lang="en-US" dirty="0"/>
              <a:t>Based on experience, reservations about co-supervision</a:t>
            </a:r>
          </a:p>
          <a:p>
            <a:pPr marL="514350" indent="-514350">
              <a:buFont typeface="+mj-lt"/>
              <a:buAutoNum type="arabicPeriod"/>
            </a:pPr>
            <a:r>
              <a:rPr lang="en-US" dirty="0"/>
              <a:t>Impact on professional development</a:t>
            </a:r>
          </a:p>
          <a:p>
            <a:pPr marL="514350" indent="-514350">
              <a:buFont typeface="+mj-lt"/>
              <a:buAutoNum type="arabicPeriod"/>
            </a:pPr>
            <a:r>
              <a:rPr lang="en-US" dirty="0"/>
              <a:t>What would you change?</a:t>
            </a:r>
          </a:p>
          <a:p>
            <a:pPr marL="514350" indent="-514350">
              <a:buFont typeface="+mj-lt"/>
              <a:buAutoNum type="arabicPeriod"/>
            </a:pPr>
            <a:r>
              <a:rPr lang="en-US" dirty="0"/>
              <a:t>What fears did you have in </a:t>
            </a:r>
            <a:r>
              <a:rPr lang="en-US" i="1" dirty="0"/>
              <a:t>before</a:t>
            </a:r>
            <a:r>
              <a:rPr lang="en-US" dirty="0"/>
              <a:t> co-supervision</a:t>
            </a:r>
          </a:p>
          <a:p>
            <a:pPr marL="514350" indent="-514350">
              <a:buFont typeface="+mj-lt"/>
              <a:buAutoNum type="arabicPeriod"/>
            </a:pPr>
            <a:r>
              <a:rPr lang="en-US" dirty="0"/>
              <a:t>What hopes did you have?</a:t>
            </a:r>
          </a:p>
          <a:p>
            <a:pPr marL="514350" indent="-514350">
              <a:buFont typeface="+mj-lt"/>
              <a:buAutoNum type="arabicPeriod"/>
            </a:pPr>
            <a:r>
              <a:rPr lang="en-US" dirty="0"/>
              <a:t>Which hopes and fears were confirmed/disconfirmed?</a:t>
            </a:r>
          </a:p>
          <a:p>
            <a:pPr marL="514350" indent="-514350">
              <a:buFont typeface="+mj-lt"/>
              <a:buAutoNum type="arabicPeriod"/>
            </a:pPr>
            <a:r>
              <a:rPr lang="en-US" dirty="0"/>
              <a:t>Anything else?</a:t>
            </a:r>
          </a:p>
        </p:txBody>
      </p:sp>
    </p:spTree>
    <p:extLst>
      <p:ext uri="{BB962C8B-B14F-4D97-AF65-F5344CB8AC3E}">
        <p14:creationId xmlns:p14="http://schemas.microsoft.com/office/powerpoint/2010/main" val="2783246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5" name="Text Placeholder 4"/>
          <p:cNvSpPr>
            <a:spLocks noGrp="1"/>
          </p:cNvSpPr>
          <p:nvPr>
            <p:ph type="body" sz="half" idx="2"/>
          </p:nvPr>
        </p:nvSpPr>
        <p:spPr>
          <a:xfrm>
            <a:off x="152277" y="2097473"/>
            <a:ext cx="2282948" cy="1673225"/>
          </a:xfrm>
        </p:spPr>
        <p:txBody>
          <a:bodyPr vert="horz" lIns="91440" tIns="45720" rIns="91440" bIns="45720" rtlCol="0" anchor="t">
            <a:normAutofit/>
          </a:bodyPr>
          <a:lstStyle/>
          <a:p>
            <a:r>
              <a:rPr lang="en-US" sz="3200" dirty="0"/>
              <a:t>Intern Supervisors in Training</a:t>
            </a:r>
          </a:p>
        </p:txBody>
      </p:sp>
      <p:sp>
        <p:nvSpPr>
          <p:cNvPr id="6" name="Text Placeholder 4"/>
          <p:cNvSpPr>
            <a:spLocks noGrp="1"/>
          </p:cNvSpPr>
          <p:nvPr>
            <p:ph type="body" sz="half" idx="2"/>
          </p:nvPr>
        </p:nvSpPr>
        <p:spPr>
          <a:xfrm>
            <a:off x="9106795" y="1828800"/>
            <a:ext cx="2512118" cy="2009775"/>
          </a:xfrm>
        </p:spPr>
        <p:txBody>
          <a:bodyPr vert="horz" lIns="91440" tIns="45720" rIns="91440" bIns="45720" rtlCol="0" anchor="t">
            <a:normAutofit/>
          </a:bodyPr>
          <a:lstStyle/>
          <a:p>
            <a:endParaRPr lang="en-US" dirty="0"/>
          </a:p>
          <a:p>
            <a:r>
              <a:rPr lang="en-US" sz="3200" dirty="0"/>
              <a:t>Practicum Therapists</a:t>
            </a:r>
          </a:p>
        </p:txBody>
      </p:sp>
      <p:sp>
        <p:nvSpPr>
          <p:cNvPr id="7" name="Text Placeholder 4"/>
          <p:cNvSpPr txBox="1">
            <a:spLocks/>
          </p:cNvSpPr>
          <p:nvPr/>
        </p:nvSpPr>
        <p:spPr>
          <a:xfrm>
            <a:off x="3430902" y="5983288"/>
            <a:ext cx="5459098" cy="78740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3200" dirty="0"/>
              <a:t>           Meta-Supervisors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4977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5" name="Text Placeholder 4"/>
          <p:cNvSpPr>
            <a:spLocks noGrp="1"/>
          </p:cNvSpPr>
          <p:nvPr>
            <p:ph type="body" sz="half" idx="2"/>
          </p:nvPr>
        </p:nvSpPr>
        <p:spPr>
          <a:xfrm>
            <a:off x="152277" y="2097473"/>
            <a:ext cx="2282948" cy="1673225"/>
          </a:xfrm>
        </p:spPr>
        <p:txBody>
          <a:bodyPr vert="horz" lIns="91440" tIns="45720" rIns="91440" bIns="45720" rtlCol="0" anchor="t">
            <a:normAutofit/>
          </a:bodyPr>
          <a:lstStyle/>
          <a:p>
            <a:r>
              <a:rPr lang="en-US" sz="3200" dirty="0">
                <a:effectLst>
                  <a:outerShdw blurRad="38100" dist="38100" dir="2700000" algn="tl">
                    <a:srgbClr val="000000">
                      <a:alpha val="43137"/>
                    </a:srgbClr>
                  </a:outerShdw>
                </a:effectLst>
              </a:rPr>
              <a:t>Intern Supervisors in Training</a:t>
            </a:r>
          </a:p>
        </p:txBody>
      </p:sp>
      <p:sp>
        <p:nvSpPr>
          <p:cNvPr id="3" name="Content Placeholder 2"/>
          <p:cNvSpPr>
            <a:spLocks noGrp="1"/>
          </p:cNvSpPr>
          <p:nvPr>
            <p:ph idx="1"/>
          </p:nvPr>
        </p:nvSpPr>
        <p:spPr>
          <a:xfrm>
            <a:off x="2841813" y="1568823"/>
            <a:ext cx="8381980" cy="4993341"/>
          </a:xfrm>
        </p:spPr>
        <p:txBody>
          <a:bodyPr/>
          <a:lstStyle/>
          <a:p>
            <a:r>
              <a:rPr lang="en-US" dirty="0">
                <a:solidFill>
                  <a:schemeClr val="accent1">
                    <a:lumMod val="20000"/>
                    <a:lumOff val="80000"/>
                  </a:schemeClr>
                </a:solidFill>
              </a:rPr>
              <a:t>Enjoyable, felt supported, powerful learning experience, affirmed site’s training commitment</a:t>
            </a:r>
          </a:p>
          <a:p>
            <a:r>
              <a:rPr lang="en-US" dirty="0">
                <a:solidFill>
                  <a:schemeClr val="accent1">
                    <a:lumMod val="20000"/>
                    <a:lumOff val="80000"/>
                  </a:schemeClr>
                </a:solidFill>
              </a:rPr>
              <a:t>Modelling </a:t>
            </a:r>
          </a:p>
          <a:p>
            <a:r>
              <a:rPr lang="en-US" dirty="0">
                <a:solidFill>
                  <a:schemeClr val="accent1">
                    <a:lumMod val="20000"/>
                    <a:lumOff val="80000"/>
                  </a:schemeClr>
                </a:solidFill>
              </a:rPr>
              <a:t>Immediate opportunity to check-in about intuitions</a:t>
            </a:r>
          </a:p>
          <a:p>
            <a:r>
              <a:rPr lang="en-US" dirty="0">
                <a:solidFill>
                  <a:schemeClr val="accent1">
                    <a:lumMod val="20000"/>
                    <a:lumOff val="80000"/>
                  </a:schemeClr>
                </a:solidFill>
              </a:rPr>
              <a:t>Integration on the spot</a:t>
            </a:r>
          </a:p>
          <a:p>
            <a:r>
              <a:rPr lang="en-US" dirty="0">
                <a:solidFill>
                  <a:schemeClr val="accent1">
                    <a:lumMod val="20000"/>
                    <a:lumOff val="80000"/>
                  </a:schemeClr>
                </a:solidFill>
              </a:rPr>
              <a:t>Increased comfort taking the lead</a:t>
            </a:r>
          </a:p>
          <a:p>
            <a:r>
              <a:rPr lang="en-US" dirty="0">
                <a:solidFill>
                  <a:schemeClr val="accent1">
                    <a:lumMod val="20000"/>
                    <a:lumOff val="80000"/>
                  </a:schemeClr>
                </a:solidFill>
              </a:rPr>
              <a:t>Professional identity development/integration</a:t>
            </a:r>
          </a:p>
          <a:p>
            <a:r>
              <a:rPr lang="en-US" dirty="0">
                <a:solidFill>
                  <a:schemeClr val="accent1">
                    <a:lumMod val="20000"/>
                    <a:lumOff val="80000"/>
                  </a:schemeClr>
                </a:solidFill>
              </a:rPr>
              <a:t>Graduated/developmental</a:t>
            </a:r>
          </a:p>
        </p:txBody>
      </p:sp>
    </p:spTree>
    <p:extLst>
      <p:ext uri="{BB962C8B-B14F-4D97-AF65-F5344CB8AC3E}">
        <p14:creationId xmlns:p14="http://schemas.microsoft.com/office/powerpoint/2010/main" val="2221085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5" name="Text Placeholder 4"/>
          <p:cNvSpPr>
            <a:spLocks noGrp="1"/>
          </p:cNvSpPr>
          <p:nvPr>
            <p:ph type="body" sz="half" idx="2"/>
          </p:nvPr>
        </p:nvSpPr>
        <p:spPr>
          <a:xfrm>
            <a:off x="152277" y="2097473"/>
            <a:ext cx="2282948" cy="1673225"/>
          </a:xfrm>
        </p:spPr>
        <p:txBody>
          <a:bodyPr vert="horz" lIns="91440" tIns="45720" rIns="91440" bIns="45720" rtlCol="0" anchor="t">
            <a:normAutofit/>
          </a:bodyPr>
          <a:lstStyle/>
          <a:p>
            <a:r>
              <a:rPr lang="en-US" sz="3200" dirty="0">
                <a:effectLst>
                  <a:outerShdw blurRad="38100" dist="38100" dir="2700000" algn="tl">
                    <a:srgbClr val="000000">
                      <a:alpha val="43137"/>
                    </a:srgbClr>
                  </a:outerShdw>
                </a:effectLst>
              </a:rPr>
              <a:t>Intern Supervisors in Training</a:t>
            </a:r>
          </a:p>
        </p:txBody>
      </p:sp>
      <p:sp>
        <p:nvSpPr>
          <p:cNvPr id="9" name="Text Placeholder 2"/>
          <p:cNvSpPr txBox="1">
            <a:spLocks/>
          </p:cNvSpPr>
          <p:nvPr/>
        </p:nvSpPr>
        <p:spPr>
          <a:xfrm>
            <a:off x="4246423" y="2520825"/>
            <a:ext cx="5220306" cy="360997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US" sz="4400" dirty="0">
                <a:solidFill>
                  <a:schemeClr val="accent1">
                    <a:lumMod val="20000"/>
                    <a:lumOff val="80000"/>
                  </a:schemeClr>
                </a:solidFill>
                <a:effectLst>
                  <a:outerShdw blurRad="38100" dist="38100" dir="2700000" algn="tl">
                    <a:srgbClr val="000000">
                      <a:alpha val="43137"/>
                    </a:srgbClr>
                  </a:outerShdw>
                </a:effectLst>
              </a:rPr>
              <a:t>“It was a chance to create my own style, but at the same time learning new skills.”</a:t>
            </a:r>
          </a:p>
        </p:txBody>
      </p:sp>
    </p:spTree>
    <p:extLst>
      <p:ext uri="{BB962C8B-B14F-4D97-AF65-F5344CB8AC3E}">
        <p14:creationId xmlns:p14="http://schemas.microsoft.com/office/powerpoint/2010/main" val="28660976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5" name="Text Placeholder 4"/>
          <p:cNvSpPr>
            <a:spLocks noGrp="1"/>
          </p:cNvSpPr>
          <p:nvPr>
            <p:ph type="body" sz="half" idx="2"/>
          </p:nvPr>
        </p:nvSpPr>
        <p:spPr>
          <a:xfrm>
            <a:off x="152277" y="2097473"/>
            <a:ext cx="2282948" cy="1673225"/>
          </a:xfrm>
        </p:spPr>
        <p:txBody>
          <a:bodyPr vert="horz" lIns="91440" tIns="45720" rIns="91440" bIns="45720" rtlCol="0" anchor="t">
            <a:normAutofit/>
          </a:bodyPr>
          <a:lstStyle/>
          <a:p>
            <a:r>
              <a:rPr lang="en-US" sz="3200" dirty="0">
                <a:effectLst>
                  <a:outerShdw blurRad="38100" dist="38100" dir="2700000" algn="tl">
                    <a:srgbClr val="000000">
                      <a:alpha val="43137"/>
                    </a:srgbClr>
                  </a:outerShdw>
                </a:effectLst>
              </a:rPr>
              <a:t>Intern Supervisors in Training</a:t>
            </a:r>
          </a:p>
        </p:txBody>
      </p:sp>
      <p:sp>
        <p:nvSpPr>
          <p:cNvPr id="3" name="Content Placeholder 2"/>
          <p:cNvSpPr>
            <a:spLocks noGrp="1"/>
          </p:cNvSpPr>
          <p:nvPr>
            <p:ph idx="1"/>
          </p:nvPr>
        </p:nvSpPr>
        <p:spPr>
          <a:xfrm>
            <a:off x="2841813" y="1568823"/>
            <a:ext cx="8381980" cy="4993341"/>
          </a:xfrm>
        </p:spPr>
        <p:txBody>
          <a:bodyPr/>
          <a:lstStyle/>
          <a:p>
            <a:r>
              <a:rPr lang="en-US" dirty="0">
                <a:solidFill>
                  <a:schemeClr val="accent1">
                    <a:lumMod val="20000"/>
                    <a:lumOff val="80000"/>
                  </a:schemeClr>
                </a:solidFill>
              </a:rPr>
              <a:t>“Allowed me to hide more than I should at times.”</a:t>
            </a:r>
          </a:p>
          <a:p>
            <a:r>
              <a:rPr lang="en-US" dirty="0">
                <a:solidFill>
                  <a:schemeClr val="accent1">
                    <a:lumMod val="20000"/>
                    <a:lumOff val="80000"/>
                  </a:schemeClr>
                </a:solidFill>
              </a:rPr>
              <a:t>Uncertain it should run more than one semester</a:t>
            </a:r>
          </a:p>
          <a:p>
            <a:pPr marL="0" indent="0">
              <a:buNone/>
            </a:pPr>
            <a:r>
              <a:rPr lang="en-US" dirty="0">
                <a:solidFill>
                  <a:schemeClr val="accent1">
                    <a:lumMod val="20000"/>
                    <a:lumOff val="80000"/>
                  </a:schemeClr>
                </a:solidFill>
              </a:rPr>
              <a:t>	</a:t>
            </a:r>
          </a:p>
          <a:p>
            <a:endParaRPr lang="en-US" dirty="0">
              <a:solidFill>
                <a:schemeClr val="accent1">
                  <a:lumMod val="20000"/>
                  <a:lumOff val="80000"/>
                </a:schemeClr>
              </a:solidFill>
            </a:endParaRPr>
          </a:p>
        </p:txBody>
      </p:sp>
    </p:spTree>
    <p:extLst>
      <p:ext uri="{BB962C8B-B14F-4D97-AF65-F5344CB8AC3E}">
        <p14:creationId xmlns:p14="http://schemas.microsoft.com/office/powerpoint/2010/main" val="1550282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6" name="Text Placeholder 4"/>
          <p:cNvSpPr>
            <a:spLocks noGrp="1"/>
          </p:cNvSpPr>
          <p:nvPr>
            <p:ph type="body" sz="half" idx="2"/>
          </p:nvPr>
        </p:nvSpPr>
        <p:spPr>
          <a:xfrm>
            <a:off x="9106795" y="1828800"/>
            <a:ext cx="2512118" cy="2009775"/>
          </a:xfrm>
        </p:spPr>
        <p:txBody>
          <a:bodyPr vert="horz" lIns="91440" tIns="45720" rIns="91440" bIns="45720" rtlCol="0" anchor="t">
            <a:normAutofit/>
          </a:bodyPr>
          <a:lstStyle/>
          <a:p>
            <a:endParaRPr lang="en-US" dirty="0"/>
          </a:p>
          <a:p>
            <a:r>
              <a:rPr lang="en-US" sz="3200" dirty="0">
                <a:effectLst>
                  <a:outerShdw blurRad="38100" dist="38100" dir="2700000" algn="tl">
                    <a:srgbClr val="000000">
                      <a:alpha val="43137"/>
                    </a:srgbClr>
                  </a:outerShdw>
                </a:effectLst>
              </a:rPr>
              <a:t>Practicum Therapists</a:t>
            </a:r>
          </a:p>
        </p:txBody>
      </p:sp>
      <p:sp>
        <p:nvSpPr>
          <p:cNvPr id="9" name="Content Placeholder 2"/>
          <p:cNvSpPr>
            <a:spLocks noGrp="1"/>
          </p:cNvSpPr>
          <p:nvPr>
            <p:ph idx="1"/>
          </p:nvPr>
        </p:nvSpPr>
        <p:spPr>
          <a:xfrm>
            <a:off x="412377" y="1515034"/>
            <a:ext cx="8381980" cy="4993341"/>
          </a:xfrm>
        </p:spPr>
        <p:txBody>
          <a:bodyPr/>
          <a:lstStyle/>
          <a:p>
            <a:r>
              <a:rPr lang="en-US" dirty="0">
                <a:solidFill>
                  <a:schemeClr val="accent1">
                    <a:lumMod val="20000"/>
                    <a:lumOff val="80000"/>
                  </a:schemeClr>
                </a:solidFill>
              </a:rPr>
              <a:t>Multiple perspectives</a:t>
            </a:r>
          </a:p>
          <a:p>
            <a:pPr lvl="1"/>
            <a:r>
              <a:rPr lang="en-US" dirty="0">
                <a:solidFill>
                  <a:schemeClr val="accent1">
                    <a:lumMod val="20000"/>
                    <a:lumOff val="80000"/>
                  </a:schemeClr>
                </a:solidFill>
              </a:rPr>
              <a:t>Clinical (input, feedback, multiple orientations)</a:t>
            </a:r>
          </a:p>
          <a:p>
            <a:pPr lvl="1"/>
            <a:r>
              <a:rPr lang="en-US" dirty="0">
                <a:solidFill>
                  <a:schemeClr val="accent1">
                    <a:lumMod val="20000"/>
                    <a:lumOff val="80000"/>
                  </a:schemeClr>
                </a:solidFill>
              </a:rPr>
              <a:t>Relational (care and concern from two supervisors)</a:t>
            </a:r>
          </a:p>
          <a:p>
            <a:pPr lvl="1"/>
            <a:r>
              <a:rPr lang="en-US" dirty="0">
                <a:solidFill>
                  <a:schemeClr val="accent1">
                    <a:lumMod val="20000"/>
                    <a:lumOff val="80000"/>
                  </a:schemeClr>
                </a:solidFill>
              </a:rPr>
              <a:t>Richer supervision process</a:t>
            </a:r>
          </a:p>
          <a:p>
            <a:pPr lvl="1"/>
            <a:r>
              <a:rPr lang="en-US" dirty="0">
                <a:solidFill>
                  <a:schemeClr val="accent1">
                    <a:lumMod val="20000"/>
                    <a:lumOff val="80000"/>
                  </a:schemeClr>
                </a:solidFill>
              </a:rPr>
              <a:t>Grew and developed more quickly as a result</a:t>
            </a:r>
          </a:p>
          <a:p>
            <a:r>
              <a:rPr lang="en-US" dirty="0">
                <a:solidFill>
                  <a:schemeClr val="accent1">
                    <a:lumMod val="20000"/>
                    <a:lumOff val="80000"/>
                  </a:schemeClr>
                </a:solidFill>
              </a:rPr>
              <a:t>Confidence having senior staff</a:t>
            </a:r>
          </a:p>
          <a:p>
            <a:r>
              <a:rPr lang="en-US" dirty="0">
                <a:solidFill>
                  <a:schemeClr val="accent1">
                    <a:lumMod val="20000"/>
                    <a:lumOff val="80000"/>
                  </a:schemeClr>
                </a:solidFill>
              </a:rPr>
              <a:t>Looking ahead to own supervisory identity</a:t>
            </a:r>
          </a:p>
          <a:p>
            <a:r>
              <a:rPr lang="en-US" dirty="0">
                <a:solidFill>
                  <a:schemeClr val="accent1">
                    <a:lumMod val="20000"/>
                    <a:lumOff val="80000"/>
                  </a:schemeClr>
                </a:solidFill>
              </a:rPr>
              <a:t>Increased interpersonal comfort </a:t>
            </a: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Tree>
    <p:extLst>
      <p:ext uri="{BB962C8B-B14F-4D97-AF65-F5344CB8AC3E}">
        <p14:creationId xmlns:p14="http://schemas.microsoft.com/office/powerpoint/2010/main" val="1067428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6" name="Text Placeholder 4"/>
          <p:cNvSpPr>
            <a:spLocks noGrp="1"/>
          </p:cNvSpPr>
          <p:nvPr>
            <p:ph type="body" sz="half" idx="2"/>
          </p:nvPr>
        </p:nvSpPr>
        <p:spPr>
          <a:xfrm>
            <a:off x="9106795" y="1828800"/>
            <a:ext cx="2512118" cy="2009775"/>
          </a:xfrm>
        </p:spPr>
        <p:txBody>
          <a:bodyPr vert="horz" lIns="91440" tIns="45720" rIns="91440" bIns="45720" rtlCol="0" anchor="t">
            <a:normAutofit/>
          </a:bodyPr>
          <a:lstStyle/>
          <a:p>
            <a:endParaRPr lang="en-US" dirty="0"/>
          </a:p>
          <a:p>
            <a:r>
              <a:rPr lang="en-US" sz="3200" dirty="0">
                <a:effectLst>
                  <a:outerShdw blurRad="38100" dist="38100" dir="2700000" algn="tl">
                    <a:srgbClr val="000000">
                      <a:alpha val="43137"/>
                    </a:srgbClr>
                  </a:outerShdw>
                </a:effectLst>
              </a:rPr>
              <a:t>Practicum Therapists</a:t>
            </a:r>
          </a:p>
        </p:txBody>
      </p:sp>
      <p:sp>
        <p:nvSpPr>
          <p:cNvPr id="9" name="Content Placeholder 2"/>
          <p:cNvSpPr>
            <a:spLocks noGrp="1"/>
          </p:cNvSpPr>
          <p:nvPr>
            <p:ph idx="1"/>
          </p:nvPr>
        </p:nvSpPr>
        <p:spPr>
          <a:xfrm>
            <a:off x="412377" y="1515034"/>
            <a:ext cx="8381980" cy="4993341"/>
          </a:xfrm>
        </p:spPr>
        <p:txBody>
          <a:bodyPr/>
          <a:lstStyle/>
          <a:p>
            <a:r>
              <a:rPr lang="en-US" dirty="0">
                <a:solidFill>
                  <a:schemeClr val="accent1">
                    <a:lumMod val="20000"/>
                    <a:lumOff val="80000"/>
                  </a:schemeClr>
                </a:solidFill>
              </a:rPr>
              <a:t>Multiple perspectives</a:t>
            </a:r>
          </a:p>
          <a:p>
            <a:pPr lvl="1"/>
            <a:r>
              <a:rPr lang="en-US" dirty="0">
                <a:solidFill>
                  <a:schemeClr val="accent1">
                    <a:lumMod val="20000"/>
                    <a:lumOff val="80000"/>
                  </a:schemeClr>
                </a:solidFill>
              </a:rPr>
              <a:t>Clinical (input, feedback, multiple orientations)</a:t>
            </a:r>
          </a:p>
          <a:p>
            <a:pPr lvl="1"/>
            <a:r>
              <a:rPr lang="en-US" dirty="0">
                <a:solidFill>
                  <a:schemeClr val="accent1">
                    <a:lumMod val="20000"/>
                    <a:lumOff val="80000"/>
                  </a:schemeClr>
                </a:solidFill>
              </a:rPr>
              <a:t>Relational (care and concern from two supervisors)</a:t>
            </a:r>
          </a:p>
          <a:p>
            <a:pPr lvl="1"/>
            <a:r>
              <a:rPr lang="en-US" dirty="0">
                <a:solidFill>
                  <a:schemeClr val="accent1">
                    <a:lumMod val="20000"/>
                    <a:lumOff val="80000"/>
                  </a:schemeClr>
                </a:solidFill>
              </a:rPr>
              <a:t>Richer supervision process</a:t>
            </a:r>
          </a:p>
          <a:p>
            <a:pPr lvl="1"/>
            <a:r>
              <a:rPr lang="en-US" dirty="0">
                <a:solidFill>
                  <a:schemeClr val="accent1">
                    <a:lumMod val="20000"/>
                    <a:lumOff val="80000"/>
                  </a:schemeClr>
                </a:solidFill>
              </a:rPr>
              <a:t>Grew and developed more quickly as a result</a:t>
            </a:r>
          </a:p>
          <a:p>
            <a:r>
              <a:rPr lang="en-US" dirty="0">
                <a:solidFill>
                  <a:schemeClr val="accent1">
                    <a:lumMod val="20000"/>
                    <a:lumOff val="80000"/>
                  </a:schemeClr>
                </a:solidFill>
              </a:rPr>
              <a:t>Confidence having senior staff</a:t>
            </a:r>
          </a:p>
          <a:p>
            <a:r>
              <a:rPr lang="en-US" dirty="0">
                <a:solidFill>
                  <a:schemeClr val="accent1">
                    <a:lumMod val="20000"/>
                    <a:lumOff val="80000"/>
                  </a:schemeClr>
                </a:solidFill>
              </a:rPr>
              <a:t>Looking ahead to own supervisory identity</a:t>
            </a:r>
          </a:p>
          <a:p>
            <a:r>
              <a:rPr lang="en-US" dirty="0">
                <a:solidFill>
                  <a:schemeClr val="accent1">
                    <a:lumMod val="20000"/>
                    <a:lumOff val="80000"/>
                  </a:schemeClr>
                </a:solidFill>
              </a:rPr>
              <a:t>Increased interpersonal comfort </a:t>
            </a: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
        <p:nvSpPr>
          <p:cNvPr id="10" name="Text Placeholder 2"/>
          <p:cNvSpPr txBox="1">
            <a:spLocks/>
          </p:cNvSpPr>
          <p:nvPr/>
        </p:nvSpPr>
        <p:spPr>
          <a:xfrm rot="639993">
            <a:off x="7752462" y="4269443"/>
            <a:ext cx="3932237" cy="360997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sz="3200" dirty="0">
                <a:solidFill>
                  <a:schemeClr val="accent3">
                    <a:lumMod val="20000"/>
                    <a:lumOff val="80000"/>
                  </a:schemeClr>
                </a:solidFill>
                <a:effectLst>
                  <a:outerShdw blurRad="38100" dist="38100" dir="2700000" algn="tl">
                    <a:srgbClr val="000000">
                      <a:alpha val="43137"/>
                    </a:srgbClr>
                  </a:outerShdw>
                </a:effectLst>
              </a:rPr>
              <a:t>“My hopes for a richer supervision experience were fulfilled.” </a:t>
            </a:r>
          </a:p>
        </p:txBody>
      </p:sp>
    </p:spTree>
    <p:extLst>
      <p:ext uri="{BB962C8B-B14F-4D97-AF65-F5344CB8AC3E}">
        <p14:creationId xmlns:p14="http://schemas.microsoft.com/office/powerpoint/2010/main" val="2063191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Objectives</a:t>
            </a:r>
          </a:p>
        </p:txBody>
      </p:sp>
      <p:sp>
        <p:nvSpPr>
          <p:cNvPr id="3" name="Content Placeholder 2"/>
          <p:cNvSpPr>
            <a:spLocks noGrp="1"/>
          </p:cNvSpPr>
          <p:nvPr>
            <p:ph idx="1"/>
          </p:nvPr>
        </p:nvSpPr>
        <p:spPr>
          <a:xfrm>
            <a:off x="838200" y="1564395"/>
            <a:ext cx="10515600" cy="4612568"/>
          </a:xfrm>
        </p:spPr>
        <p:txBody>
          <a:bodyPr>
            <a:normAutofit/>
          </a:bodyPr>
          <a:lstStyle/>
          <a:p>
            <a:pPr marL="0" indent="0">
              <a:buNone/>
            </a:pPr>
            <a:r>
              <a:rPr lang="en-US" dirty="0"/>
              <a:t>Participants will:</a:t>
            </a:r>
          </a:p>
          <a:p>
            <a:pPr marL="514350" indent="-514350">
              <a:buFont typeface="+mj-lt"/>
              <a:buAutoNum type="arabicPeriod"/>
            </a:pPr>
            <a:r>
              <a:rPr lang="en-US" dirty="0"/>
              <a:t>Understand a co-supervision model for training interns in supervision competency that they can apply to their own training programs.</a:t>
            </a:r>
          </a:p>
          <a:p>
            <a:pPr marL="514350" indent="-514350">
              <a:buFont typeface="+mj-lt"/>
              <a:buAutoNum type="arabicPeriod"/>
            </a:pPr>
            <a:r>
              <a:rPr lang="en-US" dirty="0"/>
              <a:t>Learn how to integrate the benefits and navigate the challenges of using a co-supervision model in their training programs.</a:t>
            </a:r>
          </a:p>
          <a:p>
            <a:pPr marL="514350" indent="-514350">
              <a:buFont typeface="+mj-lt"/>
              <a:buAutoNum type="arabicPeriod"/>
            </a:pPr>
            <a:r>
              <a:rPr lang="en-US" dirty="0"/>
              <a:t>Learn to identify, navigate, and utilize the relational and multicultural processes that can emerge in the co-supervision model.</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7311384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6" name="Text Placeholder 4"/>
          <p:cNvSpPr>
            <a:spLocks noGrp="1"/>
          </p:cNvSpPr>
          <p:nvPr>
            <p:ph type="body" sz="half" idx="2"/>
          </p:nvPr>
        </p:nvSpPr>
        <p:spPr>
          <a:xfrm>
            <a:off x="9106795" y="1828800"/>
            <a:ext cx="2512118" cy="2009775"/>
          </a:xfrm>
        </p:spPr>
        <p:txBody>
          <a:bodyPr vert="horz" lIns="91440" tIns="45720" rIns="91440" bIns="45720" rtlCol="0" anchor="t">
            <a:normAutofit/>
          </a:bodyPr>
          <a:lstStyle/>
          <a:p>
            <a:endParaRPr lang="en-US" dirty="0"/>
          </a:p>
          <a:p>
            <a:r>
              <a:rPr lang="en-US" sz="3200" dirty="0">
                <a:effectLst>
                  <a:outerShdw blurRad="38100" dist="38100" dir="2700000" algn="tl">
                    <a:srgbClr val="000000">
                      <a:alpha val="43137"/>
                    </a:srgbClr>
                  </a:outerShdw>
                </a:effectLst>
              </a:rPr>
              <a:t>Practicum Therapists</a:t>
            </a:r>
          </a:p>
        </p:txBody>
      </p:sp>
      <p:sp>
        <p:nvSpPr>
          <p:cNvPr id="9" name="Content Placeholder 2"/>
          <p:cNvSpPr>
            <a:spLocks noGrp="1"/>
          </p:cNvSpPr>
          <p:nvPr>
            <p:ph idx="1"/>
          </p:nvPr>
        </p:nvSpPr>
        <p:spPr>
          <a:xfrm>
            <a:off x="412377" y="1515034"/>
            <a:ext cx="8381980" cy="4993341"/>
          </a:xfrm>
        </p:spPr>
        <p:txBody>
          <a:bodyPr>
            <a:normAutofit fontScale="92500" lnSpcReduction="10000"/>
          </a:bodyPr>
          <a:lstStyle/>
          <a:p>
            <a:r>
              <a:rPr lang="en-US" dirty="0">
                <a:solidFill>
                  <a:schemeClr val="accent1">
                    <a:lumMod val="20000"/>
                    <a:lumOff val="80000"/>
                  </a:schemeClr>
                </a:solidFill>
              </a:rPr>
              <a:t>Discomfort being at bottom of the pyramid/evaluated by all</a:t>
            </a:r>
          </a:p>
          <a:p>
            <a:r>
              <a:rPr lang="en-US" dirty="0">
                <a:solidFill>
                  <a:schemeClr val="accent1">
                    <a:lumMod val="20000"/>
                    <a:lumOff val="80000"/>
                  </a:schemeClr>
                </a:solidFill>
              </a:rPr>
              <a:t>Quality of supervision impacted</a:t>
            </a:r>
          </a:p>
          <a:p>
            <a:pPr lvl="1"/>
            <a:r>
              <a:rPr lang="en-US" dirty="0">
                <a:solidFill>
                  <a:schemeClr val="accent1">
                    <a:lumMod val="20000"/>
                    <a:lumOff val="80000"/>
                  </a:schemeClr>
                </a:solidFill>
              </a:rPr>
              <a:t>Awkward knowing intern supervisor being evaluated on ability to evaluate</a:t>
            </a:r>
          </a:p>
          <a:p>
            <a:pPr lvl="1"/>
            <a:r>
              <a:rPr lang="en-US" dirty="0">
                <a:solidFill>
                  <a:schemeClr val="accent1">
                    <a:lumMod val="20000"/>
                    <a:lumOff val="80000"/>
                  </a:schemeClr>
                </a:solidFill>
              </a:rPr>
              <a:t>Less safe than previous semester’s individual supervision</a:t>
            </a:r>
          </a:p>
          <a:p>
            <a:r>
              <a:rPr lang="en-US" dirty="0">
                <a:solidFill>
                  <a:schemeClr val="accent1">
                    <a:lumMod val="20000"/>
                    <a:lumOff val="80000"/>
                  </a:schemeClr>
                </a:solidFill>
              </a:rPr>
              <a:t>Complications of finding good fit for a triad</a:t>
            </a:r>
          </a:p>
          <a:p>
            <a:r>
              <a:rPr lang="en-US" dirty="0">
                <a:solidFill>
                  <a:schemeClr val="accent1">
                    <a:lumMod val="20000"/>
                    <a:lumOff val="80000"/>
                  </a:schemeClr>
                </a:solidFill>
              </a:rPr>
              <a:t>“Had my guard up” – discomfort being talked about in supervision of supervision process</a:t>
            </a:r>
          </a:p>
          <a:p>
            <a:r>
              <a:rPr lang="en-US" dirty="0">
                <a:solidFill>
                  <a:schemeClr val="accent1">
                    <a:lumMod val="20000"/>
                    <a:lumOff val="80000"/>
                  </a:schemeClr>
                </a:solidFill>
              </a:rPr>
              <a:t>Co-supervisory disagreement on theory/approach</a:t>
            </a: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Tree>
    <p:extLst>
      <p:ext uri="{BB962C8B-B14F-4D97-AF65-F5344CB8AC3E}">
        <p14:creationId xmlns:p14="http://schemas.microsoft.com/office/powerpoint/2010/main" val="9613766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6" name="Text Placeholder 4"/>
          <p:cNvSpPr>
            <a:spLocks noGrp="1"/>
          </p:cNvSpPr>
          <p:nvPr>
            <p:ph type="body" sz="half" idx="2"/>
          </p:nvPr>
        </p:nvSpPr>
        <p:spPr>
          <a:xfrm>
            <a:off x="9106795" y="1828800"/>
            <a:ext cx="2512118" cy="2009775"/>
          </a:xfrm>
        </p:spPr>
        <p:txBody>
          <a:bodyPr vert="horz" lIns="91440" tIns="45720" rIns="91440" bIns="45720" rtlCol="0" anchor="t">
            <a:normAutofit/>
          </a:bodyPr>
          <a:lstStyle/>
          <a:p>
            <a:endParaRPr lang="en-US" dirty="0"/>
          </a:p>
          <a:p>
            <a:r>
              <a:rPr lang="en-US" sz="3200" dirty="0">
                <a:effectLst>
                  <a:outerShdw blurRad="38100" dist="38100" dir="2700000" algn="tl">
                    <a:srgbClr val="000000">
                      <a:alpha val="43137"/>
                    </a:srgbClr>
                  </a:outerShdw>
                </a:effectLst>
              </a:rPr>
              <a:t>Jonathan &amp; Randal</a:t>
            </a:r>
          </a:p>
        </p:txBody>
      </p:sp>
      <p:sp>
        <p:nvSpPr>
          <p:cNvPr id="9" name="Content Placeholder 2"/>
          <p:cNvSpPr>
            <a:spLocks noGrp="1"/>
          </p:cNvSpPr>
          <p:nvPr>
            <p:ph idx="1"/>
          </p:nvPr>
        </p:nvSpPr>
        <p:spPr>
          <a:xfrm>
            <a:off x="412377" y="1515034"/>
            <a:ext cx="8381980" cy="4993341"/>
          </a:xfrm>
        </p:spPr>
        <p:txBody>
          <a:bodyPr>
            <a:normAutofit/>
          </a:bodyPr>
          <a:lstStyle/>
          <a:p>
            <a:r>
              <a:rPr lang="en-US" dirty="0">
                <a:solidFill>
                  <a:schemeClr val="accent1">
                    <a:lumMod val="20000"/>
                    <a:lumOff val="80000"/>
                  </a:schemeClr>
                </a:solidFill>
              </a:rPr>
              <a:t>First hand knowledge of intern as supervisor</a:t>
            </a:r>
          </a:p>
          <a:p>
            <a:r>
              <a:rPr lang="en-US" dirty="0">
                <a:solidFill>
                  <a:schemeClr val="accent1">
                    <a:lumMod val="20000"/>
                    <a:lumOff val="80000"/>
                  </a:schemeClr>
                </a:solidFill>
              </a:rPr>
              <a:t>Can be the back-up generator</a:t>
            </a:r>
          </a:p>
          <a:p>
            <a:r>
              <a:rPr lang="en-US" dirty="0">
                <a:solidFill>
                  <a:schemeClr val="accent1">
                    <a:lumMod val="20000"/>
                    <a:lumOff val="80000"/>
                  </a:schemeClr>
                </a:solidFill>
              </a:rPr>
              <a:t>It can be less work</a:t>
            </a:r>
          </a:p>
          <a:p>
            <a:r>
              <a:rPr lang="en-US" dirty="0">
                <a:solidFill>
                  <a:schemeClr val="accent1">
                    <a:lumMod val="20000"/>
                    <a:lumOff val="80000"/>
                  </a:schemeClr>
                </a:solidFill>
              </a:rPr>
              <a:t>As </a:t>
            </a:r>
            <a:r>
              <a:rPr lang="en-US" dirty="0" err="1">
                <a:solidFill>
                  <a:schemeClr val="accent1">
                    <a:lumMod val="20000"/>
                    <a:lumOff val="80000"/>
                  </a:schemeClr>
                </a:solidFill>
              </a:rPr>
              <a:t>processy</a:t>
            </a:r>
            <a:r>
              <a:rPr lang="en-US" dirty="0">
                <a:solidFill>
                  <a:schemeClr val="accent1">
                    <a:lumMod val="20000"/>
                    <a:lumOff val="80000"/>
                  </a:schemeClr>
                </a:solidFill>
              </a:rPr>
              <a:t> folks, it’s fun!</a:t>
            </a:r>
          </a:p>
          <a:p>
            <a:pPr lvl="1"/>
            <a:r>
              <a:rPr lang="en-US" dirty="0">
                <a:solidFill>
                  <a:schemeClr val="accent1">
                    <a:lumMod val="20000"/>
                    <a:lumOff val="80000"/>
                  </a:schemeClr>
                </a:solidFill>
              </a:rPr>
              <a:t>Co-sup and triadic relationships</a:t>
            </a:r>
          </a:p>
          <a:p>
            <a:pPr lvl="1"/>
            <a:r>
              <a:rPr lang="en-US" dirty="0">
                <a:solidFill>
                  <a:schemeClr val="accent1">
                    <a:lumMod val="20000"/>
                    <a:lumOff val="80000"/>
                  </a:schemeClr>
                </a:solidFill>
              </a:rPr>
              <a:t>Own supervisory growth/enrichment</a:t>
            </a:r>
          </a:p>
          <a:p>
            <a:r>
              <a:rPr lang="en-US" dirty="0">
                <a:solidFill>
                  <a:schemeClr val="accent1">
                    <a:lumMod val="20000"/>
                    <a:lumOff val="80000"/>
                  </a:schemeClr>
                </a:solidFill>
              </a:rPr>
              <a:t>Developmentally appropriate for intern</a:t>
            </a: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Tree>
    <p:extLst>
      <p:ext uri="{BB962C8B-B14F-4D97-AF65-F5344CB8AC3E}">
        <p14:creationId xmlns:p14="http://schemas.microsoft.com/office/powerpoint/2010/main" val="24527696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9156700" cy="744860"/>
          </a:xfrm>
        </p:spPr>
        <p:txBody>
          <a:bodyPr>
            <a:normAutofit fontScale="90000"/>
          </a:bodyPr>
          <a:lstStyle/>
          <a:p>
            <a:r>
              <a:rPr lang="en-US" dirty="0">
                <a:latin typeface="Calibri Light" charset="0"/>
              </a:rPr>
              <a:t>                    </a:t>
            </a:r>
            <a:r>
              <a:rPr lang="en-US" sz="4800" dirty="0">
                <a:latin typeface="Calibri Light" charset="0"/>
              </a:rPr>
              <a:t>Overall Feedback Themes</a:t>
            </a:r>
          </a:p>
        </p:txBody>
      </p:sp>
      <p:sp>
        <p:nvSpPr>
          <p:cNvPr id="6" name="Text Placeholder 4"/>
          <p:cNvSpPr>
            <a:spLocks noGrp="1"/>
          </p:cNvSpPr>
          <p:nvPr>
            <p:ph type="body" sz="half" idx="2"/>
          </p:nvPr>
        </p:nvSpPr>
        <p:spPr>
          <a:xfrm>
            <a:off x="9106795" y="1828800"/>
            <a:ext cx="2512118" cy="2009775"/>
          </a:xfrm>
        </p:spPr>
        <p:txBody>
          <a:bodyPr vert="horz" lIns="91440" tIns="45720" rIns="91440" bIns="45720" rtlCol="0" anchor="t">
            <a:normAutofit/>
          </a:bodyPr>
          <a:lstStyle/>
          <a:p>
            <a:endParaRPr lang="en-US" dirty="0">
              <a:effectLst>
                <a:outerShdw blurRad="38100" dist="38100" dir="2700000" algn="tl">
                  <a:srgbClr val="000000">
                    <a:alpha val="43137"/>
                  </a:srgbClr>
                </a:outerShdw>
              </a:effectLst>
            </a:endParaRPr>
          </a:p>
          <a:p>
            <a:r>
              <a:rPr lang="en-US" sz="3200" dirty="0">
                <a:effectLst>
                  <a:outerShdw blurRad="38100" dist="38100" dir="2700000" algn="tl">
                    <a:srgbClr val="000000">
                      <a:alpha val="43137"/>
                    </a:srgbClr>
                  </a:outerShdw>
                </a:effectLst>
              </a:rPr>
              <a:t>Jonathan &amp; Randal</a:t>
            </a:r>
          </a:p>
        </p:txBody>
      </p:sp>
      <p:sp>
        <p:nvSpPr>
          <p:cNvPr id="9" name="Content Placeholder 2"/>
          <p:cNvSpPr>
            <a:spLocks noGrp="1"/>
          </p:cNvSpPr>
          <p:nvPr>
            <p:ph idx="1"/>
          </p:nvPr>
        </p:nvSpPr>
        <p:spPr>
          <a:xfrm>
            <a:off x="412377" y="1515034"/>
            <a:ext cx="8381980" cy="4993341"/>
          </a:xfrm>
        </p:spPr>
        <p:txBody>
          <a:bodyPr>
            <a:normAutofit/>
          </a:bodyPr>
          <a:lstStyle/>
          <a:p>
            <a:r>
              <a:rPr lang="en-US" dirty="0">
                <a:solidFill>
                  <a:schemeClr val="accent1">
                    <a:lumMod val="20000"/>
                    <a:lumOff val="80000"/>
                  </a:schemeClr>
                </a:solidFill>
              </a:rPr>
              <a:t>Concern about own presence inhibiting intern</a:t>
            </a:r>
          </a:p>
          <a:p>
            <a:r>
              <a:rPr lang="en-US" dirty="0">
                <a:solidFill>
                  <a:schemeClr val="accent1">
                    <a:lumMod val="20000"/>
                    <a:lumOff val="80000"/>
                  </a:schemeClr>
                </a:solidFill>
              </a:rPr>
              <a:t>Difficulty letting go of control</a:t>
            </a:r>
          </a:p>
          <a:p>
            <a:r>
              <a:rPr lang="en-US" dirty="0">
                <a:solidFill>
                  <a:schemeClr val="accent1">
                    <a:lumMod val="20000"/>
                    <a:lumOff val="80000"/>
                  </a:schemeClr>
                </a:solidFill>
              </a:rPr>
              <a:t>Navigating strengths and growth edges of co-supervisor</a:t>
            </a:r>
          </a:p>
          <a:p>
            <a:r>
              <a:rPr lang="en-US" dirty="0">
                <a:solidFill>
                  <a:schemeClr val="accent1">
                    <a:lumMod val="20000"/>
                    <a:lumOff val="80000"/>
                  </a:schemeClr>
                </a:solidFill>
              </a:rPr>
              <a:t>Navigating weak/poor boundaries</a:t>
            </a:r>
          </a:p>
          <a:p>
            <a:r>
              <a:rPr lang="en-US" dirty="0">
                <a:solidFill>
                  <a:schemeClr val="accent1">
                    <a:lumMod val="20000"/>
                    <a:lumOff val="80000"/>
                  </a:schemeClr>
                </a:solidFill>
              </a:rPr>
              <a:t>It can be a lot more work!</a:t>
            </a:r>
          </a:p>
          <a:p>
            <a:endParaRPr lang="en-US" dirty="0">
              <a:solidFill>
                <a:schemeClr val="accent1">
                  <a:lumMod val="20000"/>
                  <a:lumOff val="80000"/>
                </a:schemeClr>
              </a:solidFill>
            </a:endParaRPr>
          </a:p>
          <a:p>
            <a:endParaRPr lang="en-US" dirty="0">
              <a:solidFill>
                <a:schemeClr val="accent1">
                  <a:lumMod val="20000"/>
                  <a:lumOff val="80000"/>
                </a:schemeClr>
              </a:solidFill>
            </a:endParaRPr>
          </a:p>
          <a:p>
            <a:endParaRPr lang="en-US" dirty="0">
              <a:solidFill>
                <a:schemeClr val="accent1">
                  <a:lumMod val="20000"/>
                  <a:lumOff val="80000"/>
                </a:schemeClr>
              </a:solidFill>
            </a:endParaRPr>
          </a:p>
          <a:p>
            <a:endParaRPr lang="en-US" dirty="0">
              <a:solidFill>
                <a:schemeClr val="accent1">
                  <a:lumMod val="20000"/>
                  <a:lumOff val="80000"/>
                </a:schemeClr>
              </a:solidFill>
            </a:endParaRPr>
          </a:p>
        </p:txBody>
      </p:sp>
    </p:spTree>
    <p:extLst>
      <p:ext uri="{BB962C8B-B14F-4D97-AF65-F5344CB8AC3E}">
        <p14:creationId xmlns:p14="http://schemas.microsoft.com/office/powerpoint/2010/main" val="2196740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Text Placeholder 2"/>
          <p:cNvSpPr>
            <a:spLocks noGrp="1"/>
          </p:cNvSpPr>
          <p:nvPr>
            <p:ph type="body" sz="half" idx="2"/>
          </p:nvPr>
        </p:nvSpPr>
        <p:spPr>
          <a:xfrm>
            <a:off x="458788" y="1343025"/>
            <a:ext cx="3932237" cy="3609975"/>
          </a:xfrm>
        </p:spPr>
        <p:txBody>
          <a:bodyPr>
            <a:noAutofit/>
          </a:bodyPr>
          <a:lstStyle/>
          <a:p>
            <a:r>
              <a:rPr lang="en-US" sz="3200" dirty="0">
                <a:effectLst>
                  <a:outerShdw blurRad="38100" dist="38100" dir="2700000" algn="tl">
                    <a:srgbClr val="000000">
                      <a:alpha val="43137"/>
                    </a:srgbClr>
                  </a:outerShdw>
                </a:effectLst>
              </a:rPr>
              <a:t>“I didn’t realize how important this experience would be in my training and how much I would learn, so I feel lucky that it is an experience at [the internship].” </a:t>
            </a:r>
          </a:p>
        </p:txBody>
      </p:sp>
    </p:spTree>
    <p:extLst>
      <p:ext uri="{BB962C8B-B14F-4D97-AF65-F5344CB8AC3E}">
        <p14:creationId xmlns:p14="http://schemas.microsoft.com/office/powerpoint/2010/main" val="1065156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Any Questions...? </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96925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Bernard, J. &amp; Goodyear, R. (2004). </a:t>
            </a:r>
            <a:r>
              <a:rPr lang="en-US" i="1" dirty="0"/>
              <a:t>Fundamentals of clinical supervision</a:t>
            </a:r>
            <a:r>
              <a:rPr lang="en-US" dirty="0"/>
              <a:t>. Boston: Allyn and Bacon.</a:t>
            </a:r>
          </a:p>
          <a:p>
            <a:pPr marL="0" indent="0">
              <a:buNone/>
            </a:pPr>
            <a:r>
              <a:rPr lang="en-US" dirty="0"/>
              <a:t>Commission on Accreditation (2015). Implementing regulations: Section C IRs related to the 		standards of accreditation. </a:t>
            </a:r>
            <a:r>
              <a:rPr lang="en-US" dirty="0" smtClean="0"/>
              <a:t>Retrieved from www.apa.org/ed/accreditation/section-c-	soa.pdf</a:t>
            </a:r>
            <a:endParaRPr lang="en-US" dirty="0"/>
          </a:p>
          <a:p>
            <a:pPr marL="0" indent="0">
              <a:buNone/>
            </a:pPr>
            <a:r>
              <a:rPr lang="en-US" dirty="0"/>
              <a:t>Curtis, D. (Under revision) </a:t>
            </a:r>
            <a:r>
              <a:rPr lang="en-US" i="1" dirty="0"/>
              <a:t>The more the merrier: An evaluation of a co-supervision model</a:t>
            </a:r>
            <a:r>
              <a:rPr lang="en-US" dirty="0"/>
              <a:t>. Paper 	completed in partial completion of internship at the University of Houston-Clear Lake. </a:t>
            </a:r>
          </a:p>
          <a:p>
            <a:pPr marL="0" indent="0">
              <a:buNone/>
            </a:pPr>
            <a:r>
              <a:rPr lang="en-US" dirty="0"/>
              <a:t>Frey, L. (2013). Relational-cultural therapy: Theory, research, and application to counseling 	competencies. </a:t>
            </a:r>
            <a:r>
              <a:rPr lang="en-US" i="1" dirty="0"/>
              <a:t>Professional Psychology: Research And Practice</a:t>
            </a:r>
            <a:r>
              <a:rPr lang="en-US" dirty="0"/>
              <a:t>, </a:t>
            </a:r>
            <a:r>
              <a:rPr lang="en-US" i="1" dirty="0"/>
              <a:t>44</a:t>
            </a:r>
            <a:r>
              <a:rPr lang="en-US" dirty="0"/>
              <a:t>(3), 177-185. 	http://dx.doi.org/10.1037/a0033121</a:t>
            </a:r>
          </a:p>
          <a:p>
            <a:pPr marL="0" indent="0">
              <a:buNone/>
            </a:pPr>
            <a:r>
              <a:rPr lang="en-US" dirty="0"/>
              <a:t>Jordan, J. (2009). </a:t>
            </a:r>
            <a:r>
              <a:rPr lang="en-US" i="1" dirty="0"/>
              <a:t>Relational-cultural therapy</a:t>
            </a:r>
            <a:r>
              <a:rPr lang="en-US" dirty="0"/>
              <a:t>. Washington, D.C.: American Psychological Association.</a:t>
            </a:r>
          </a:p>
          <a:p>
            <a:pPr marL="0" indent="0">
              <a:buNone/>
            </a:pPr>
            <a:r>
              <a:rPr lang="en-US" dirty="0"/>
              <a:t>Jordan, J., Hartling, L., &amp; Walker, M. (2004). The complexity of connection: Writings from the Stone 	Center’s Jean Baker Miller Training Institute. New York, NY: Guilford. </a:t>
            </a:r>
          </a:p>
          <a:p>
            <a:pPr marL="0" indent="0">
              <a:buNone/>
            </a:pPr>
            <a:r>
              <a:rPr lang="en-US" dirty="0"/>
              <a:t>Walker, M. (2010). Power and effectiveness: Envisioning an alternate paradigm. In Jordan, J. (2010). 	</a:t>
            </a:r>
            <a:r>
              <a:rPr lang="en-US" i="1" dirty="0"/>
              <a:t>The power of connection</a:t>
            </a:r>
            <a:r>
              <a:rPr lang="en-US" dirty="0"/>
              <a:t>. London: Routledge.</a:t>
            </a:r>
          </a:p>
        </p:txBody>
      </p:sp>
    </p:spTree>
    <p:extLst>
      <p:ext uri="{BB962C8B-B14F-4D97-AF65-F5344CB8AC3E}">
        <p14:creationId xmlns:p14="http://schemas.microsoft.com/office/powerpoint/2010/main" val="84314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Supervision</a:t>
            </a:r>
          </a:p>
        </p:txBody>
      </p:sp>
      <p:sp>
        <p:nvSpPr>
          <p:cNvPr id="3" name="Content Placeholder 2"/>
          <p:cNvSpPr>
            <a:spLocks noGrp="1"/>
          </p:cNvSpPr>
          <p:nvPr>
            <p:ph idx="1"/>
          </p:nvPr>
        </p:nvSpPr>
        <p:spPr>
          <a:xfrm>
            <a:off x="838200" y="1564395"/>
            <a:ext cx="10515600" cy="4612568"/>
          </a:xfrm>
        </p:spPr>
        <p:txBody>
          <a:bodyPr>
            <a:normAutofit/>
          </a:bodyPr>
          <a:lstStyle/>
          <a:p>
            <a:r>
              <a:rPr lang="en-US" dirty="0"/>
              <a:t>“An intervention provided by a more senior member of a profession to a more junior member or members of that same profession” (Bernard &amp; Goodyear, 2004, p. 8).</a:t>
            </a:r>
          </a:p>
          <a:p>
            <a:endParaRPr lang="en-US" dirty="0"/>
          </a:p>
        </p:txBody>
      </p:sp>
    </p:spTree>
    <p:extLst>
      <p:ext uri="{BB962C8B-B14F-4D97-AF65-F5344CB8AC3E}">
        <p14:creationId xmlns:p14="http://schemas.microsoft.com/office/powerpoint/2010/main" val="3638871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Supervision</a:t>
            </a:r>
          </a:p>
        </p:txBody>
      </p:sp>
      <p:sp>
        <p:nvSpPr>
          <p:cNvPr id="3" name="Content Placeholder 2"/>
          <p:cNvSpPr>
            <a:spLocks noGrp="1"/>
          </p:cNvSpPr>
          <p:nvPr>
            <p:ph idx="1"/>
          </p:nvPr>
        </p:nvSpPr>
        <p:spPr>
          <a:xfrm>
            <a:off x="860612" y="1564395"/>
            <a:ext cx="10493188" cy="4612568"/>
          </a:xfrm>
        </p:spPr>
        <p:txBody>
          <a:bodyPr>
            <a:normAutofit/>
          </a:bodyPr>
          <a:lstStyle/>
          <a:p>
            <a:pPr marL="0" indent="0">
              <a:lnSpc>
                <a:spcPct val="130000"/>
              </a:lnSpc>
              <a:buNone/>
            </a:pPr>
            <a:r>
              <a:rPr lang="en-US" dirty="0"/>
              <a:t>Profession-wide competency #8:</a:t>
            </a:r>
            <a:br>
              <a:rPr lang="en-US" dirty="0"/>
            </a:br>
            <a:r>
              <a:rPr lang="en-US" dirty="0"/>
              <a:t/>
            </a:r>
            <a:br>
              <a:rPr lang="en-US" dirty="0"/>
            </a:br>
            <a:r>
              <a:rPr lang="en-US" dirty="0"/>
              <a:t>“Supervision involves the mentoring and monitoring of trainees and others in the development of competence and skill in professional practice and the effective evaluation of those skills. Supervisors act as role models and maintain responsibility for the activities they oversee” </a:t>
            </a:r>
            <a:r>
              <a:rPr lang="en-US" sz="2000" dirty="0"/>
              <a:t>(Commission on Accreditation, 2015, p. 21).</a:t>
            </a:r>
            <a:endParaRPr lang="en-US" dirty="0"/>
          </a:p>
        </p:txBody>
      </p:sp>
    </p:spTree>
    <p:extLst>
      <p:ext uri="{BB962C8B-B14F-4D97-AF65-F5344CB8AC3E}">
        <p14:creationId xmlns:p14="http://schemas.microsoft.com/office/powerpoint/2010/main" val="306367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Supervision</a:t>
            </a:r>
          </a:p>
        </p:txBody>
      </p:sp>
      <p:sp>
        <p:nvSpPr>
          <p:cNvPr id="3" name="Content Placeholder 2"/>
          <p:cNvSpPr>
            <a:spLocks noGrp="1"/>
          </p:cNvSpPr>
          <p:nvPr>
            <p:ph idx="1"/>
          </p:nvPr>
        </p:nvSpPr>
        <p:spPr>
          <a:xfrm>
            <a:off x="860612" y="1564395"/>
            <a:ext cx="10493188" cy="4612568"/>
          </a:xfrm>
        </p:spPr>
        <p:txBody>
          <a:bodyPr>
            <a:normAutofit/>
          </a:bodyPr>
          <a:lstStyle/>
          <a:p>
            <a:pPr marL="0" indent="0">
              <a:lnSpc>
                <a:spcPct val="130000"/>
              </a:lnSpc>
              <a:buNone/>
            </a:pPr>
            <a:r>
              <a:rPr lang="en-US" dirty="0"/>
              <a:t>Profession-wide competency #8:</a:t>
            </a:r>
            <a:br>
              <a:rPr lang="en-US" dirty="0"/>
            </a:br>
            <a:r>
              <a:rPr lang="en-US" dirty="0"/>
              <a:t/>
            </a:r>
            <a:br>
              <a:rPr lang="en-US" dirty="0"/>
            </a:br>
            <a:r>
              <a:rPr lang="en-US" dirty="0"/>
              <a:t>“Trainees are expected to apply this knowledge in direct or simulated practice with psychology trainees, or other health professionals. Examples of direct or simulated practice examples of supervision include, but are not limited to, role-played supervision with others, and peer supervision with other trainees” (p. 21).</a:t>
            </a:r>
          </a:p>
          <a:p>
            <a:pPr marL="0" indent="0">
              <a:lnSpc>
                <a:spcPct val="130000"/>
              </a:lnSpc>
              <a:buNone/>
            </a:pPr>
            <a:endParaRPr lang="en-US" dirty="0"/>
          </a:p>
        </p:txBody>
      </p:sp>
    </p:spTree>
    <p:extLst>
      <p:ext uri="{BB962C8B-B14F-4D97-AF65-F5344CB8AC3E}">
        <p14:creationId xmlns:p14="http://schemas.microsoft.com/office/powerpoint/2010/main" val="324700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5" name="Rectangle: Rounded Corners 8"/>
          <p:cNvSpPr/>
          <p:nvPr/>
        </p:nvSpPr>
        <p:spPr>
          <a:xfrm>
            <a:off x="3519803" y="2906956"/>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6" name="Rectangle: Rounded Corners 9"/>
          <p:cNvSpPr/>
          <p:nvPr/>
        </p:nvSpPr>
        <p:spPr>
          <a:xfrm>
            <a:off x="467118" y="1524297"/>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7" name="Rectangle: Rounded Corners 10"/>
          <p:cNvSpPr/>
          <p:nvPr/>
        </p:nvSpPr>
        <p:spPr>
          <a:xfrm>
            <a:off x="6585258" y="4278591"/>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8" name="Oval 7"/>
          <p:cNvSpPr/>
          <p:nvPr/>
        </p:nvSpPr>
        <p:spPr>
          <a:xfrm>
            <a:off x="9705715" y="5093277"/>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9" name="Arrow: Left-Right 12"/>
          <p:cNvSpPr/>
          <p:nvPr/>
        </p:nvSpPr>
        <p:spPr>
          <a:xfrm rot="1873195">
            <a:off x="2755416" y="2548609"/>
            <a:ext cx="735557" cy="249261"/>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Left-Right 12"/>
          <p:cNvSpPr/>
          <p:nvPr/>
        </p:nvSpPr>
        <p:spPr>
          <a:xfrm rot="1873195">
            <a:off x="5814486" y="3911590"/>
            <a:ext cx="735557" cy="249261"/>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Left-Right 12"/>
          <p:cNvSpPr/>
          <p:nvPr/>
        </p:nvSpPr>
        <p:spPr>
          <a:xfrm rot="1873195">
            <a:off x="8907442" y="5265858"/>
            <a:ext cx="735557" cy="249261"/>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a:spLocks noGrp="1"/>
          </p:cNvSpPr>
          <p:nvPr>
            <p:ph type="title"/>
          </p:nvPr>
        </p:nvSpPr>
        <p:spPr>
          <a:xfrm>
            <a:off x="467118" y="261067"/>
            <a:ext cx="11253827" cy="1325563"/>
          </a:xfrm>
        </p:spPr>
        <p:txBody>
          <a:bodyPr/>
          <a:lstStyle/>
          <a:p>
            <a:pPr algn="ctr"/>
            <a:r>
              <a:rPr lang="en-US" dirty="0"/>
              <a:t>    Traditional supervision of supervision models</a:t>
            </a:r>
          </a:p>
        </p:txBody>
      </p:sp>
    </p:spTree>
    <p:extLst>
      <p:ext uri="{BB962C8B-B14F-4D97-AF65-F5344CB8AC3E}">
        <p14:creationId xmlns:p14="http://schemas.microsoft.com/office/powerpoint/2010/main" val="1876027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5" name="Rectangle: Rounded Corners 8"/>
          <p:cNvSpPr/>
          <p:nvPr/>
        </p:nvSpPr>
        <p:spPr>
          <a:xfrm>
            <a:off x="3519803" y="2906956"/>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Intern Supervisor</a:t>
            </a:r>
          </a:p>
        </p:txBody>
      </p:sp>
      <p:sp>
        <p:nvSpPr>
          <p:cNvPr id="6" name="Rectangle: Rounded Corners 9"/>
          <p:cNvSpPr/>
          <p:nvPr/>
        </p:nvSpPr>
        <p:spPr>
          <a:xfrm>
            <a:off x="467118" y="1524297"/>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Meta-Supervisor</a:t>
            </a:r>
          </a:p>
        </p:txBody>
      </p:sp>
      <p:sp>
        <p:nvSpPr>
          <p:cNvPr id="7" name="Rectangle: Rounded Corners 10"/>
          <p:cNvSpPr/>
          <p:nvPr/>
        </p:nvSpPr>
        <p:spPr>
          <a:xfrm>
            <a:off x="6585258" y="4278591"/>
            <a:ext cx="2259468" cy="976072"/>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Practicum Therapist</a:t>
            </a:r>
          </a:p>
        </p:txBody>
      </p:sp>
      <p:sp>
        <p:nvSpPr>
          <p:cNvPr id="8" name="Oval 7"/>
          <p:cNvSpPr/>
          <p:nvPr/>
        </p:nvSpPr>
        <p:spPr>
          <a:xfrm>
            <a:off x="9705715" y="5093277"/>
            <a:ext cx="1531404" cy="1358443"/>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Client</a:t>
            </a:r>
          </a:p>
        </p:txBody>
      </p:sp>
      <p:sp>
        <p:nvSpPr>
          <p:cNvPr id="9" name="Arrow: Left-Right 12"/>
          <p:cNvSpPr/>
          <p:nvPr/>
        </p:nvSpPr>
        <p:spPr>
          <a:xfrm rot="1873195">
            <a:off x="2755416" y="2548609"/>
            <a:ext cx="735557" cy="249261"/>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Left-Right 12"/>
          <p:cNvSpPr/>
          <p:nvPr/>
        </p:nvSpPr>
        <p:spPr>
          <a:xfrm rot="1873195">
            <a:off x="5814486" y="3911590"/>
            <a:ext cx="735557" cy="249261"/>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Left-Right 12"/>
          <p:cNvSpPr/>
          <p:nvPr/>
        </p:nvSpPr>
        <p:spPr>
          <a:xfrm rot="1873195">
            <a:off x="8907442" y="5265858"/>
            <a:ext cx="735557" cy="249261"/>
          </a:xfrm>
          <a:prstGeom prst="lef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3583" y="3030225"/>
            <a:ext cx="852803" cy="852803"/>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365" y="4278591"/>
            <a:ext cx="852803" cy="852803"/>
          </a:xfrm>
          <a:prstGeom prst="rect">
            <a:avLst/>
          </a:prstGeom>
        </p:spPr>
      </p:pic>
      <p:sp>
        <p:nvSpPr>
          <p:cNvPr id="15" name="Title 1"/>
          <p:cNvSpPr>
            <a:spLocks noGrp="1"/>
          </p:cNvSpPr>
          <p:nvPr>
            <p:ph type="title"/>
          </p:nvPr>
        </p:nvSpPr>
        <p:spPr>
          <a:xfrm>
            <a:off x="467118" y="261067"/>
            <a:ext cx="11253827" cy="1325563"/>
          </a:xfrm>
        </p:spPr>
        <p:txBody>
          <a:bodyPr/>
          <a:lstStyle/>
          <a:p>
            <a:pPr algn="ctr"/>
            <a:r>
              <a:rPr lang="en-US" dirty="0"/>
              <a:t>    Traditional supervision of supervision models</a:t>
            </a:r>
          </a:p>
        </p:txBody>
      </p:sp>
    </p:spTree>
    <p:extLst>
      <p:ext uri="{BB962C8B-B14F-4D97-AF65-F5344CB8AC3E}">
        <p14:creationId xmlns:p14="http://schemas.microsoft.com/office/powerpoint/2010/main" val="12799202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3650</TotalTime>
  <Words>1479</Words>
  <Application>Microsoft Office PowerPoint</Application>
  <PresentationFormat>Widescreen</PresentationFormat>
  <Paragraphs>339</Paragraphs>
  <Slides>45</Slides>
  <Notes>45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Wingdings</vt:lpstr>
      <vt:lpstr>Office Theme</vt:lpstr>
      <vt:lpstr>       Co-Supervision:</vt:lpstr>
      <vt:lpstr>    Objectives</vt:lpstr>
      <vt:lpstr>    Objectives</vt:lpstr>
      <vt:lpstr>    Objectives</vt:lpstr>
      <vt:lpstr>    Supervision</vt:lpstr>
      <vt:lpstr>    Supervision</vt:lpstr>
      <vt:lpstr>    Supervision</vt:lpstr>
      <vt:lpstr>    Traditional supervision of supervision models</vt:lpstr>
      <vt:lpstr>    Traditional supervision of supervision models</vt:lpstr>
      <vt:lpstr>    Traditional supervision of supervision models</vt:lpstr>
      <vt:lpstr>    Traditional supervision of supervision models</vt:lpstr>
      <vt:lpstr>    Traditional supervision of supervision models</vt:lpstr>
      <vt:lpstr>    </vt:lpstr>
      <vt:lpstr>    </vt:lpstr>
      <vt:lpstr>    </vt:lpstr>
      <vt:lpstr>    </vt:lpstr>
      <vt:lpstr>    </vt:lpstr>
      <vt:lpstr>    </vt:lpstr>
      <vt:lpstr>    </vt:lpstr>
      <vt:lpstr>Creating a Triadic Process</vt:lpstr>
      <vt:lpstr>    2 Questions that Drive the Process</vt:lpstr>
      <vt:lpstr>   Key Components of the Process</vt:lpstr>
      <vt:lpstr>             Relational Cultural Supervision</vt:lpstr>
      <vt:lpstr>   How We Facilitate a Relational Process</vt:lpstr>
      <vt:lpstr>   How We Facilitate a Relational Process</vt:lpstr>
      <vt:lpstr>   How We Facilitate a Relational Process</vt:lpstr>
      <vt:lpstr>          Holding the Frame of the Process</vt:lpstr>
      <vt:lpstr>Summarizing the Tasks of the Process </vt:lpstr>
      <vt:lpstr>            What it Actually Looks Like…      </vt:lpstr>
      <vt:lpstr>…When It’s Going Well</vt:lpstr>
      <vt:lpstr>…and the challenges</vt:lpstr>
      <vt:lpstr>      The Co-Supervision Questionnaire</vt:lpstr>
      <vt:lpstr>      The Co-Supervision Questionnaire  (Curtis, under revision)</vt:lpstr>
      <vt:lpstr>                    Overall Feedback Themes</vt:lpstr>
      <vt:lpstr>                    Overall Feedback Themes</vt:lpstr>
      <vt:lpstr>                    Overall Feedback Themes</vt:lpstr>
      <vt:lpstr>                    Overall Feedback Themes</vt:lpstr>
      <vt:lpstr>                    Overall Feedback Themes</vt:lpstr>
      <vt:lpstr>                    Overall Feedback Themes</vt:lpstr>
      <vt:lpstr>                    Overall Feedback Themes</vt:lpstr>
      <vt:lpstr>                    Overall Feedback Themes</vt:lpstr>
      <vt:lpstr>                    Overall Feedback Themes</vt:lpstr>
      <vt:lpstr>    </vt:lpstr>
      <vt:lpstr>                       Any Questions...? </vt:lpstr>
      <vt:lpstr>References</vt:lpstr>
    </vt:vector>
  </TitlesOfParts>
  <Company>University of Houston - Clear Lake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Schmalz, Jonathan</dc:creator>
  <cp:lastModifiedBy>Schmalz, Jonathan</cp:lastModifiedBy>
  <cp:revision>119</cp:revision>
  <dcterms:created xsi:type="dcterms:W3CDTF">2016-08-05T16:47:08Z</dcterms:created>
  <dcterms:modified xsi:type="dcterms:W3CDTF">2016-09-26T20:05:48Z</dcterms:modified>
</cp:coreProperties>
</file>